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sldIdLst>
    <p:sldId id="256" r:id="rId5"/>
    <p:sldId id="307" r:id="rId6"/>
    <p:sldId id="313" r:id="rId7"/>
    <p:sldId id="281" r:id="rId8"/>
    <p:sldId id="258" r:id="rId9"/>
    <p:sldId id="259" r:id="rId10"/>
    <p:sldId id="285" r:id="rId11"/>
    <p:sldId id="262" r:id="rId12"/>
    <p:sldId id="282" r:id="rId13"/>
    <p:sldId id="286" r:id="rId14"/>
    <p:sldId id="264" r:id="rId15"/>
    <p:sldId id="266" r:id="rId16"/>
    <p:sldId id="267" r:id="rId17"/>
    <p:sldId id="265" r:id="rId18"/>
    <p:sldId id="290" r:id="rId19"/>
    <p:sldId id="268" r:id="rId20"/>
    <p:sldId id="291" r:id="rId21"/>
    <p:sldId id="269" r:id="rId22"/>
    <p:sldId id="278" r:id="rId23"/>
    <p:sldId id="279" r:id="rId24"/>
    <p:sldId id="292" r:id="rId25"/>
    <p:sldId id="280" r:id="rId26"/>
    <p:sldId id="309" r:id="rId27"/>
    <p:sldId id="270" r:id="rId28"/>
    <p:sldId id="304" r:id="rId29"/>
    <p:sldId id="305" r:id="rId30"/>
    <p:sldId id="306" r:id="rId31"/>
    <p:sldId id="308" r:id="rId32"/>
    <p:sldId id="314" r:id="rId33"/>
    <p:sldId id="684" r:id="rId34"/>
    <p:sldId id="685" r:id="rId35"/>
    <p:sldId id="283" r:id="rId36"/>
    <p:sldId id="260" r:id="rId37"/>
    <p:sldId id="686" r:id="rId38"/>
    <p:sldId id="263" r:id="rId39"/>
    <p:sldId id="687" r:id="rId40"/>
    <p:sldId id="688" r:id="rId41"/>
    <p:sldId id="689" r:id="rId42"/>
    <p:sldId id="284" r:id="rId43"/>
    <p:sldId id="690" r:id="rId44"/>
    <p:sldId id="691" r:id="rId45"/>
    <p:sldId id="692" r:id="rId46"/>
    <p:sldId id="693" r:id="rId47"/>
    <p:sldId id="641" r:id="rId48"/>
    <p:sldId id="676" r:id="rId49"/>
    <p:sldId id="677" r:id="rId50"/>
    <p:sldId id="678" r:id="rId51"/>
    <p:sldId id="679" r:id="rId52"/>
    <p:sldId id="680" r:id="rId53"/>
    <p:sldId id="681" r:id="rId54"/>
    <p:sldId id="682" r:id="rId55"/>
    <p:sldId id="674" r:id="rId56"/>
    <p:sldId id="675" r:id="rId57"/>
    <p:sldId id="667" r:id="rId58"/>
    <p:sldId id="669" r:id="rId59"/>
    <p:sldId id="670" r:id="rId60"/>
    <p:sldId id="665" r:id="rId61"/>
    <p:sldId id="666" r:id="rId62"/>
    <p:sldId id="326" r:id="rId63"/>
    <p:sldId id="662" r:id="rId64"/>
    <p:sldId id="315" r:id="rId65"/>
    <p:sldId id="656" r:id="rId66"/>
    <p:sldId id="316" r:id="rId67"/>
    <p:sldId id="661" r:id="rId68"/>
    <p:sldId id="694" r:id="rId69"/>
    <p:sldId id="663" r:id="rId70"/>
    <p:sldId id="664" r:id="rId71"/>
    <p:sldId id="321" r:id="rId72"/>
    <p:sldId id="683" r:id="rId73"/>
    <p:sldId id="296" r:id="rId74"/>
    <p:sldId id="311" r:id="rId75"/>
    <p:sldId id="312" r:id="rId7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541F7-33FF-46CF-BB28-977F67057BC6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0C7CD-B33B-44DA-B0E8-FB42280147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564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04DDE-1FA6-45EB-A617-943B0F22A0D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21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04DDE-1FA6-45EB-A617-943B0F22A0D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474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04DDE-1FA6-45EB-A617-943B0F22A0D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6315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0C1DF-8C26-2C61-A100-CBADAEAF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DDFC17D-CD9A-C9AE-DFD8-B56E3D785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AC67024-6ED9-E803-035C-8ABDDFC9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ADE8696-7D89-C189-78AC-F5D54F8DE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04DDE-1FA6-45EB-A617-943B0F22A0D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71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AD28-59C7-4B2B-9065-EF47E1101D2C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147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AD28-59C7-4B2B-9065-EF47E1101D2C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235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AD28-59C7-4B2B-9065-EF47E1101D2C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982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AD28-59C7-4B2B-9065-EF47E1101D2C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465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AD28-59C7-4B2B-9065-EF47E1101D2C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782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1088D-1B63-A6F3-CD19-AB8EBDC6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881B559-D872-D587-111E-07EEB1E25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1B7246-E5F1-83F5-C481-C2A32058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DC5C6C-0968-63FD-7BD1-F03E5FD1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C1B205-4C5F-C6DA-93E4-7D54B6EE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940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A163D-A60F-4993-E77E-ACC76BEE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DB30D20-A08F-ADBE-0AE4-9FBDD7BB1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205F8D-EE2F-D28D-3BF1-3369A64B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BC3382-9785-A104-371A-3F910461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B9D648-01F2-605D-7671-3AB4DCE9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828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B6F2394-F3F4-AE56-AABD-8A0F08B33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AD8461-DF45-AA95-6C44-F9A1C0CF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5ADF7F4-C33B-1FD9-7FA8-5652BF44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DA2C05-0699-C58C-EBCA-E28CFD84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B89CB7-6F5F-000E-DAEB-C7A9A7F8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5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5B195-E666-97C1-2D34-3796173C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F88211-28D0-A8FD-5DA9-17473F277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D82F0AF-0BC7-5AE9-B74D-AB9480B0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258859-D12C-F6FD-6506-0AD50D87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89C6D9-0D42-9D37-A3BA-E9794730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218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6C7FF-4ACE-D02A-E4F3-A3790B4F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E39387-E4D5-C5CF-599A-0FCDBC07E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042331-7728-503B-DB65-0C40F9FB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B0949C-B214-5BFD-842F-16D9DBC6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BC55F5-03F4-2190-1314-8CA9C27E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552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C5C7A-0690-0E5B-A83D-8D6B5E0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0A1091-2F9B-D6C9-D388-980C2D3D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6538235-E578-D15E-A4E4-01F1129E8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9411267-EB5B-B4DB-29EC-3B3F2B4FC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354D2C2-907E-379A-BB16-AEF998CE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4D89DDB-26C8-F110-E159-F558AE21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662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A7A28-FB07-027F-296B-D1D0254B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82307BE-C4CF-7CE3-02D1-1812069B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71B1FBA-E442-1066-61EE-8984260E8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BAFD16A-00F9-3D52-8D7B-144D88A16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FC08461-462A-E04D-351C-7A7B54719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BDA4328-32DA-546D-0DC0-99A78EBC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CD2F37-4459-A26D-B7A0-592AE9BA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077506D-E407-1821-ECFA-F3130BA1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88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3D6C1-8173-4E15-0850-B13A8AD6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3177F2-88F0-7C7B-15FD-53D214A0E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9B3264-6F1A-BB5D-0902-B9DBA279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23AD4F7-0186-ABDC-6C33-0ECE08A9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51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AF2318D-5C81-D24C-BC25-67D69F5B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6F4633E-7FDF-04E6-F8DD-C79B6D09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DF30DDF-C2CB-AC88-16F9-B4F33FD4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300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9F3D1-4EB6-179C-1C52-5D9B6F5A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9E18AD-BDFF-7536-C31E-79E7FC66F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7B69E3-CB4B-87DE-92B2-53A0DA77B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4DEF931-E71E-5BC8-8D92-E96CE20B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ED4AD2F-30B3-D051-FA6A-E37CBA21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BCE9EC8-3E58-DCF5-4581-D0423A5C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93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FF6F50-A1B9-8672-DC4A-5A7BFCA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616F868-04CE-AA0C-F3A9-9DF077EB7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34493B-68B5-C1FE-7917-05F270EC3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4D2367C-6528-F3E2-F8D9-C7A88738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7D16F73-1F33-80E6-D894-D6AADE15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2170550-A23C-DFF5-821A-AD04E71B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284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AE0A09C-9B8F-8487-74D4-D47AE45A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436205-397C-F8BA-4584-6C0BCDB5D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F84B29-0D65-D9DB-8842-83AAFE3E7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4341D3-C736-4CD7-90DC-66CD74B87879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47D2FF-C1B2-AB7B-1FB6-B608F2B05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9CD140-C787-823B-C0A7-BDDBB0D1F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CE8A8C-E5B3-4700-AC50-E9C098518E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30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30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C2507-8F1C-5E4C-84A8-C0CC9819B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1902ED2-CE03-A90D-234D-C749EBC2A5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796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B405D-BA31-9C99-AF6F-20A15E21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C5E6D49-D963-486D-ACE2-78C68139A794}"/>
              </a:ext>
            </a:extLst>
          </p:cNvPr>
          <p:cNvSpPr txBox="1"/>
          <p:nvPr/>
        </p:nvSpPr>
        <p:spPr>
          <a:xfrm>
            <a:off x="337243" y="226337"/>
            <a:ext cx="2241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5J Procenten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EB7B40A-FD2F-4076-002A-C87F6038C121}"/>
              </a:ext>
            </a:extLst>
          </p:cNvPr>
          <p:cNvSpPr txBox="1"/>
          <p:nvPr/>
        </p:nvSpPr>
        <p:spPr>
          <a:xfrm>
            <a:off x="217283" y="715222"/>
            <a:ext cx="4728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Bij procenten wordt gerekend met verhoudingen.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DF3D627-6323-4BC4-5740-ADA0240415C8}"/>
              </a:ext>
            </a:extLst>
          </p:cNvPr>
          <p:cNvSpPr txBox="1"/>
          <p:nvPr/>
        </p:nvSpPr>
        <p:spPr>
          <a:xfrm>
            <a:off x="217283" y="1031213"/>
            <a:ext cx="3607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Dit betekent rekenen met ‘blokje om’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7D5C14A-A05F-0705-E7C9-4926B32E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98" y="1609545"/>
            <a:ext cx="6128375" cy="110785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31C3997-08D1-FE28-F56E-F5D1E42C39CE}"/>
              </a:ext>
            </a:extLst>
          </p:cNvPr>
          <p:cNvSpPr txBox="1"/>
          <p:nvPr/>
        </p:nvSpPr>
        <p:spPr>
          <a:xfrm>
            <a:off x="9370499" y="223017"/>
            <a:ext cx="1826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100% is altijd </a:t>
            </a:r>
          </a:p>
          <a:p>
            <a:pPr algn="l"/>
            <a:endParaRPr lang="nl-NL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1" dirty="0"/>
              <a:t>Het begingetal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1" dirty="0"/>
              <a:t>Exclusief btw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1" dirty="0"/>
              <a:t>Het geheel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E0DD1BD-2DDF-63B8-8C24-421D2F07B18D}"/>
              </a:ext>
            </a:extLst>
          </p:cNvPr>
          <p:cNvSpPr txBox="1"/>
          <p:nvPr/>
        </p:nvSpPr>
        <p:spPr>
          <a:xfrm>
            <a:off x="337243" y="3089324"/>
            <a:ext cx="5318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5K Procenten gegeven (dus niks erbij of eraf)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E1D0F75-A51D-DBD7-A5F0-86FAE49FC610}"/>
              </a:ext>
            </a:extLst>
          </p:cNvPr>
          <p:cNvSpPr txBox="1"/>
          <p:nvPr/>
        </p:nvSpPr>
        <p:spPr>
          <a:xfrm>
            <a:off x="77583" y="3556628"/>
            <a:ext cx="4052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Een dorp heeft 25600 inwoners.</a:t>
            </a:r>
          </a:p>
          <a:p>
            <a:pPr algn="l"/>
            <a:r>
              <a:rPr lang="nl-NL" sz="1600" dirty="0"/>
              <a:t>Hiervan is 46% ouder dan 56 jaar.</a:t>
            </a:r>
          </a:p>
          <a:p>
            <a:pPr algn="l"/>
            <a:r>
              <a:rPr lang="nl-NL" sz="1600" dirty="0"/>
              <a:t>Hoeveel inwoners zijn er ouder dan 56 jaar? 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AB712C54-BE56-47A8-D06F-4BB848CA0969}"/>
              </a:ext>
            </a:extLst>
          </p:cNvPr>
          <p:cNvSpPr txBox="1"/>
          <p:nvPr/>
        </p:nvSpPr>
        <p:spPr>
          <a:xfrm>
            <a:off x="7668601" y="3728395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25600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2F657B69-06A4-7EED-0A20-A63D5308B969}"/>
              </a:ext>
            </a:extLst>
          </p:cNvPr>
          <p:cNvSpPr txBox="1"/>
          <p:nvPr/>
        </p:nvSpPr>
        <p:spPr>
          <a:xfrm>
            <a:off x="7114509" y="3743227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5543EFE2-5D07-6329-D78F-0C6E6F66A236}"/>
              </a:ext>
            </a:extLst>
          </p:cNvPr>
          <p:cNvSpPr txBox="1"/>
          <p:nvPr/>
        </p:nvSpPr>
        <p:spPr>
          <a:xfrm>
            <a:off x="7169011" y="403784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46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9EB8E5D4-F485-EFD8-2178-91AAC64D296A}"/>
              </a:ext>
            </a:extLst>
          </p:cNvPr>
          <p:cNvSpPr txBox="1"/>
          <p:nvPr/>
        </p:nvSpPr>
        <p:spPr>
          <a:xfrm>
            <a:off x="7823676" y="403784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2BD16421-E878-47DF-FDE2-8663FD3B41A9}"/>
              </a:ext>
            </a:extLst>
          </p:cNvPr>
          <p:cNvSpPr txBox="1"/>
          <p:nvPr/>
        </p:nvSpPr>
        <p:spPr>
          <a:xfrm>
            <a:off x="9370499" y="3439701"/>
            <a:ext cx="2329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25600 : 100 x 46 = 11776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6787E51D-F72E-0030-5F6B-4ED972FC1B51}"/>
              </a:ext>
            </a:extLst>
          </p:cNvPr>
          <p:cNvCxnSpPr>
            <a:cxnSpLocks/>
          </p:cNvCxnSpPr>
          <p:nvPr/>
        </p:nvCxnSpPr>
        <p:spPr>
          <a:xfrm>
            <a:off x="7682652" y="3833218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FC1AE0DE-3A2F-87BF-6B54-4A952FC602BB}"/>
              </a:ext>
            </a:extLst>
          </p:cNvPr>
          <p:cNvCxnSpPr>
            <a:cxnSpLocks/>
          </p:cNvCxnSpPr>
          <p:nvPr/>
        </p:nvCxnSpPr>
        <p:spPr>
          <a:xfrm flipH="1" flipV="1">
            <a:off x="7171958" y="4058100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5F2CAE0F-1EA5-B53C-1E9B-194DE7F47971}"/>
              </a:ext>
            </a:extLst>
          </p:cNvPr>
          <p:cNvSpPr txBox="1"/>
          <p:nvPr/>
        </p:nvSpPr>
        <p:spPr>
          <a:xfrm>
            <a:off x="9269475" y="3789686"/>
            <a:ext cx="2451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(46 : 100 x 25600 = 11776)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3F07E86A-9B2E-0C93-BAD0-048CCF58B82D}"/>
              </a:ext>
            </a:extLst>
          </p:cNvPr>
          <p:cNvSpPr txBox="1"/>
          <p:nvPr/>
        </p:nvSpPr>
        <p:spPr>
          <a:xfrm>
            <a:off x="7193057" y="3440299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8B0E08F-A6F7-060F-FF47-2D5C89A6ED1D}"/>
              </a:ext>
            </a:extLst>
          </p:cNvPr>
          <p:cNvSpPr txBox="1"/>
          <p:nvPr/>
        </p:nvSpPr>
        <p:spPr>
          <a:xfrm>
            <a:off x="7627488" y="3451132"/>
            <a:ext cx="993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inwoners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58CD4E3E-D803-12B3-9FCD-896EE7829080}"/>
              </a:ext>
            </a:extLst>
          </p:cNvPr>
          <p:cNvSpPr txBox="1"/>
          <p:nvPr/>
        </p:nvSpPr>
        <p:spPr>
          <a:xfrm>
            <a:off x="7111385" y="731153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C0495027-6AF2-647B-D189-8583AF189E6A}"/>
              </a:ext>
            </a:extLst>
          </p:cNvPr>
          <p:cNvCxnSpPr>
            <a:cxnSpLocks/>
          </p:cNvCxnSpPr>
          <p:nvPr/>
        </p:nvCxnSpPr>
        <p:spPr>
          <a:xfrm>
            <a:off x="7699848" y="776026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FD25CFAA-7408-0292-DD26-F6E2FBEE95EB}"/>
              </a:ext>
            </a:extLst>
          </p:cNvPr>
          <p:cNvCxnSpPr>
            <a:cxnSpLocks/>
          </p:cNvCxnSpPr>
          <p:nvPr/>
        </p:nvCxnSpPr>
        <p:spPr>
          <a:xfrm flipH="1" flipV="1">
            <a:off x="7168834" y="1046026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F05F5056-A752-2029-9E45-D8018D35FC9F}"/>
              </a:ext>
            </a:extLst>
          </p:cNvPr>
          <p:cNvSpPr txBox="1"/>
          <p:nvPr/>
        </p:nvSpPr>
        <p:spPr>
          <a:xfrm>
            <a:off x="7189932" y="43836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BBB9AD7F-E55C-8825-F3DE-EA037B655038}"/>
              </a:ext>
            </a:extLst>
          </p:cNvPr>
          <p:cNvSpPr txBox="1"/>
          <p:nvPr/>
        </p:nvSpPr>
        <p:spPr>
          <a:xfrm>
            <a:off x="7624233" y="438622"/>
            <a:ext cx="743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aantal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125B4048-49E5-807A-3A9B-65ADD9930792}"/>
              </a:ext>
            </a:extLst>
          </p:cNvPr>
          <p:cNvSpPr txBox="1"/>
          <p:nvPr/>
        </p:nvSpPr>
        <p:spPr>
          <a:xfrm>
            <a:off x="77583" y="5017588"/>
            <a:ext cx="4052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In groep vogels leven in totaal 255 vogels</a:t>
            </a:r>
          </a:p>
          <a:p>
            <a:pPr algn="l"/>
            <a:r>
              <a:rPr lang="nl-NL" sz="1600" dirty="0"/>
              <a:t>In de lente komt daar 12% jonge vogels bij.</a:t>
            </a:r>
          </a:p>
          <a:p>
            <a:pPr algn="l"/>
            <a:r>
              <a:rPr lang="nl-NL" sz="1600" dirty="0"/>
              <a:t>Hoeveel jonge vogels worden er geboren? 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CD0BB9EE-B3CC-8827-569E-DB7859D24EB6}"/>
              </a:ext>
            </a:extLst>
          </p:cNvPr>
          <p:cNvSpPr txBox="1"/>
          <p:nvPr/>
        </p:nvSpPr>
        <p:spPr>
          <a:xfrm>
            <a:off x="7675436" y="524375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255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5FC406BE-F8F8-0613-5D64-8F65C7F3DD1F}"/>
              </a:ext>
            </a:extLst>
          </p:cNvPr>
          <p:cNvSpPr txBox="1"/>
          <p:nvPr/>
        </p:nvSpPr>
        <p:spPr>
          <a:xfrm>
            <a:off x="7096058" y="523191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A2208105-4022-7B21-12BB-E366BA3FC0CE}"/>
              </a:ext>
            </a:extLst>
          </p:cNvPr>
          <p:cNvSpPr txBox="1"/>
          <p:nvPr/>
        </p:nvSpPr>
        <p:spPr>
          <a:xfrm>
            <a:off x="7150560" y="552653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6766D469-C37A-C7C3-5393-EF124DC9B55F}"/>
              </a:ext>
            </a:extLst>
          </p:cNvPr>
          <p:cNvSpPr txBox="1"/>
          <p:nvPr/>
        </p:nvSpPr>
        <p:spPr>
          <a:xfrm>
            <a:off x="7805225" y="552653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8EDA3B3-D886-2886-55E3-2F3DEA749E58}"/>
              </a:ext>
            </a:extLst>
          </p:cNvPr>
          <p:cNvCxnSpPr>
            <a:cxnSpLocks/>
          </p:cNvCxnSpPr>
          <p:nvPr/>
        </p:nvCxnSpPr>
        <p:spPr>
          <a:xfrm>
            <a:off x="7664201" y="5295434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1C84D92C-5DCE-CC5B-7EAD-66702E47C1F8}"/>
              </a:ext>
            </a:extLst>
          </p:cNvPr>
          <p:cNvCxnSpPr>
            <a:cxnSpLocks/>
          </p:cNvCxnSpPr>
          <p:nvPr/>
        </p:nvCxnSpPr>
        <p:spPr>
          <a:xfrm flipH="1" flipV="1">
            <a:off x="7124201" y="5549968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kstvak 55">
            <a:extLst>
              <a:ext uri="{FF2B5EF4-FFF2-40B4-BE49-F238E27FC236}">
                <a16:creationId xmlns:a16="http://schemas.microsoft.com/office/drawing/2014/main" id="{D2E4A19F-1019-3C1A-5DA7-F32E9CC0371D}"/>
              </a:ext>
            </a:extLst>
          </p:cNvPr>
          <p:cNvSpPr txBox="1"/>
          <p:nvPr/>
        </p:nvSpPr>
        <p:spPr>
          <a:xfrm>
            <a:off x="7174606" y="4944222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CCFF1873-FE56-A6D3-7263-7A572F99C25E}"/>
              </a:ext>
            </a:extLst>
          </p:cNvPr>
          <p:cNvSpPr txBox="1"/>
          <p:nvPr/>
        </p:nvSpPr>
        <p:spPr>
          <a:xfrm>
            <a:off x="7609037" y="4955055"/>
            <a:ext cx="747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vogels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0179B899-93AC-C354-A4D8-18BB3280327F}"/>
              </a:ext>
            </a:extLst>
          </p:cNvPr>
          <p:cNvSpPr txBox="1"/>
          <p:nvPr/>
        </p:nvSpPr>
        <p:spPr>
          <a:xfrm>
            <a:off x="9370499" y="4977865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255 : 100 x 12 = 30,6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7930718F-FBB9-EB65-8B15-D566C3F04EC5}"/>
              </a:ext>
            </a:extLst>
          </p:cNvPr>
          <p:cNvSpPr txBox="1"/>
          <p:nvPr/>
        </p:nvSpPr>
        <p:spPr>
          <a:xfrm>
            <a:off x="9269475" y="5327850"/>
            <a:ext cx="207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(12 : 100 x 255 = 30,6)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5D741B72-2A60-FDFB-62DE-3A635F60EC70}"/>
              </a:ext>
            </a:extLst>
          </p:cNvPr>
          <p:cNvSpPr txBox="1"/>
          <p:nvPr/>
        </p:nvSpPr>
        <p:spPr>
          <a:xfrm>
            <a:off x="9479425" y="5695809"/>
            <a:ext cx="372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Dus worden er 31 </a:t>
            </a:r>
          </a:p>
          <a:p>
            <a:pPr algn="l"/>
            <a:r>
              <a:rPr lang="nl-NL" sz="1600" dirty="0"/>
              <a:t>jonge vogels geboren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7ED835AD-F8C0-957D-45A4-9F970A38C2D4}"/>
              </a:ext>
            </a:extLst>
          </p:cNvPr>
          <p:cNvCxnSpPr>
            <a:cxnSpLocks/>
          </p:cNvCxnSpPr>
          <p:nvPr/>
        </p:nvCxnSpPr>
        <p:spPr>
          <a:xfrm flipV="1">
            <a:off x="0" y="4676549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1D1D8A4-3ED3-0CDC-11FA-F0D7BDFB4045}"/>
              </a:ext>
            </a:extLst>
          </p:cNvPr>
          <p:cNvCxnSpPr>
            <a:cxnSpLocks/>
          </p:cNvCxnSpPr>
          <p:nvPr/>
        </p:nvCxnSpPr>
        <p:spPr>
          <a:xfrm>
            <a:off x="0" y="2803321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 Box 8">
            <a:extLst>
              <a:ext uri="{FF2B5EF4-FFF2-40B4-BE49-F238E27FC236}">
                <a16:creationId xmlns:a16="http://schemas.microsoft.com/office/drawing/2014/main" id="{24E68022-8A22-0E54-C9C0-41C6F8E9E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254" y="120793"/>
            <a:ext cx="1466254" cy="146507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07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6" grpId="0"/>
      <p:bldP spid="30" grpId="0"/>
      <p:bldP spid="31" grpId="0"/>
      <p:bldP spid="32" grpId="0"/>
      <p:bldP spid="33" grpId="0"/>
      <p:bldP spid="38" grpId="0"/>
      <p:bldP spid="42" grpId="0"/>
      <p:bldP spid="43" grpId="0"/>
      <p:bldP spid="44" grpId="0"/>
      <p:bldP spid="45" grpId="0"/>
      <p:bldP spid="48" grpId="0"/>
      <p:bldP spid="26" grpId="0"/>
      <p:bldP spid="27" grpId="0"/>
      <p:bldP spid="50" grpId="0"/>
      <p:bldP spid="51" grpId="0"/>
      <p:bldP spid="52" grpId="0"/>
      <p:bldP spid="53" grpId="0"/>
      <p:bldP spid="56" grpId="0"/>
      <p:bldP spid="57" grpId="0"/>
      <p:bldP spid="58" grpId="0"/>
      <p:bldP spid="59" grpId="0"/>
      <p:bldP spid="60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6F93B-5650-0B3D-3579-33DC776B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299442F8-440C-E709-407A-7B9FE54BCD68}"/>
              </a:ext>
            </a:extLst>
          </p:cNvPr>
          <p:cNvSpPr txBox="1"/>
          <p:nvPr/>
        </p:nvSpPr>
        <p:spPr>
          <a:xfrm>
            <a:off x="337243" y="226337"/>
            <a:ext cx="58467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5L Rekenen met toename of afname in procenten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7FFE42-C0A6-E779-1A47-DC9BE9B7FE7B}"/>
              </a:ext>
            </a:extLst>
          </p:cNvPr>
          <p:cNvSpPr txBox="1"/>
          <p:nvPr/>
        </p:nvSpPr>
        <p:spPr>
          <a:xfrm>
            <a:off x="1505790" y="1470073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 aantal</a:t>
            </a:r>
          </a:p>
          <a:p>
            <a:r>
              <a:rPr lang="nl-NL" sz="1600" dirty="0"/>
              <a:t>Begin      100             ….</a:t>
            </a:r>
          </a:p>
          <a:p>
            <a:r>
              <a:rPr lang="nl-NL" sz="1600" dirty="0"/>
              <a:t>Bij of af   </a:t>
            </a:r>
            <a:r>
              <a:rPr lang="nl-NL" sz="1600" u="sng" dirty="0"/>
              <a:t>  ….</a:t>
            </a:r>
            <a:r>
              <a:rPr lang="nl-NL" sz="1600" dirty="0"/>
              <a:t>  </a:t>
            </a:r>
            <a:r>
              <a:rPr lang="nl-NL" sz="1600" baseline="-25000" dirty="0"/>
              <a:t>+/-          </a:t>
            </a:r>
            <a:r>
              <a:rPr lang="nl-NL" sz="1600" dirty="0"/>
              <a:t>….</a:t>
            </a:r>
            <a:r>
              <a:rPr lang="nl-NL" sz="1600" baseline="-25000" dirty="0"/>
              <a:t>        </a:t>
            </a:r>
            <a:endParaRPr lang="nl-NL" sz="1600" u="sng" dirty="0"/>
          </a:p>
          <a:p>
            <a:r>
              <a:rPr lang="nl-NL" sz="1600" dirty="0"/>
              <a:t>Nieuw       ….             ….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8EDE4A9-3D9F-08C6-0410-E0EC08FF858E}"/>
              </a:ext>
            </a:extLst>
          </p:cNvPr>
          <p:cNvSpPr txBox="1"/>
          <p:nvPr/>
        </p:nvSpPr>
        <p:spPr>
          <a:xfrm>
            <a:off x="3963346" y="1470073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 aantal      Exclusief 100            ….</a:t>
            </a:r>
          </a:p>
          <a:p>
            <a:r>
              <a:rPr lang="nl-NL" sz="1600" dirty="0"/>
              <a:t>BTW         </a:t>
            </a:r>
            <a:r>
              <a:rPr lang="nl-NL" sz="1600" u="sng" dirty="0"/>
              <a:t>  ….</a:t>
            </a:r>
            <a:r>
              <a:rPr lang="nl-NL" sz="1600" dirty="0"/>
              <a:t>  </a:t>
            </a:r>
            <a:r>
              <a:rPr lang="nl-NL" sz="1600" baseline="-25000" dirty="0"/>
              <a:t>+               </a:t>
            </a:r>
            <a:r>
              <a:rPr lang="nl-NL" sz="1600" dirty="0"/>
              <a:t>….</a:t>
            </a:r>
            <a:r>
              <a:rPr lang="nl-NL" sz="1600" baseline="-25000" dirty="0"/>
              <a:t>        </a:t>
            </a:r>
            <a:endParaRPr lang="nl-NL" sz="1600" u="sng" dirty="0"/>
          </a:p>
          <a:p>
            <a:r>
              <a:rPr lang="nl-NL" sz="1600" dirty="0"/>
              <a:t>Inclusief    ….            ….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2C5B7A8D-6358-A49D-6D9C-820A7D6813AB}"/>
              </a:ext>
            </a:extLst>
          </p:cNvPr>
          <p:cNvSpPr txBox="1"/>
          <p:nvPr/>
        </p:nvSpPr>
        <p:spPr>
          <a:xfrm>
            <a:off x="2532794" y="723403"/>
            <a:ext cx="2861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Stap 1: </a:t>
            </a:r>
          </a:p>
          <a:p>
            <a:pPr algn="ctr"/>
            <a:r>
              <a:rPr lang="nl-NL" sz="1600" dirty="0"/>
              <a:t>vul het bijbehorende schema in: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9E9B234-7629-86D2-4F6C-81290545C81A}"/>
              </a:ext>
            </a:extLst>
          </p:cNvPr>
          <p:cNvSpPr txBox="1"/>
          <p:nvPr/>
        </p:nvSpPr>
        <p:spPr>
          <a:xfrm>
            <a:off x="6980789" y="786634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Stap 2: </a:t>
            </a:r>
          </a:p>
          <a:p>
            <a:pPr algn="ctr"/>
            <a:r>
              <a:rPr lang="nl-NL" sz="1600" dirty="0"/>
              <a:t>maak ‘blokje om’ 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862FC02-647B-484B-7E36-07ECCF2F8554}"/>
              </a:ext>
            </a:extLst>
          </p:cNvPr>
          <p:cNvSpPr txBox="1"/>
          <p:nvPr/>
        </p:nvSpPr>
        <p:spPr>
          <a:xfrm>
            <a:off x="9531371" y="759295"/>
            <a:ext cx="218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Stap 3: </a:t>
            </a:r>
          </a:p>
          <a:p>
            <a:pPr algn="ctr"/>
            <a:r>
              <a:rPr lang="nl-NL" sz="1600" dirty="0"/>
              <a:t>Schrijf je berekening op: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7CFB228-200A-B8E7-BE92-C3E5CEAE3DA1}"/>
              </a:ext>
            </a:extLst>
          </p:cNvPr>
          <p:cNvCxnSpPr/>
          <p:nvPr/>
        </p:nvCxnSpPr>
        <p:spPr>
          <a:xfrm>
            <a:off x="6419630" y="720550"/>
            <a:ext cx="0" cy="21022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0E6530E-6757-30C4-708D-14782B9CEDA0}"/>
              </a:ext>
            </a:extLst>
          </p:cNvPr>
          <p:cNvCxnSpPr/>
          <p:nvPr/>
        </p:nvCxnSpPr>
        <p:spPr>
          <a:xfrm>
            <a:off x="9094749" y="711562"/>
            <a:ext cx="0" cy="21022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3A8F278-6E55-86CD-A0F7-29F6A0CBB2E6}"/>
              </a:ext>
            </a:extLst>
          </p:cNvPr>
          <p:cNvCxnSpPr>
            <a:cxnSpLocks/>
          </p:cNvCxnSpPr>
          <p:nvPr/>
        </p:nvCxnSpPr>
        <p:spPr>
          <a:xfrm>
            <a:off x="0" y="72055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9DCBEA07-2FE3-6785-19E7-D001B08977E1}"/>
              </a:ext>
            </a:extLst>
          </p:cNvPr>
          <p:cNvCxnSpPr>
            <a:cxnSpLocks/>
          </p:cNvCxnSpPr>
          <p:nvPr/>
        </p:nvCxnSpPr>
        <p:spPr>
          <a:xfrm>
            <a:off x="0" y="2803321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DEE767E-CCE5-82ED-73A1-B87A582EB010}"/>
              </a:ext>
            </a:extLst>
          </p:cNvPr>
          <p:cNvSpPr txBox="1"/>
          <p:nvPr/>
        </p:nvSpPr>
        <p:spPr>
          <a:xfrm>
            <a:off x="0" y="3292687"/>
            <a:ext cx="37827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Een broek kost €95. Je krijgt 15% korting. </a:t>
            </a:r>
          </a:p>
          <a:p>
            <a:r>
              <a:rPr lang="nl-NL" sz="1600" dirty="0"/>
              <a:t>Wat kost de broek nu nog?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9EC0D00-8B15-BEA3-03F2-FAA7DD0F33C7}"/>
              </a:ext>
            </a:extLst>
          </p:cNvPr>
          <p:cNvSpPr txBox="1"/>
          <p:nvPr/>
        </p:nvSpPr>
        <p:spPr>
          <a:xfrm>
            <a:off x="3963346" y="3292687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    euro</a:t>
            </a:r>
          </a:p>
          <a:p>
            <a:r>
              <a:rPr lang="nl-NL" sz="1600" dirty="0"/>
              <a:t>Begin      100            ….</a:t>
            </a:r>
          </a:p>
          <a:p>
            <a:r>
              <a:rPr lang="nl-NL" sz="1600" dirty="0"/>
              <a:t>Bij of af   </a:t>
            </a:r>
            <a:r>
              <a:rPr lang="nl-NL" sz="1600" u="sng" dirty="0"/>
              <a:t>…..</a:t>
            </a:r>
            <a:r>
              <a:rPr lang="nl-NL" sz="1600" dirty="0"/>
              <a:t>  </a:t>
            </a:r>
            <a:r>
              <a:rPr lang="nl-NL" sz="1600" baseline="-25000" dirty="0"/>
              <a:t>-              </a:t>
            </a:r>
            <a:r>
              <a:rPr lang="nl-NL" sz="1600" dirty="0"/>
              <a:t>….</a:t>
            </a:r>
            <a:r>
              <a:rPr lang="nl-NL" sz="1600" baseline="-25000" dirty="0"/>
              <a:t>       </a:t>
            </a:r>
            <a:endParaRPr lang="nl-NL" sz="1600" u="sng" dirty="0"/>
          </a:p>
          <a:p>
            <a:r>
              <a:rPr lang="nl-NL" sz="1600" dirty="0"/>
              <a:t>Nieuw      ….             ….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755F8902-8E7A-05D7-4FC4-CE94A527D885}"/>
              </a:ext>
            </a:extLst>
          </p:cNvPr>
          <p:cNvSpPr txBox="1"/>
          <p:nvPr/>
        </p:nvSpPr>
        <p:spPr>
          <a:xfrm>
            <a:off x="7129126" y="176286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AB25B07C-8CA0-E3CE-3AD2-0F12ADB90AD1}"/>
              </a:ext>
            </a:extLst>
          </p:cNvPr>
          <p:cNvCxnSpPr>
            <a:cxnSpLocks/>
          </p:cNvCxnSpPr>
          <p:nvPr/>
        </p:nvCxnSpPr>
        <p:spPr>
          <a:xfrm>
            <a:off x="7717589" y="1807733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D049034-6910-3D0E-F0D9-8FE56A222AD0}"/>
              </a:ext>
            </a:extLst>
          </p:cNvPr>
          <p:cNvCxnSpPr>
            <a:cxnSpLocks/>
          </p:cNvCxnSpPr>
          <p:nvPr/>
        </p:nvCxnSpPr>
        <p:spPr>
          <a:xfrm flipH="1" flipV="1">
            <a:off x="7186575" y="207773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14FBBCCA-88C4-9D0D-C56B-71E9AE8F9273}"/>
              </a:ext>
            </a:extLst>
          </p:cNvPr>
          <p:cNvSpPr txBox="1"/>
          <p:nvPr/>
        </p:nvSpPr>
        <p:spPr>
          <a:xfrm>
            <a:off x="7207673" y="1470073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E51BA008-6288-8449-9E14-A2E68F3EDAD4}"/>
              </a:ext>
            </a:extLst>
          </p:cNvPr>
          <p:cNvSpPr txBox="1"/>
          <p:nvPr/>
        </p:nvSpPr>
        <p:spPr>
          <a:xfrm>
            <a:off x="7641974" y="1470329"/>
            <a:ext cx="743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aantal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688A761E-69FE-5FB4-DFC3-C4610731B786}"/>
              </a:ext>
            </a:extLst>
          </p:cNvPr>
          <p:cNvSpPr txBox="1"/>
          <p:nvPr/>
        </p:nvSpPr>
        <p:spPr>
          <a:xfrm>
            <a:off x="7779285" y="353848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95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2EE53BC6-E864-BADA-DD2D-A6FBCE324807}"/>
              </a:ext>
            </a:extLst>
          </p:cNvPr>
          <p:cNvSpPr txBox="1"/>
          <p:nvPr/>
        </p:nvSpPr>
        <p:spPr>
          <a:xfrm>
            <a:off x="7127826" y="353848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5EE28967-B950-8D82-0EAE-F83D35288D65}"/>
              </a:ext>
            </a:extLst>
          </p:cNvPr>
          <p:cNvSpPr txBox="1"/>
          <p:nvPr/>
        </p:nvSpPr>
        <p:spPr>
          <a:xfrm>
            <a:off x="7182328" y="383310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85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2067D4E8-E84B-067B-BCF7-ED36785DD0BA}"/>
              </a:ext>
            </a:extLst>
          </p:cNvPr>
          <p:cNvSpPr txBox="1"/>
          <p:nvPr/>
        </p:nvSpPr>
        <p:spPr>
          <a:xfrm>
            <a:off x="7836993" y="383310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05653A35-765F-1AB0-B92F-15DC20648F4D}"/>
              </a:ext>
            </a:extLst>
          </p:cNvPr>
          <p:cNvCxnSpPr>
            <a:cxnSpLocks/>
          </p:cNvCxnSpPr>
          <p:nvPr/>
        </p:nvCxnSpPr>
        <p:spPr>
          <a:xfrm>
            <a:off x="7695969" y="362847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47978E1-23D0-AAE4-AD02-FF15C0203CAD}"/>
              </a:ext>
            </a:extLst>
          </p:cNvPr>
          <p:cNvCxnSpPr>
            <a:cxnSpLocks/>
          </p:cNvCxnSpPr>
          <p:nvPr/>
        </p:nvCxnSpPr>
        <p:spPr>
          <a:xfrm flipH="1" flipV="1">
            <a:off x="7185275" y="385335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kstvak 55">
            <a:extLst>
              <a:ext uri="{FF2B5EF4-FFF2-40B4-BE49-F238E27FC236}">
                <a16:creationId xmlns:a16="http://schemas.microsoft.com/office/drawing/2014/main" id="{DDE533A6-E119-75AD-E0AE-C97FBA1217C4}"/>
              </a:ext>
            </a:extLst>
          </p:cNvPr>
          <p:cNvSpPr txBox="1"/>
          <p:nvPr/>
        </p:nvSpPr>
        <p:spPr>
          <a:xfrm>
            <a:off x="7206374" y="3235552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018FA2FA-78FF-1A6B-714C-C247ED7CBFB2}"/>
              </a:ext>
            </a:extLst>
          </p:cNvPr>
          <p:cNvSpPr txBox="1"/>
          <p:nvPr/>
        </p:nvSpPr>
        <p:spPr>
          <a:xfrm>
            <a:off x="7640805" y="3246385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euro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95A582A1-7C37-A3FB-8CDC-4226E5999353}"/>
              </a:ext>
            </a:extLst>
          </p:cNvPr>
          <p:cNvSpPr txBox="1"/>
          <p:nvPr/>
        </p:nvSpPr>
        <p:spPr>
          <a:xfrm>
            <a:off x="9422746" y="3289917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95 : 100 x 85 = €80,75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317579B4-CA3E-9B36-3949-7722BBC535F3}"/>
              </a:ext>
            </a:extLst>
          </p:cNvPr>
          <p:cNvSpPr txBox="1"/>
          <p:nvPr/>
        </p:nvSpPr>
        <p:spPr>
          <a:xfrm>
            <a:off x="9422745" y="3653871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85 : 100 x 95 = €80,75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B07EC013-0A5A-5CCE-C190-9BDA78E0C1F7}"/>
              </a:ext>
            </a:extLst>
          </p:cNvPr>
          <p:cNvSpPr txBox="1"/>
          <p:nvPr/>
        </p:nvSpPr>
        <p:spPr>
          <a:xfrm>
            <a:off x="0" y="4942852"/>
            <a:ext cx="37827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Een jas kost  €225 exclusief 21% btw. </a:t>
            </a:r>
          </a:p>
          <a:p>
            <a:r>
              <a:rPr lang="nl-NL" sz="1600" dirty="0"/>
              <a:t>Wat kost de jas inclusief btw?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13A1AA-DE15-808F-D336-E4BA3F19559F}"/>
              </a:ext>
            </a:extLst>
          </p:cNvPr>
          <p:cNvSpPr txBox="1"/>
          <p:nvPr/>
        </p:nvSpPr>
        <p:spPr>
          <a:xfrm>
            <a:off x="4755905" y="376744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15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67831A0-2E64-BD0E-94A9-C99F88B288F5}"/>
              </a:ext>
            </a:extLst>
          </p:cNvPr>
          <p:cNvSpPr txBox="1"/>
          <p:nvPr/>
        </p:nvSpPr>
        <p:spPr>
          <a:xfrm>
            <a:off x="4783157" y="4012857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85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826A1B2-FA4C-6672-3445-E92CD6918041}"/>
              </a:ext>
            </a:extLst>
          </p:cNvPr>
          <p:cNvSpPr txBox="1"/>
          <p:nvPr/>
        </p:nvSpPr>
        <p:spPr>
          <a:xfrm>
            <a:off x="5527681" y="349933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95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086A84E-7BBD-9598-5448-02FB6D1B0FD5}"/>
              </a:ext>
            </a:extLst>
          </p:cNvPr>
          <p:cNvSpPr txBox="1"/>
          <p:nvPr/>
        </p:nvSpPr>
        <p:spPr>
          <a:xfrm>
            <a:off x="5606371" y="397816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365CEA3-846A-E439-9FBD-09C59114238E}"/>
              </a:ext>
            </a:extLst>
          </p:cNvPr>
          <p:cNvSpPr txBox="1"/>
          <p:nvPr/>
        </p:nvSpPr>
        <p:spPr>
          <a:xfrm>
            <a:off x="3963346" y="5044501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    euro</a:t>
            </a:r>
          </a:p>
          <a:p>
            <a:r>
              <a:rPr lang="nl-NL" sz="1600" dirty="0"/>
              <a:t>Exclusief100            ….</a:t>
            </a:r>
          </a:p>
          <a:p>
            <a:r>
              <a:rPr lang="nl-NL" sz="1600" dirty="0"/>
              <a:t>BTW          </a:t>
            </a:r>
            <a:r>
              <a:rPr lang="nl-NL" sz="1600" u="sng" dirty="0"/>
              <a:t>…..</a:t>
            </a:r>
            <a:r>
              <a:rPr lang="nl-NL" sz="1600" dirty="0"/>
              <a:t>  </a:t>
            </a:r>
            <a:r>
              <a:rPr lang="nl-NL" sz="1600" baseline="-25000" dirty="0"/>
              <a:t>+              </a:t>
            </a:r>
            <a:r>
              <a:rPr lang="nl-NL" sz="1600" dirty="0"/>
              <a:t>….</a:t>
            </a:r>
            <a:r>
              <a:rPr lang="nl-NL" sz="1600" baseline="-25000" dirty="0"/>
              <a:t>       </a:t>
            </a:r>
            <a:r>
              <a:rPr lang="nl-NL" sz="1600" dirty="0"/>
              <a:t>Inclusief      ….             ….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99632B5-EDCE-601C-5FC5-222D546E1B9D}"/>
              </a:ext>
            </a:extLst>
          </p:cNvPr>
          <p:cNvSpPr txBox="1"/>
          <p:nvPr/>
        </p:nvSpPr>
        <p:spPr>
          <a:xfrm>
            <a:off x="7779285" y="5290294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225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E4FF4C0-3F87-CD94-AD40-BB6EF2F4FE0E}"/>
              </a:ext>
            </a:extLst>
          </p:cNvPr>
          <p:cNvSpPr txBox="1"/>
          <p:nvPr/>
        </p:nvSpPr>
        <p:spPr>
          <a:xfrm>
            <a:off x="7127826" y="5290294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43CF568-44AA-12BF-7026-D8D882E4EC5C}"/>
              </a:ext>
            </a:extLst>
          </p:cNvPr>
          <p:cNvSpPr txBox="1"/>
          <p:nvPr/>
        </p:nvSpPr>
        <p:spPr>
          <a:xfrm>
            <a:off x="7131528" y="558491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121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E3B2653-5CE7-A382-9A49-82390AE3C18D}"/>
              </a:ext>
            </a:extLst>
          </p:cNvPr>
          <p:cNvSpPr txBox="1"/>
          <p:nvPr/>
        </p:nvSpPr>
        <p:spPr>
          <a:xfrm>
            <a:off x="7836993" y="558491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1207792-EAF2-676B-6DB8-668DA3C2B695}"/>
              </a:ext>
            </a:extLst>
          </p:cNvPr>
          <p:cNvCxnSpPr>
            <a:cxnSpLocks/>
          </p:cNvCxnSpPr>
          <p:nvPr/>
        </p:nvCxnSpPr>
        <p:spPr>
          <a:xfrm>
            <a:off x="7695969" y="5380285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A153A02B-5154-0407-443B-03CB92E21398}"/>
              </a:ext>
            </a:extLst>
          </p:cNvPr>
          <p:cNvCxnSpPr>
            <a:cxnSpLocks/>
          </p:cNvCxnSpPr>
          <p:nvPr/>
        </p:nvCxnSpPr>
        <p:spPr>
          <a:xfrm flipH="1" flipV="1">
            <a:off x="7185275" y="5605167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650CFF3B-5BBB-B869-4A51-D8880AB507CD}"/>
              </a:ext>
            </a:extLst>
          </p:cNvPr>
          <p:cNvSpPr txBox="1"/>
          <p:nvPr/>
        </p:nvSpPr>
        <p:spPr>
          <a:xfrm>
            <a:off x="7206374" y="498736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32CE85F-95F6-1CD7-78A5-9F98ACE1DE6D}"/>
              </a:ext>
            </a:extLst>
          </p:cNvPr>
          <p:cNvSpPr txBox="1"/>
          <p:nvPr/>
        </p:nvSpPr>
        <p:spPr>
          <a:xfrm>
            <a:off x="7640805" y="4998199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euro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4C0767E8-2206-8E6F-E696-CA5A3B83E2A7}"/>
              </a:ext>
            </a:extLst>
          </p:cNvPr>
          <p:cNvSpPr txBox="1"/>
          <p:nvPr/>
        </p:nvSpPr>
        <p:spPr>
          <a:xfrm>
            <a:off x="9422746" y="5041731"/>
            <a:ext cx="238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225 : 100 x 121 = €272,25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264E5F92-E98D-5A49-003B-8BABF439B691}"/>
              </a:ext>
            </a:extLst>
          </p:cNvPr>
          <p:cNvSpPr txBox="1"/>
          <p:nvPr/>
        </p:nvSpPr>
        <p:spPr>
          <a:xfrm>
            <a:off x="9422745" y="5392938"/>
            <a:ext cx="238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121 : 100 x 225 = €272,25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AA2CA21B-986F-8C34-72C5-0B004DC2A6B2}"/>
              </a:ext>
            </a:extLst>
          </p:cNvPr>
          <p:cNvSpPr txBox="1"/>
          <p:nvPr/>
        </p:nvSpPr>
        <p:spPr>
          <a:xfrm>
            <a:off x="4755905" y="551926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21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92698DD2-AD82-5C56-91C2-838B9CC6446C}"/>
              </a:ext>
            </a:extLst>
          </p:cNvPr>
          <p:cNvSpPr txBox="1"/>
          <p:nvPr/>
        </p:nvSpPr>
        <p:spPr>
          <a:xfrm>
            <a:off x="4709268" y="576467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121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42F26480-01F1-360E-323E-BC4BF4766A57}"/>
              </a:ext>
            </a:extLst>
          </p:cNvPr>
          <p:cNvSpPr txBox="1"/>
          <p:nvPr/>
        </p:nvSpPr>
        <p:spPr>
          <a:xfrm>
            <a:off x="5527681" y="525114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225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32EE13CB-7E86-BCAF-3FED-F37040715941}"/>
              </a:ext>
            </a:extLst>
          </p:cNvPr>
          <p:cNvSpPr txBox="1"/>
          <p:nvPr/>
        </p:nvSpPr>
        <p:spPr>
          <a:xfrm>
            <a:off x="5606371" y="57299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D24ACF32-C94D-6B0B-98B8-79D6C034A264}"/>
              </a:ext>
            </a:extLst>
          </p:cNvPr>
          <p:cNvCxnSpPr>
            <a:cxnSpLocks/>
          </p:cNvCxnSpPr>
          <p:nvPr/>
        </p:nvCxnSpPr>
        <p:spPr>
          <a:xfrm flipV="1">
            <a:off x="0" y="4676549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9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  <p:bldP spid="22" grpId="0"/>
      <p:bldP spid="31" grpId="0"/>
      <p:bldP spid="32" grpId="0" animBg="1"/>
      <p:bldP spid="45" grpId="0"/>
      <p:bldP spid="48" grpId="0"/>
      <p:bldP spid="49" grpId="0"/>
      <p:bldP spid="50" grpId="0"/>
      <p:bldP spid="51" grpId="0"/>
      <p:bldP spid="52" grpId="0"/>
      <p:bldP spid="53" grpId="0"/>
      <p:bldP spid="56" grpId="0"/>
      <p:bldP spid="57" grpId="0"/>
      <p:bldP spid="58" grpId="0"/>
      <p:bldP spid="59" grpId="0"/>
      <p:bldP spid="60" grpId="0"/>
      <p:bldP spid="3" grpId="0"/>
      <p:bldP spid="5" grpId="0"/>
      <p:bldP spid="6" grpId="0"/>
      <p:bldP spid="7" grpId="0"/>
      <p:bldP spid="8" grpId="0" animBg="1"/>
      <p:bldP spid="9" grpId="0"/>
      <p:bldP spid="10" grpId="0"/>
      <p:bldP spid="11" grpId="0"/>
      <p:bldP spid="14" grpId="0"/>
      <p:bldP spid="17" grpId="0"/>
      <p:bldP spid="18" grpId="0"/>
      <p:bldP spid="21" grpId="0"/>
      <p:bldP spid="27" grpId="0"/>
      <p:bldP spid="28" grpId="0"/>
      <p:bldP spid="29" grpId="0"/>
      <p:bldP spid="30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6D3CB-A333-19CF-D103-1EA20895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7F77B006-5246-97D6-959C-36A7B0A364D5}"/>
              </a:ext>
            </a:extLst>
          </p:cNvPr>
          <p:cNvSpPr txBox="1"/>
          <p:nvPr/>
        </p:nvSpPr>
        <p:spPr>
          <a:xfrm>
            <a:off x="337243" y="226337"/>
            <a:ext cx="42587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5N Het geheel (100%) berekenen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0717250A-FB8C-94E1-DA72-F8F765F3606C}"/>
              </a:ext>
            </a:extLst>
          </p:cNvPr>
          <p:cNvSpPr txBox="1"/>
          <p:nvPr/>
        </p:nvSpPr>
        <p:spPr>
          <a:xfrm>
            <a:off x="128383" y="3567942"/>
            <a:ext cx="3229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In een dorp wonen 5600 mannen.</a:t>
            </a:r>
          </a:p>
          <a:p>
            <a:pPr algn="l"/>
            <a:r>
              <a:rPr lang="nl-NL" sz="1600" dirty="0"/>
              <a:t>Dit is 42% van alle inwoners</a:t>
            </a:r>
          </a:p>
          <a:p>
            <a:pPr algn="l"/>
            <a:r>
              <a:rPr lang="nl-NL" sz="1600" dirty="0"/>
              <a:t>Hoeveel inwoners zijn er in totaal? 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45E8CC05-E444-2FA4-B446-683554B78696}"/>
              </a:ext>
            </a:extLst>
          </p:cNvPr>
          <p:cNvSpPr txBox="1"/>
          <p:nvPr/>
        </p:nvSpPr>
        <p:spPr>
          <a:xfrm>
            <a:off x="7645349" y="4051907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5600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F1534546-6D48-908C-8BD4-1685801B9328}"/>
              </a:ext>
            </a:extLst>
          </p:cNvPr>
          <p:cNvSpPr txBox="1"/>
          <p:nvPr/>
        </p:nvSpPr>
        <p:spPr>
          <a:xfrm>
            <a:off x="7114509" y="375454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32AEB679-389E-1C7C-3903-E6CAD990116B}"/>
              </a:ext>
            </a:extLst>
          </p:cNvPr>
          <p:cNvSpPr txBox="1"/>
          <p:nvPr/>
        </p:nvSpPr>
        <p:spPr>
          <a:xfrm>
            <a:off x="7169011" y="404916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42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2654085-7CFE-49BD-0E8A-A8C0DEC9F746}"/>
              </a:ext>
            </a:extLst>
          </p:cNvPr>
          <p:cNvSpPr txBox="1"/>
          <p:nvPr/>
        </p:nvSpPr>
        <p:spPr>
          <a:xfrm>
            <a:off x="7852244" y="375970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CAB8C4B-3ED7-C76F-27FE-3ACE7C0EBDA1}"/>
              </a:ext>
            </a:extLst>
          </p:cNvPr>
          <p:cNvSpPr txBox="1"/>
          <p:nvPr/>
        </p:nvSpPr>
        <p:spPr>
          <a:xfrm>
            <a:off x="9370499" y="3451015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5600 : 42 x 100 = 13333,3…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7A39D8CF-3A08-1BD1-1514-2C2664CDECF0}"/>
              </a:ext>
            </a:extLst>
          </p:cNvPr>
          <p:cNvCxnSpPr>
            <a:cxnSpLocks/>
          </p:cNvCxnSpPr>
          <p:nvPr/>
        </p:nvCxnSpPr>
        <p:spPr>
          <a:xfrm>
            <a:off x="7682652" y="3844532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EE8DF419-7F5E-A1FF-46C7-A0E4051C0028}"/>
              </a:ext>
            </a:extLst>
          </p:cNvPr>
          <p:cNvCxnSpPr>
            <a:cxnSpLocks/>
          </p:cNvCxnSpPr>
          <p:nvPr/>
        </p:nvCxnSpPr>
        <p:spPr>
          <a:xfrm flipH="1" flipV="1">
            <a:off x="7171958" y="4069414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75E75981-07B7-E0CB-F5F6-7E44725A45C3}"/>
              </a:ext>
            </a:extLst>
          </p:cNvPr>
          <p:cNvSpPr txBox="1"/>
          <p:nvPr/>
        </p:nvSpPr>
        <p:spPr>
          <a:xfrm>
            <a:off x="9367375" y="3801000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 : 42 x 5600 = 13333,3…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AD4086B-A02F-1677-73A8-37CE3C858F54}"/>
              </a:ext>
            </a:extLst>
          </p:cNvPr>
          <p:cNvSpPr txBox="1"/>
          <p:nvPr/>
        </p:nvSpPr>
        <p:spPr>
          <a:xfrm>
            <a:off x="7193057" y="3451613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8F41E663-DE9A-050B-967F-9274659A47A1}"/>
              </a:ext>
            </a:extLst>
          </p:cNvPr>
          <p:cNvSpPr txBox="1"/>
          <p:nvPr/>
        </p:nvSpPr>
        <p:spPr>
          <a:xfrm>
            <a:off x="7627488" y="3462446"/>
            <a:ext cx="993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inwoners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3AF1D4DF-08EA-2DFC-5839-517855A7F8FA}"/>
              </a:ext>
            </a:extLst>
          </p:cNvPr>
          <p:cNvSpPr txBox="1"/>
          <p:nvPr/>
        </p:nvSpPr>
        <p:spPr>
          <a:xfrm>
            <a:off x="128383" y="4967707"/>
            <a:ext cx="4427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In groep vogels zijn er 15 vogels jonger dan 1 jaar.</a:t>
            </a:r>
          </a:p>
          <a:p>
            <a:pPr algn="l"/>
            <a:r>
              <a:rPr lang="nl-NL" sz="1600" dirty="0"/>
              <a:t>Dit is 9% van de gehele groep.</a:t>
            </a:r>
          </a:p>
          <a:p>
            <a:pPr algn="l"/>
            <a:r>
              <a:rPr lang="nl-NL" sz="1600" dirty="0"/>
              <a:t>Hoe groot is de gehele groep? 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976D3289-6900-9DDD-BEAE-88D8931589F3}"/>
              </a:ext>
            </a:extLst>
          </p:cNvPr>
          <p:cNvSpPr txBox="1"/>
          <p:nvPr/>
        </p:nvSpPr>
        <p:spPr>
          <a:xfrm>
            <a:off x="9176950" y="4176021"/>
            <a:ext cx="2781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13 333 inwoners in totaal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0EFB76B2-DF90-34F0-A354-2DCAA3715600}"/>
              </a:ext>
            </a:extLst>
          </p:cNvPr>
          <p:cNvSpPr txBox="1"/>
          <p:nvPr/>
        </p:nvSpPr>
        <p:spPr>
          <a:xfrm>
            <a:off x="7849205" y="5532278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15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47FA8405-BFD7-AAE9-D406-BE0D37C25A83}"/>
              </a:ext>
            </a:extLst>
          </p:cNvPr>
          <p:cNvSpPr txBox="1"/>
          <p:nvPr/>
        </p:nvSpPr>
        <p:spPr>
          <a:xfrm>
            <a:off x="7110085" y="5234912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6E5B7D4E-CE11-373E-C31D-2B573A8B8312}"/>
              </a:ext>
            </a:extLst>
          </p:cNvPr>
          <p:cNvSpPr txBox="1"/>
          <p:nvPr/>
        </p:nvSpPr>
        <p:spPr>
          <a:xfrm>
            <a:off x="7227958" y="552953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9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D6D1E015-EDF1-E6BE-12BA-EEDB59C9E5D9}"/>
              </a:ext>
            </a:extLst>
          </p:cNvPr>
          <p:cNvSpPr txBox="1"/>
          <p:nvPr/>
        </p:nvSpPr>
        <p:spPr>
          <a:xfrm>
            <a:off x="7847820" y="524007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D7774B5C-5955-1E86-7136-5288AC3107C8}"/>
              </a:ext>
            </a:extLst>
          </p:cNvPr>
          <p:cNvSpPr txBox="1"/>
          <p:nvPr/>
        </p:nvSpPr>
        <p:spPr>
          <a:xfrm>
            <a:off x="9366075" y="4931386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15 : 9 x 100 = 166,6…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7CC8AEF4-1380-78A2-606E-35AB85561891}"/>
              </a:ext>
            </a:extLst>
          </p:cNvPr>
          <p:cNvCxnSpPr>
            <a:cxnSpLocks/>
          </p:cNvCxnSpPr>
          <p:nvPr/>
        </p:nvCxnSpPr>
        <p:spPr>
          <a:xfrm>
            <a:off x="7678228" y="5324903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E859477E-365D-887A-1FA7-F5FB06B1602F}"/>
              </a:ext>
            </a:extLst>
          </p:cNvPr>
          <p:cNvCxnSpPr>
            <a:cxnSpLocks/>
          </p:cNvCxnSpPr>
          <p:nvPr/>
        </p:nvCxnSpPr>
        <p:spPr>
          <a:xfrm flipH="1" flipV="1">
            <a:off x="7167534" y="5549785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kstvak 55">
            <a:extLst>
              <a:ext uri="{FF2B5EF4-FFF2-40B4-BE49-F238E27FC236}">
                <a16:creationId xmlns:a16="http://schemas.microsoft.com/office/drawing/2014/main" id="{58B55480-67FD-33B5-D55F-F202D03F0053}"/>
              </a:ext>
            </a:extLst>
          </p:cNvPr>
          <p:cNvSpPr txBox="1"/>
          <p:nvPr/>
        </p:nvSpPr>
        <p:spPr>
          <a:xfrm>
            <a:off x="9323353" y="5281371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 : 9 x 15 = 167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B3B5ACBD-591E-DECE-97D5-3FCE1703F6BA}"/>
              </a:ext>
            </a:extLst>
          </p:cNvPr>
          <p:cNvSpPr txBox="1"/>
          <p:nvPr/>
        </p:nvSpPr>
        <p:spPr>
          <a:xfrm>
            <a:off x="7188633" y="4931984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D080E464-1C3E-1A91-2DE2-DB8F05419A49}"/>
              </a:ext>
            </a:extLst>
          </p:cNvPr>
          <p:cNvSpPr txBox="1"/>
          <p:nvPr/>
        </p:nvSpPr>
        <p:spPr>
          <a:xfrm>
            <a:off x="7623064" y="4942817"/>
            <a:ext cx="747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vogels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7735E5C2-B2A4-E621-1BC4-F0D00C7791DE}"/>
              </a:ext>
            </a:extLst>
          </p:cNvPr>
          <p:cNvSpPr txBox="1"/>
          <p:nvPr/>
        </p:nvSpPr>
        <p:spPr>
          <a:xfrm>
            <a:off x="9172526" y="5656392"/>
            <a:ext cx="2274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167 vogels in totaal</a:t>
            </a:r>
          </a:p>
        </p:txBody>
      </p:sp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B908B5F0-F8AB-2E38-CF4A-8AD3427E8532}"/>
              </a:ext>
            </a:extLst>
          </p:cNvPr>
          <p:cNvCxnSpPr>
            <a:cxnSpLocks/>
          </p:cNvCxnSpPr>
          <p:nvPr/>
        </p:nvCxnSpPr>
        <p:spPr>
          <a:xfrm flipV="1">
            <a:off x="0" y="4663849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B5B061D2-BE68-607C-D77B-0E1344731D9F}"/>
              </a:ext>
            </a:extLst>
          </p:cNvPr>
          <p:cNvSpPr txBox="1"/>
          <p:nvPr/>
        </p:nvSpPr>
        <p:spPr>
          <a:xfrm>
            <a:off x="217283" y="715222"/>
            <a:ext cx="4728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Bij procenten wordt gerekend met verhoudingen. 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0FE65F2B-B18A-2705-3DCD-5E779DD40D02}"/>
              </a:ext>
            </a:extLst>
          </p:cNvPr>
          <p:cNvSpPr txBox="1"/>
          <p:nvPr/>
        </p:nvSpPr>
        <p:spPr>
          <a:xfrm>
            <a:off x="217283" y="1031213"/>
            <a:ext cx="3607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Dit betekent rekenen met ‘blokje om’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B841229-11B3-1DCD-DC7D-6B38C526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98" y="1609545"/>
            <a:ext cx="6128375" cy="1107856"/>
          </a:xfrm>
          <a:prstGeom prst="rect">
            <a:avLst/>
          </a:prstGeom>
        </p:spPr>
      </p:pic>
      <p:sp>
        <p:nvSpPr>
          <p:cNvPr id="40" name="Tekstvak 39">
            <a:extLst>
              <a:ext uri="{FF2B5EF4-FFF2-40B4-BE49-F238E27FC236}">
                <a16:creationId xmlns:a16="http://schemas.microsoft.com/office/drawing/2014/main" id="{C3EF1AC2-140C-3120-EE15-C1879E8433DA}"/>
              </a:ext>
            </a:extLst>
          </p:cNvPr>
          <p:cNvSpPr txBox="1"/>
          <p:nvPr/>
        </p:nvSpPr>
        <p:spPr>
          <a:xfrm>
            <a:off x="9370499" y="223017"/>
            <a:ext cx="1826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100% is altijd </a:t>
            </a:r>
          </a:p>
          <a:p>
            <a:pPr algn="l"/>
            <a:endParaRPr lang="nl-NL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1" dirty="0"/>
              <a:t>Het begingetal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1" dirty="0"/>
              <a:t>Exclusief btw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1" dirty="0"/>
              <a:t>Het geheel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636B176A-03BC-FDF7-8DF0-98BAAEE2FE06}"/>
              </a:ext>
            </a:extLst>
          </p:cNvPr>
          <p:cNvSpPr txBox="1"/>
          <p:nvPr/>
        </p:nvSpPr>
        <p:spPr>
          <a:xfrm>
            <a:off x="7111385" y="731153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33832ECB-179A-8353-3952-38664C77F4D4}"/>
              </a:ext>
            </a:extLst>
          </p:cNvPr>
          <p:cNvCxnSpPr>
            <a:cxnSpLocks/>
          </p:cNvCxnSpPr>
          <p:nvPr/>
        </p:nvCxnSpPr>
        <p:spPr>
          <a:xfrm>
            <a:off x="7699848" y="776026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D3E4C3AD-B72A-4390-F59A-E16768379646}"/>
              </a:ext>
            </a:extLst>
          </p:cNvPr>
          <p:cNvCxnSpPr>
            <a:cxnSpLocks/>
          </p:cNvCxnSpPr>
          <p:nvPr/>
        </p:nvCxnSpPr>
        <p:spPr>
          <a:xfrm flipH="1" flipV="1">
            <a:off x="7168834" y="1046026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kstvak 43">
            <a:extLst>
              <a:ext uri="{FF2B5EF4-FFF2-40B4-BE49-F238E27FC236}">
                <a16:creationId xmlns:a16="http://schemas.microsoft.com/office/drawing/2014/main" id="{2DD54D4E-F8D2-3198-28C5-E3E81B87DC98}"/>
              </a:ext>
            </a:extLst>
          </p:cNvPr>
          <p:cNvSpPr txBox="1"/>
          <p:nvPr/>
        </p:nvSpPr>
        <p:spPr>
          <a:xfrm>
            <a:off x="7189932" y="43836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62AAE8C5-AFC9-EA9A-79B4-2CF26A329986}"/>
              </a:ext>
            </a:extLst>
          </p:cNvPr>
          <p:cNvSpPr txBox="1"/>
          <p:nvPr/>
        </p:nvSpPr>
        <p:spPr>
          <a:xfrm>
            <a:off x="7624233" y="438622"/>
            <a:ext cx="743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aantal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2B98C3A-EB87-DA20-CC59-10C28019F8BA}"/>
              </a:ext>
            </a:extLst>
          </p:cNvPr>
          <p:cNvCxnSpPr>
            <a:cxnSpLocks/>
          </p:cNvCxnSpPr>
          <p:nvPr/>
        </p:nvCxnSpPr>
        <p:spPr>
          <a:xfrm>
            <a:off x="0" y="2803321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Text Box 8">
            <a:extLst>
              <a:ext uri="{FF2B5EF4-FFF2-40B4-BE49-F238E27FC236}">
                <a16:creationId xmlns:a16="http://schemas.microsoft.com/office/drawing/2014/main" id="{0BDD4338-73E4-56FB-EEEE-4A2F6F53F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254" y="120793"/>
            <a:ext cx="1466254" cy="146507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080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48" grpId="0"/>
      <p:bldP spid="49" grpId="0"/>
      <p:bldP spid="50" grpId="0"/>
      <p:bldP spid="51" grpId="0"/>
      <p:bldP spid="52" grpId="0"/>
      <p:bldP spid="53" grpId="0"/>
      <p:bldP spid="56" grpId="0"/>
      <p:bldP spid="57" grpId="0"/>
      <p:bldP spid="58" grpId="0"/>
      <p:bldP spid="59" grpId="0"/>
      <p:bldP spid="37" grpId="0"/>
      <p:bldP spid="38" grpId="0"/>
      <p:bldP spid="40" grpId="0"/>
      <p:bldP spid="41" grpId="0"/>
      <p:bldP spid="44" grpId="0"/>
      <p:bldP spid="45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F3B0-ABED-86B8-BC56-54321E9D4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C9E6297-73C0-E8DD-2FB4-E4FBA1656B5F}"/>
              </a:ext>
            </a:extLst>
          </p:cNvPr>
          <p:cNvSpPr txBox="1"/>
          <p:nvPr/>
        </p:nvSpPr>
        <p:spPr>
          <a:xfrm>
            <a:off x="337243" y="226337"/>
            <a:ext cx="8356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5O De oude situatie  (100%) berekenen na procentuele toename of afname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1E8C106-3750-354E-FEA1-931164F41518}"/>
              </a:ext>
            </a:extLst>
          </p:cNvPr>
          <p:cNvSpPr txBox="1"/>
          <p:nvPr/>
        </p:nvSpPr>
        <p:spPr>
          <a:xfrm>
            <a:off x="1505790" y="1470073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 aantal</a:t>
            </a:r>
          </a:p>
          <a:p>
            <a:r>
              <a:rPr lang="nl-NL" sz="1600" dirty="0"/>
              <a:t>Begin      100             ….</a:t>
            </a:r>
          </a:p>
          <a:p>
            <a:r>
              <a:rPr lang="nl-NL" sz="1600" dirty="0"/>
              <a:t>Bij of af   </a:t>
            </a:r>
            <a:r>
              <a:rPr lang="nl-NL" sz="1600" u="sng" dirty="0"/>
              <a:t>  ….</a:t>
            </a:r>
            <a:r>
              <a:rPr lang="nl-NL" sz="1600" dirty="0"/>
              <a:t>  </a:t>
            </a:r>
            <a:r>
              <a:rPr lang="nl-NL" sz="1600" baseline="-25000" dirty="0"/>
              <a:t>+/-          </a:t>
            </a:r>
            <a:r>
              <a:rPr lang="nl-NL" sz="1600" dirty="0"/>
              <a:t>….</a:t>
            </a:r>
            <a:r>
              <a:rPr lang="nl-NL" sz="1600" baseline="-25000" dirty="0"/>
              <a:t>        </a:t>
            </a:r>
            <a:endParaRPr lang="nl-NL" sz="1600" u="sng" dirty="0"/>
          </a:p>
          <a:p>
            <a:r>
              <a:rPr lang="nl-NL" sz="1600" dirty="0"/>
              <a:t>Nieuw       ….             ….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DC3CC5B-A39C-2132-F9D7-BCA5FF557C5E}"/>
              </a:ext>
            </a:extLst>
          </p:cNvPr>
          <p:cNvSpPr txBox="1"/>
          <p:nvPr/>
        </p:nvSpPr>
        <p:spPr>
          <a:xfrm>
            <a:off x="3963346" y="1470073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 aantal      Exclusief 100            ….</a:t>
            </a:r>
          </a:p>
          <a:p>
            <a:r>
              <a:rPr lang="nl-NL" sz="1600" dirty="0"/>
              <a:t>BTW         </a:t>
            </a:r>
            <a:r>
              <a:rPr lang="nl-NL" sz="1600" u="sng" dirty="0"/>
              <a:t>  ….</a:t>
            </a:r>
            <a:r>
              <a:rPr lang="nl-NL" sz="1600" dirty="0"/>
              <a:t>  </a:t>
            </a:r>
            <a:r>
              <a:rPr lang="nl-NL" sz="1600" baseline="-25000" dirty="0"/>
              <a:t>+               </a:t>
            </a:r>
            <a:r>
              <a:rPr lang="nl-NL" sz="1600" dirty="0"/>
              <a:t>….</a:t>
            </a:r>
            <a:r>
              <a:rPr lang="nl-NL" sz="1600" baseline="-25000" dirty="0"/>
              <a:t>        </a:t>
            </a:r>
            <a:endParaRPr lang="nl-NL" sz="1600" u="sng" dirty="0"/>
          </a:p>
          <a:p>
            <a:r>
              <a:rPr lang="nl-NL" sz="1600" dirty="0"/>
              <a:t>Inclusief    ….            ….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5165B55-772A-8DDB-C591-C03EE9DB8AB2}"/>
              </a:ext>
            </a:extLst>
          </p:cNvPr>
          <p:cNvSpPr txBox="1"/>
          <p:nvPr/>
        </p:nvSpPr>
        <p:spPr>
          <a:xfrm>
            <a:off x="2532794" y="723403"/>
            <a:ext cx="2861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Stap 1: </a:t>
            </a:r>
          </a:p>
          <a:p>
            <a:pPr algn="ctr"/>
            <a:r>
              <a:rPr lang="nl-NL" sz="1600" dirty="0"/>
              <a:t>vul het bijbehorende schema in: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BAC1521-7759-46CB-6718-E7DA0C3CBEF4}"/>
              </a:ext>
            </a:extLst>
          </p:cNvPr>
          <p:cNvSpPr txBox="1"/>
          <p:nvPr/>
        </p:nvSpPr>
        <p:spPr>
          <a:xfrm>
            <a:off x="6980789" y="786634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Stap 2: </a:t>
            </a:r>
          </a:p>
          <a:p>
            <a:pPr algn="ctr"/>
            <a:r>
              <a:rPr lang="nl-NL" sz="1600" dirty="0"/>
              <a:t>maak ‘blokje om’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976FA9C-73E2-C117-AD6E-C066475B2F1E}"/>
              </a:ext>
            </a:extLst>
          </p:cNvPr>
          <p:cNvSpPr txBox="1"/>
          <p:nvPr/>
        </p:nvSpPr>
        <p:spPr>
          <a:xfrm>
            <a:off x="9531371" y="759295"/>
            <a:ext cx="218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Stap 3: </a:t>
            </a:r>
          </a:p>
          <a:p>
            <a:pPr algn="ctr"/>
            <a:r>
              <a:rPr lang="nl-NL" sz="1600" dirty="0"/>
              <a:t>Schrijf je berekening op: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369B9EF5-BF75-D949-5E16-ACF7B02FD43B}"/>
              </a:ext>
            </a:extLst>
          </p:cNvPr>
          <p:cNvCxnSpPr/>
          <p:nvPr/>
        </p:nvCxnSpPr>
        <p:spPr>
          <a:xfrm>
            <a:off x="6419630" y="720550"/>
            <a:ext cx="0" cy="21022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91E06BF-6F3F-3811-0A7B-8B8C86F9B5F8}"/>
              </a:ext>
            </a:extLst>
          </p:cNvPr>
          <p:cNvCxnSpPr/>
          <p:nvPr/>
        </p:nvCxnSpPr>
        <p:spPr>
          <a:xfrm>
            <a:off x="9094749" y="711562"/>
            <a:ext cx="0" cy="21022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B55EDC4E-C48A-0328-4646-0B235AB1B332}"/>
              </a:ext>
            </a:extLst>
          </p:cNvPr>
          <p:cNvCxnSpPr>
            <a:cxnSpLocks/>
          </p:cNvCxnSpPr>
          <p:nvPr/>
        </p:nvCxnSpPr>
        <p:spPr>
          <a:xfrm>
            <a:off x="0" y="72055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385E18E-47FD-BA4B-84DB-7A59095E9520}"/>
              </a:ext>
            </a:extLst>
          </p:cNvPr>
          <p:cNvCxnSpPr>
            <a:cxnSpLocks/>
          </p:cNvCxnSpPr>
          <p:nvPr/>
        </p:nvCxnSpPr>
        <p:spPr>
          <a:xfrm>
            <a:off x="0" y="2803321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31AEBACE-F5F5-0E5B-2063-D93349C4A0CF}"/>
              </a:ext>
            </a:extLst>
          </p:cNvPr>
          <p:cNvSpPr txBox="1"/>
          <p:nvPr/>
        </p:nvSpPr>
        <p:spPr>
          <a:xfrm>
            <a:off x="7129126" y="176286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AACB038D-F376-C899-D498-9DC2DF84D7E4}"/>
              </a:ext>
            </a:extLst>
          </p:cNvPr>
          <p:cNvCxnSpPr>
            <a:cxnSpLocks/>
          </p:cNvCxnSpPr>
          <p:nvPr/>
        </p:nvCxnSpPr>
        <p:spPr>
          <a:xfrm>
            <a:off x="7717589" y="1807733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D8085A2-23C8-0891-FAD5-57F1570DE7C6}"/>
              </a:ext>
            </a:extLst>
          </p:cNvPr>
          <p:cNvCxnSpPr>
            <a:cxnSpLocks/>
          </p:cNvCxnSpPr>
          <p:nvPr/>
        </p:nvCxnSpPr>
        <p:spPr>
          <a:xfrm flipH="1" flipV="1">
            <a:off x="7186575" y="207773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6E987767-2A9A-6CD3-4E2D-DFAC98E7CFD9}"/>
              </a:ext>
            </a:extLst>
          </p:cNvPr>
          <p:cNvSpPr txBox="1"/>
          <p:nvPr/>
        </p:nvSpPr>
        <p:spPr>
          <a:xfrm>
            <a:off x="7207673" y="1470073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500717D-6AA4-4FB1-266A-B1605DC4D251}"/>
              </a:ext>
            </a:extLst>
          </p:cNvPr>
          <p:cNvSpPr txBox="1"/>
          <p:nvPr/>
        </p:nvSpPr>
        <p:spPr>
          <a:xfrm>
            <a:off x="7641974" y="1470329"/>
            <a:ext cx="743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aantal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442340B-55CA-F185-A851-0F5F38A17092}"/>
              </a:ext>
            </a:extLst>
          </p:cNvPr>
          <p:cNvSpPr txBox="1"/>
          <p:nvPr/>
        </p:nvSpPr>
        <p:spPr>
          <a:xfrm>
            <a:off x="0" y="3292687"/>
            <a:ext cx="37827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Je betaalt voor en trui €50. </a:t>
            </a:r>
          </a:p>
          <a:p>
            <a:r>
              <a:rPr lang="nl-NL" sz="1600" dirty="0"/>
              <a:t>Je hebt 25% korting gekregen </a:t>
            </a:r>
          </a:p>
          <a:p>
            <a:r>
              <a:rPr lang="nl-NL" sz="1600" dirty="0"/>
              <a:t>Wat kostte de trui eerst?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5C9FBAD-E337-42C7-06DD-30DCA6150E55}"/>
              </a:ext>
            </a:extLst>
          </p:cNvPr>
          <p:cNvSpPr txBox="1"/>
          <p:nvPr/>
        </p:nvSpPr>
        <p:spPr>
          <a:xfrm>
            <a:off x="0" y="4968844"/>
            <a:ext cx="3944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Schoenen kosten  €125 inclusief 21% btw. </a:t>
            </a:r>
          </a:p>
          <a:p>
            <a:r>
              <a:rPr lang="nl-NL" sz="1600" dirty="0"/>
              <a:t>Wat kosten de schoenen exclusief btw?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3B375EA0-0824-525D-5D7E-273365BA90D7}"/>
              </a:ext>
            </a:extLst>
          </p:cNvPr>
          <p:cNvSpPr txBox="1"/>
          <p:nvPr/>
        </p:nvSpPr>
        <p:spPr>
          <a:xfrm>
            <a:off x="9168033" y="3963211"/>
            <a:ext cx="2907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de trui kostte eerst €66,67 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3B6435D7-00E1-3D18-3AC9-F6278D37B314}"/>
              </a:ext>
            </a:extLst>
          </p:cNvPr>
          <p:cNvSpPr txBox="1"/>
          <p:nvPr/>
        </p:nvSpPr>
        <p:spPr>
          <a:xfrm>
            <a:off x="9677868" y="5685601"/>
            <a:ext cx="237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Dus schoenen kosten  €103,31 exclusief btw 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2CE30BC7-D7EB-3C2E-71A8-C61DE5465475}"/>
              </a:ext>
            </a:extLst>
          </p:cNvPr>
          <p:cNvSpPr txBox="1"/>
          <p:nvPr/>
        </p:nvSpPr>
        <p:spPr>
          <a:xfrm>
            <a:off x="3963346" y="3292687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    euro</a:t>
            </a:r>
          </a:p>
          <a:p>
            <a:r>
              <a:rPr lang="nl-NL" sz="1600" dirty="0"/>
              <a:t>Begin      100            ….</a:t>
            </a:r>
          </a:p>
          <a:p>
            <a:r>
              <a:rPr lang="nl-NL" sz="1600" dirty="0"/>
              <a:t>Bij of af   </a:t>
            </a:r>
            <a:r>
              <a:rPr lang="nl-NL" sz="1600" u="sng" dirty="0"/>
              <a:t>…..</a:t>
            </a:r>
            <a:r>
              <a:rPr lang="nl-NL" sz="1600" dirty="0"/>
              <a:t>  </a:t>
            </a:r>
            <a:r>
              <a:rPr lang="nl-NL" sz="1600" baseline="-25000" dirty="0"/>
              <a:t>-              </a:t>
            </a:r>
            <a:r>
              <a:rPr lang="nl-NL" sz="1600" dirty="0"/>
              <a:t>….</a:t>
            </a:r>
            <a:r>
              <a:rPr lang="nl-NL" sz="1600" baseline="-25000" dirty="0"/>
              <a:t>       </a:t>
            </a:r>
            <a:endParaRPr lang="nl-NL" sz="1600" u="sng" dirty="0"/>
          </a:p>
          <a:p>
            <a:r>
              <a:rPr lang="nl-NL" sz="1600" dirty="0"/>
              <a:t>Nieuw      ….             ….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4E492C44-14B2-C4E6-05F8-91C708AE5A4C}"/>
              </a:ext>
            </a:extLst>
          </p:cNvPr>
          <p:cNvSpPr txBox="1"/>
          <p:nvPr/>
        </p:nvSpPr>
        <p:spPr>
          <a:xfrm>
            <a:off x="7751146" y="383972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50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8FF094C1-8305-A710-3F81-36DE0CCA89C1}"/>
              </a:ext>
            </a:extLst>
          </p:cNvPr>
          <p:cNvSpPr txBox="1"/>
          <p:nvPr/>
        </p:nvSpPr>
        <p:spPr>
          <a:xfrm>
            <a:off x="7127826" y="353848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B6635CEE-4DB9-6E61-4753-44BE795E6719}"/>
              </a:ext>
            </a:extLst>
          </p:cNvPr>
          <p:cNvSpPr txBox="1"/>
          <p:nvPr/>
        </p:nvSpPr>
        <p:spPr>
          <a:xfrm>
            <a:off x="7182328" y="383310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75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237EBDEC-F000-0DDE-12DE-C2E55B4CF574}"/>
              </a:ext>
            </a:extLst>
          </p:cNvPr>
          <p:cNvSpPr txBox="1"/>
          <p:nvPr/>
        </p:nvSpPr>
        <p:spPr>
          <a:xfrm>
            <a:off x="7812977" y="355568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DEB90352-7531-FF70-F10C-0FDE6E86C5D2}"/>
              </a:ext>
            </a:extLst>
          </p:cNvPr>
          <p:cNvCxnSpPr>
            <a:cxnSpLocks/>
          </p:cNvCxnSpPr>
          <p:nvPr/>
        </p:nvCxnSpPr>
        <p:spPr>
          <a:xfrm>
            <a:off x="7695969" y="362847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D01FB57-E66E-9D51-34F4-1E9ACB0CA49E}"/>
              </a:ext>
            </a:extLst>
          </p:cNvPr>
          <p:cNvCxnSpPr>
            <a:cxnSpLocks/>
          </p:cNvCxnSpPr>
          <p:nvPr/>
        </p:nvCxnSpPr>
        <p:spPr>
          <a:xfrm flipH="1" flipV="1">
            <a:off x="7185275" y="385335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kstvak 49">
            <a:extLst>
              <a:ext uri="{FF2B5EF4-FFF2-40B4-BE49-F238E27FC236}">
                <a16:creationId xmlns:a16="http://schemas.microsoft.com/office/drawing/2014/main" id="{34C85DFB-F598-3681-635B-B9ABC6DF2F8B}"/>
              </a:ext>
            </a:extLst>
          </p:cNvPr>
          <p:cNvSpPr txBox="1"/>
          <p:nvPr/>
        </p:nvSpPr>
        <p:spPr>
          <a:xfrm>
            <a:off x="7206374" y="3235552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4DC2A506-E73E-FEF6-D16B-DBE1F4D53E47}"/>
              </a:ext>
            </a:extLst>
          </p:cNvPr>
          <p:cNvSpPr txBox="1"/>
          <p:nvPr/>
        </p:nvSpPr>
        <p:spPr>
          <a:xfrm>
            <a:off x="7640805" y="3246385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euro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6EFA3C8F-D345-F3CE-B237-C708A7B01A52}"/>
              </a:ext>
            </a:extLst>
          </p:cNvPr>
          <p:cNvSpPr txBox="1"/>
          <p:nvPr/>
        </p:nvSpPr>
        <p:spPr>
          <a:xfrm>
            <a:off x="9422746" y="3289917"/>
            <a:ext cx="234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50 : 75 x 100 = €66,666…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207358A5-ECA1-ACEB-6079-7A381E1B053B}"/>
              </a:ext>
            </a:extLst>
          </p:cNvPr>
          <p:cNvSpPr txBox="1"/>
          <p:nvPr/>
        </p:nvSpPr>
        <p:spPr>
          <a:xfrm>
            <a:off x="9372994" y="3639902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100 : 75 x 50 = €66,666…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942E0010-95B6-6B22-B4A0-622FA35C9498}"/>
              </a:ext>
            </a:extLst>
          </p:cNvPr>
          <p:cNvSpPr txBox="1"/>
          <p:nvPr/>
        </p:nvSpPr>
        <p:spPr>
          <a:xfrm>
            <a:off x="4778862" y="374400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25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D4D5DB19-C267-9267-3414-E4C27D1867D6}"/>
              </a:ext>
            </a:extLst>
          </p:cNvPr>
          <p:cNvSpPr txBox="1"/>
          <p:nvPr/>
        </p:nvSpPr>
        <p:spPr>
          <a:xfrm>
            <a:off x="4783157" y="4012857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75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A1E046C1-2F5B-CDB0-E3A8-A3B1EB4FB8D4}"/>
              </a:ext>
            </a:extLst>
          </p:cNvPr>
          <p:cNvSpPr txBox="1"/>
          <p:nvPr/>
        </p:nvSpPr>
        <p:spPr>
          <a:xfrm>
            <a:off x="5528926" y="399068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50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92D9ACCB-31E0-EC69-1404-C8AB65DE086E}"/>
              </a:ext>
            </a:extLst>
          </p:cNvPr>
          <p:cNvSpPr txBox="1"/>
          <p:nvPr/>
        </p:nvSpPr>
        <p:spPr>
          <a:xfrm>
            <a:off x="5584831" y="35191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78066E4A-4DCC-E030-C4E1-DEC40606FBFB}"/>
              </a:ext>
            </a:extLst>
          </p:cNvPr>
          <p:cNvSpPr txBox="1"/>
          <p:nvPr/>
        </p:nvSpPr>
        <p:spPr>
          <a:xfrm>
            <a:off x="3963346" y="4988401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  %              euro</a:t>
            </a:r>
          </a:p>
          <a:p>
            <a:r>
              <a:rPr lang="nl-NL" sz="1600" dirty="0"/>
              <a:t>Exclusief 100            ….</a:t>
            </a:r>
          </a:p>
          <a:p>
            <a:r>
              <a:rPr lang="nl-NL" sz="1600" dirty="0"/>
              <a:t>BTW          </a:t>
            </a:r>
            <a:r>
              <a:rPr lang="nl-NL" sz="1600" u="sng" dirty="0"/>
              <a:t>…..</a:t>
            </a:r>
            <a:r>
              <a:rPr lang="nl-NL" sz="1600" dirty="0"/>
              <a:t>  </a:t>
            </a:r>
            <a:r>
              <a:rPr lang="nl-NL" sz="1600" baseline="-25000" dirty="0"/>
              <a:t>+</a:t>
            </a:r>
            <a:r>
              <a:rPr lang="nl-NL" sz="1600" dirty="0"/>
              <a:t> </a:t>
            </a:r>
            <a:r>
              <a:rPr lang="nl-NL" sz="1600" baseline="-25000" dirty="0"/>
              <a:t>             </a:t>
            </a:r>
            <a:r>
              <a:rPr lang="nl-NL" sz="1600" dirty="0"/>
              <a:t>….</a:t>
            </a:r>
            <a:r>
              <a:rPr lang="nl-NL" sz="1600" baseline="-25000" dirty="0"/>
              <a:t>       </a:t>
            </a:r>
            <a:endParaRPr lang="nl-NL" sz="1600" u="sng" dirty="0"/>
          </a:p>
          <a:p>
            <a:r>
              <a:rPr lang="nl-NL" sz="1600" dirty="0"/>
              <a:t>Inclusief   ….             ….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25421A08-EA6D-BE6E-A815-18131658DB72}"/>
              </a:ext>
            </a:extLst>
          </p:cNvPr>
          <p:cNvSpPr txBox="1"/>
          <p:nvPr/>
        </p:nvSpPr>
        <p:spPr>
          <a:xfrm>
            <a:off x="7753596" y="5543282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125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07579248-94DE-E011-DF12-A2104EE67F53}"/>
              </a:ext>
            </a:extLst>
          </p:cNvPr>
          <p:cNvSpPr txBox="1"/>
          <p:nvPr/>
        </p:nvSpPr>
        <p:spPr>
          <a:xfrm>
            <a:off x="7127826" y="5234194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F14DF56F-3775-21F3-4FC9-B2111120106C}"/>
              </a:ext>
            </a:extLst>
          </p:cNvPr>
          <p:cNvSpPr txBox="1"/>
          <p:nvPr/>
        </p:nvSpPr>
        <p:spPr>
          <a:xfrm>
            <a:off x="7118828" y="552881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121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01B9FCB9-6648-7386-CB26-8A292596F251}"/>
              </a:ext>
            </a:extLst>
          </p:cNvPr>
          <p:cNvSpPr txBox="1"/>
          <p:nvPr/>
        </p:nvSpPr>
        <p:spPr>
          <a:xfrm>
            <a:off x="7812977" y="525140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852B4A3C-B017-2CB6-495B-A28C7E795CBB}"/>
              </a:ext>
            </a:extLst>
          </p:cNvPr>
          <p:cNvCxnSpPr>
            <a:cxnSpLocks/>
          </p:cNvCxnSpPr>
          <p:nvPr/>
        </p:nvCxnSpPr>
        <p:spPr>
          <a:xfrm>
            <a:off x="7695969" y="5324185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C04022D8-74A4-E914-7422-5A370796FCBF}"/>
              </a:ext>
            </a:extLst>
          </p:cNvPr>
          <p:cNvCxnSpPr>
            <a:cxnSpLocks/>
          </p:cNvCxnSpPr>
          <p:nvPr/>
        </p:nvCxnSpPr>
        <p:spPr>
          <a:xfrm flipH="1" flipV="1">
            <a:off x="7185275" y="5549067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kstvak 65">
            <a:extLst>
              <a:ext uri="{FF2B5EF4-FFF2-40B4-BE49-F238E27FC236}">
                <a16:creationId xmlns:a16="http://schemas.microsoft.com/office/drawing/2014/main" id="{25373967-56F1-6C27-2A08-1EDD79E9827F}"/>
              </a:ext>
            </a:extLst>
          </p:cNvPr>
          <p:cNvSpPr txBox="1"/>
          <p:nvPr/>
        </p:nvSpPr>
        <p:spPr>
          <a:xfrm>
            <a:off x="7206374" y="493126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D2777074-551C-2F8B-0644-BA8CA196823A}"/>
              </a:ext>
            </a:extLst>
          </p:cNvPr>
          <p:cNvSpPr txBox="1"/>
          <p:nvPr/>
        </p:nvSpPr>
        <p:spPr>
          <a:xfrm>
            <a:off x="7640805" y="4942099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euro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664D66BF-56CF-82F6-8AFB-FA5B664796AC}"/>
              </a:ext>
            </a:extLst>
          </p:cNvPr>
          <p:cNvSpPr txBox="1"/>
          <p:nvPr/>
        </p:nvSpPr>
        <p:spPr>
          <a:xfrm>
            <a:off x="9422746" y="4985631"/>
            <a:ext cx="2666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125 : 121 x 100 = €103,305…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CFE8EE78-EF7E-4AA2-A28E-298F8E02BDBC}"/>
              </a:ext>
            </a:extLst>
          </p:cNvPr>
          <p:cNvSpPr txBox="1"/>
          <p:nvPr/>
        </p:nvSpPr>
        <p:spPr>
          <a:xfrm>
            <a:off x="9409318" y="5335616"/>
            <a:ext cx="2666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100 : 121 x 125 = €103,305…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33068710-A14F-86EA-C95C-EAACCD991F26}"/>
              </a:ext>
            </a:extLst>
          </p:cNvPr>
          <p:cNvSpPr txBox="1"/>
          <p:nvPr/>
        </p:nvSpPr>
        <p:spPr>
          <a:xfrm>
            <a:off x="4873580" y="543453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21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EF0C33AA-A3C1-60AF-ED5B-066BFF138E65}"/>
              </a:ext>
            </a:extLst>
          </p:cNvPr>
          <p:cNvSpPr txBox="1"/>
          <p:nvPr/>
        </p:nvSpPr>
        <p:spPr>
          <a:xfrm>
            <a:off x="4783157" y="570857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121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F8759948-44A5-03CF-FA4A-5C6208CA1F6C}"/>
              </a:ext>
            </a:extLst>
          </p:cNvPr>
          <p:cNvSpPr txBox="1"/>
          <p:nvPr/>
        </p:nvSpPr>
        <p:spPr>
          <a:xfrm>
            <a:off x="5528926" y="5686403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125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9B3D6BD0-0E11-E8C2-2C32-F24E78779304}"/>
              </a:ext>
            </a:extLst>
          </p:cNvPr>
          <p:cNvSpPr txBox="1"/>
          <p:nvPr/>
        </p:nvSpPr>
        <p:spPr>
          <a:xfrm>
            <a:off x="5656052" y="520796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0F07342C-B681-588D-E931-339189D7B6E1}"/>
              </a:ext>
            </a:extLst>
          </p:cNvPr>
          <p:cNvCxnSpPr>
            <a:cxnSpLocks/>
          </p:cNvCxnSpPr>
          <p:nvPr/>
        </p:nvCxnSpPr>
        <p:spPr>
          <a:xfrm flipV="1">
            <a:off x="0" y="4663849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2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12" grpId="0"/>
      <p:bldP spid="15" grpId="0"/>
      <p:bldP spid="16" grpId="0"/>
      <p:bldP spid="17" grpId="0"/>
      <p:bldP spid="29" grpId="0"/>
      <p:bldP spid="41" grpId="0"/>
      <p:bldP spid="42" grpId="0"/>
      <p:bldP spid="43" grpId="0" animBg="1"/>
      <p:bldP spid="44" grpId="0"/>
      <p:bldP spid="45" grpId="0"/>
      <p:bldP spid="46" grpId="0"/>
      <p:bldP spid="47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9" grpId="0" animBg="1"/>
      <p:bldP spid="60" grpId="0"/>
      <p:bldP spid="61" grpId="0"/>
      <p:bldP spid="62" grpId="0"/>
      <p:bldP spid="63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48BA8-845B-D02A-363D-670F68CF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4CA7397E-9129-CDFD-EFC2-9A89BE090478}"/>
              </a:ext>
            </a:extLst>
          </p:cNvPr>
          <p:cNvSpPr txBox="1"/>
          <p:nvPr/>
        </p:nvSpPr>
        <p:spPr>
          <a:xfrm>
            <a:off x="337243" y="226337"/>
            <a:ext cx="3664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5M Percentage berekenen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7AB5439-70BC-CB21-A500-F6B5B31F22D4}"/>
              </a:ext>
            </a:extLst>
          </p:cNvPr>
          <p:cNvSpPr txBox="1"/>
          <p:nvPr/>
        </p:nvSpPr>
        <p:spPr>
          <a:xfrm>
            <a:off x="111564" y="3556628"/>
            <a:ext cx="3479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 het </a:t>
            </a:r>
            <a:r>
              <a:rPr lang="nl-NL" sz="1600" dirty="0" err="1"/>
              <a:t>Elde</a:t>
            </a:r>
            <a:r>
              <a:rPr lang="nl-NL" sz="1600" dirty="0"/>
              <a:t> College zijn er 234 van de</a:t>
            </a:r>
          </a:p>
          <a:p>
            <a:r>
              <a:rPr lang="nl-NL" sz="1600" dirty="0"/>
              <a:t>287 leerlingen geslaagd. </a:t>
            </a:r>
          </a:p>
          <a:p>
            <a:r>
              <a:rPr lang="nl-NL" sz="1600" dirty="0"/>
              <a:t>Hoeveel procent is er geslaagd?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A962E52-D0BA-05AB-F0EA-4EC63F8B226D}"/>
              </a:ext>
            </a:extLst>
          </p:cNvPr>
          <p:cNvSpPr txBox="1"/>
          <p:nvPr/>
        </p:nvSpPr>
        <p:spPr>
          <a:xfrm>
            <a:off x="7679164" y="3709509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287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25154F3-45CC-FFE7-5E4C-C4A509EAAD2C}"/>
              </a:ext>
            </a:extLst>
          </p:cNvPr>
          <p:cNvSpPr txBox="1"/>
          <p:nvPr/>
        </p:nvSpPr>
        <p:spPr>
          <a:xfrm>
            <a:off x="7083850" y="3699148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8EDB5B4-F4FE-0FE2-9418-86400891190D}"/>
              </a:ext>
            </a:extLst>
          </p:cNvPr>
          <p:cNvSpPr txBox="1"/>
          <p:nvPr/>
        </p:nvSpPr>
        <p:spPr>
          <a:xfrm>
            <a:off x="7668268" y="402310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234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7F08E17-9F8E-B085-BDA8-F767649163C3}"/>
              </a:ext>
            </a:extLst>
          </p:cNvPr>
          <p:cNvSpPr txBox="1"/>
          <p:nvPr/>
        </p:nvSpPr>
        <p:spPr>
          <a:xfrm>
            <a:off x="7200641" y="4048062"/>
            <a:ext cx="329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52B6704-5E7A-EF0C-B0AF-A03F86F01500}"/>
              </a:ext>
            </a:extLst>
          </p:cNvPr>
          <p:cNvSpPr txBox="1"/>
          <p:nvPr/>
        </p:nvSpPr>
        <p:spPr>
          <a:xfrm>
            <a:off x="9347544" y="3396220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 : 287 x 234 = 81,53…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EAB1652B-016D-C305-F2B4-6B83DB115FB9}"/>
              </a:ext>
            </a:extLst>
          </p:cNvPr>
          <p:cNvCxnSpPr>
            <a:cxnSpLocks/>
          </p:cNvCxnSpPr>
          <p:nvPr/>
        </p:nvCxnSpPr>
        <p:spPr>
          <a:xfrm>
            <a:off x="7651993" y="3789139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DB574D7-1DDF-FD45-E76A-7E517F5BEA10}"/>
              </a:ext>
            </a:extLst>
          </p:cNvPr>
          <p:cNvCxnSpPr>
            <a:cxnSpLocks/>
          </p:cNvCxnSpPr>
          <p:nvPr/>
        </p:nvCxnSpPr>
        <p:spPr>
          <a:xfrm flipH="1" flipV="1">
            <a:off x="7141299" y="4014021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51DD9041-D35A-E6B3-6274-D7AFE7CDDADF}"/>
              </a:ext>
            </a:extLst>
          </p:cNvPr>
          <p:cNvSpPr txBox="1"/>
          <p:nvPr/>
        </p:nvSpPr>
        <p:spPr>
          <a:xfrm>
            <a:off x="9373779" y="3746205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234 : 287 x 100 = 81,53…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0F672BB-D579-3DDF-F118-D4073FAF2CE6}"/>
              </a:ext>
            </a:extLst>
          </p:cNvPr>
          <p:cNvSpPr txBox="1"/>
          <p:nvPr/>
        </p:nvSpPr>
        <p:spPr>
          <a:xfrm>
            <a:off x="7162398" y="3396220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2C9D0E7-9186-8EC5-2427-DCEE2BAD102B}"/>
              </a:ext>
            </a:extLst>
          </p:cNvPr>
          <p:cNvSpPr txBox="1"/>
          <p:nvPr/>
        </p:nvSpPr>
        <p:spPr>
          <a:xfrm>
            <a:off x="7596829" y="3407053"/>
            <a:ext cx="1056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leerlingen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FF26B760-7AEB-81CD-5D5B-24ADDF39A539}"/>
              </a:ext>
            </a:extLst>
          </p:cNvPr>
          <p:cNvSpPr txBox="1"/>
          <p:nvPr/>
        </p:nvSpPr>
        <p:spPr>
          <a:xfrm>
            <a:off x="9397074" y="4096190"/>
            <a:ext cx="2159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81,5% is geslaagd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1F647385-1B37-EC23-0FCB-0FCA744AD8F8}"/>
              </a:ext>
            </a:extLst>
          </p:cNvPr>
          <p:cNvSpPr txBox="1"/>
          <p:nvPr/>
        </p:nvSpPr>
        <p:spPr>
          <a:xfrm>
            <a:off x="135648" y="5015102"/>
            <a:ext cx="3647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 een tv van €850 krijg je €150 korting.</a:t>
            </a:r>
          </a:p>
          <a:p>
            <a:r>
              <a:rPr lang="nl-NL" sz="1600" dirty="0"/>
              <a:t>Hoeveel procent korting krijg je?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0910F46B-9928-F41C-D86E-B5F87780A0B4}"/>
              </a:ext>
            </a:extLst>
          </p:cNvPr>
          <p:cNvSpPr txBox="1"/>
          <p:nvPr/>
        </p:nvSpPr>
        <p:spPr>
          <a:xfrm>
            <a:off x="7713103" y="5295864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850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35E72DCF-CF07-3646-4AD8-758012285123}"/>
              </a:ext>
            </a:extLst>
          </p:cNvPr>
          <p:cNvSpPr txBox="1"/>
          <p:nvPr/>
        </p:nvSpPr>
        <p:spPr>
          <a:xfrm>
            <a:off x="7117789" y="5285503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91242C99-41B8-26B8-2E6D-9A78D6CC7540}"/>
              </a:ext>
            </a:extLst>
          </p:cNvPr>
          <p:cNvSpPr txBox="1"/>
          <p:nvPr/>
        </p:nvSpPr>
        <p:spPr>
          <a:xfrm>
            <a:off x="7702207" y="560946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150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072B9811-3288-BEB2-7733-4C70A5E9A8D5}"/>
              </a:ext>
            </a:extLst>
          </p:cNvPr>
          <p:cNvSpPr txBox="1"/>
          <p:nvPr/>
        </p:nvSpPr>
        <p:spPr>
          <a:xfrm>
            <a:off x="7234580" y="5634417"/>
            <a:ext cx="329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C30C0C82-B530-9331-8A4D-61D051D3FEF4}"/>
              </a:ext>
            </a:extLst>
          </p:cNvPr>
          <p:cNvSpPr txBox="1"/>
          <p:nvPr/>
        </p:nvSpPr>
        <p:spPr>
          <a:xfrm>
            <a:off x="9373779" y="4981977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 : 850 x 150 = 17,64…</a:t>
            </a:r>
          </a:p>
        </p:txBody>
      </p: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DD54AEFA-8376-3436-C93D-81D775D1B6B2}"/>
              </a:ext>
            </a:extLst>
          </p:cNvPr>
          <p:cNvCxnSpPr>
            <a:cxnSpLocks/>
          </p:cNvCxnSpPr>
          <p:nvPr/>
        </p:nvCxnSpPr>
        <p:spPr>
          <a:xfrm>
            <a:off x="7685932" y="5375494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D209775A-C54F-2D24-BE83-E51079676D3E}"/>
              </a:ext>
            </a:extLst>
          </p:cNvPr>
          <p:cNvCxnSpPr>
            <a:cxnSpLocks/>
          </p:cNvCxnSpPr>
          <p:nvPr/>
        </p:nvCxnSpPr>
        <p:spPr>
          <a:xfrm flipH="1" flipV="1">
            <a:off x="7175238" y="5600376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79558294-C2F4-D8EF-88AC-68FBBA8DB8EC}"/>
              </a:ext>
            </a:extLst>
          </p:cNvPr>
          <p:cNvSpPr txBox="1"/>
          <p:nvPr/>
        </p:nvSpPr>
        <p:spPr>
          <a:xfrm>
            <a:off x="9362883" y="5331962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150 : 850 x 100 = 17,64…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52CFC07-FFFA-2555-CB65-A39863EB7E8B}"/>
              </a:ext>
            </a:extLst>
          </p:cNvPr>
          <p:cNvSpPr txBox="1"/>
          <p:nvPr/>
        </p:nvSpPr>
        <p:spPr>
          <a:xfrm>
            <a:off x="7196337" y="4982575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DBD9B746-602C-D95E-E94E-57DA81E0D4DD}"/>
              </a:ext>
            </a:extLst>
          </p:cNvPr>
          <p:cNvSpPr txBox="1"/>
          <p:nvPr/>
        </p:nvSpPr>
        <p:spPr>
          <a:xfrm>
            <a:off x="7630768" y="4993408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euro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4FBC013F-B8BB-0ABF-1F1C-FF23DB2D9CE8}"/>
              </a:ext>
            </a:extLst>
          </p:cNvPr>
          <p:cNvSpPr txBox="1"/>
          <p:nvPr/>
        </p:nvSpPr>
        <p:spPr>
          <a:xfrm>
            <a:off x="9417303" y="5681947"/>
            <a:ext cx="2241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17,6% is de korting</a:t>
            </a: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D42D19A1-2922-8F99-95B1-7005E235058B}"/>
              </a:ext>
            </a:extLst>
          </p:cNvPr>
          <p:cNvCxnSpPr>
            <a:cxnSpLocks/>
          </p:cNvCxnSpPr>
          <p:nvPr/>
        </p:nvCxnSpPr>
        <p:spPr>
          <a:xfrm flipV="1">
            <a:off x="0" y="4676549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kstvak 58">
            <a:extLst>
              <a:ext uri="{FF2B5EF4-FFF2-40B4-BE49-F238E27FC236}">
                <a16:creationId xmlns:a16="http://schemas.microsoft.com/office/drawing/2014/main" id="{D4701A27-7B00-C64D-CE6F-1F7B67764D21}"/>
              </a:ext>
            </a:extLst>
          </p:cNvPr>
          <p:cNvSpPr txBox="1"/>
          <p:nvPr/>
        </p:nvSpPr>
        <p:spPr>
          <a:xfrm>
            <a:off x="217283" y="715222"/>
            <a:ext cx="4728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Bij procenten wordt gerekend met verhoudingen. 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45174F96-8CCE-3665-1A2C-0C50C43CFEAB}"/>
              </a:ext>
            </a:extLst>
          </p:cNvPr>
          <p:cNvSpPr txBox="1"/>
          <p:nvPr/>
        </p:nvSpPr>
        <p:spPr>
          <a:xfrm>
            <a:off x="217283" y="1031213"/>
            <a:ext cx="3607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Dit betekent rekenen met ‘blokje om’</a:t>
            </a:r>
          </a:p>
        </p:txBody>
      </p:sp>
      <p:pic>
        <p:nvPicPr>
          <p:cNvPr id="61" name="Afbeelding 60">
            <a:extLst>
              <a:ext uri="{FF2B5EF4-FFF2-40B4-BE49-F238E27FC236}">
                <a16:creationId xmlns:a16="http://schemas.microsoft.com/office/drawing/2014/main" id="{A0EAD200-CAAB-2FE9-D03C-0638D12B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98" y="1609545"/>
            <a:ext cx="6128375" cy="1107856"/>
          </a:xfrm>
          <a:prstGeom prst="rect">
            <a:avLst/>
          </a:prstGeom>
        </p:spPr>
      </p:pic>
      <p:sp>
        <p:nvSpPr>
          <p:cNvPr id="62" name="Tekstvak 61">
            <a:extLst>
              <a:ext uri="{FF2B5EF4-FFF2-40B4-BE49-F238E27FC236}">
                <a16:creationId xmlns:a16="http://schemas.microsoft.com/office/drawing/2014/main" id="{F7B05F84-B389-CDF4-21BC-6806DBEB42A1}"/>
              </a:ext>
            </a:extLst>
          </p:cNvPr>
          <p:cNvSpPr txBox="1"/>
          <p:nvPr/>
        </p:nvSpPr>
        <p:spPr>
          <a:xfrm>
            <a:off x="9370499" y="223017"/>
            <a:ext cx="1826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100% is altijd </a:t>
            </a:r>
          </a:p>
          <a:p>
            <a:pPr algn="l"/>
            <a:endParaRPr lang="nl-NL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1" dirty="0"/>
              <a:t>Het begingetal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1" dirty="0"/>
              <a:t>Exclusief btw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b="1" dirty="0"/>
              <a:t>Het geheel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2E52167C-C621-BDB4-A3B3-DCE054E904A6}"/>
              </a:ext>
            </a:extLst>
          </p:cNvPr>
          <p:cNvSpPr txBox="1"/>
          <p:nvPr/>
        </p:nvSpPr>
        <p:spPr>
          <a:xfrm>
            <a:off x="7111385" y="731153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220BB724-9B50-2C01-3DF7-81FC482B4BE2}"/>
              </a:ext>
            </a:extLst>
          </p:cNvPr>
          <p:cNvCxnSpPr>
            <a:cxnSpLocks/>
          </p:cNvCxnSpPr>
          <p:nvPr/>
        </p:nvCxnSpPr>
        <p:spPr>
          <a:xfrm>
            <a:off x="7699848" y="776026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FF94DF4-45FA-D3DF-C932-87114FCF4DC5}"/>
              </a:ext>
            </a:extLst>
          </p:cNvPr>
          <p:cNvCxnSpPr>
            <a:cxnSpLocks/>
          </p:cNvCxnSpPr>
          <p:nvPr/>
        </p:nvCxnSpPr>
        <p:spPr>
          <a:xfrm flipH="1" flipV="1">
            <a:off x="7168834" y="1046026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kstvak 65">
            <a:extLst>
              <a:ext uri="{FF2B5EF4-FFF2-40B4-BE49-F238E27FC236}">
                <a16:creationId xmlns:a16="http://schemas.microsoft.com/office/drawing/2014/main" id="{349E3A9A-00D1-D6F6-977F-334C87432FB3}"/>
              </a:ext>
            </a:extLst>
          </p:cNvPr>
          <p:cNvSpPr txBox="1"/>
          <p:nvPr/>
        </p:nvSpPr>
        <p:spPr>
          <a:xfrm>
            <a:off x="7189932" y="43836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6F4C320E-06B6-4D0C-8A0A-EDBC58E0B6A2}"/>
              </a:ext>
            </a:extLst>
          </p:cNvPr>
          <p:cNvSpPr txBox="1"/>
          <p:nvPr/>
        </p:nvSpPr>
        <p:spPr>
          <a:xfrm>
            <a:off x="7624233" y="438622"/>
            <a:ext cx="743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aantal</a:t>
            </a:r>
          </a:p>
        </p:txBody>
      </p: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EDE6BAB-C10B-A72D-ED13-8781573317AB}"/>
              </a:ext>
            </a:extLst>
          </p:cNvPr>
          <p:cNvCxnSpPr>
            <a:cxnSpLocks/>
          </p:cNvCxnSpPr>
          <p:nvPr/>
        </p:nvCxnSpPr>
        <p:spPr>
          <a:xfrm>
            <a:off x="0" y="2803321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9" name="Text Box 8">
            <a:extLst>
              <a:ext uri="{FF2B5EF4-FFF2-40B4-BE49-F238E27FC236}">
                <a16:creationId xmlns:a16="http://schemas.microsoft.com/office/drawing/2014/main" id="{7864F406-FF96-FE9E-05EB-7EC1530F4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254" y="120793"/>
            <a:ext cx="1466254" cy="146507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5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4" grpId="0"/>
      <p:bldP spid="35" grpId="0"/>
      <p:bldP spid="36" grpId="0"/>
      <p:bldP spid="37" grpId="0"/>
      <p:bldP spid="59" grpId="0"/>
      <p:bldP spid="60" grpId="0"/>
      <p:bldP spid="62" grpId="0"/>
      <p:bldP spid="63" grpId="0"/>
      <p:bldP spid="66" grpId="0"/>
      <p:bldP spid="67" grpId="0"/>
      <p:bldP spid="6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1B759-131E-9684-719F-88BECBDE7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0FA3AFBF-E2CB-2480-D2AD-618FBA4A13DF}"/>
              </a:ext>
            </a:extLst>
          </p:cNvPr>
          <p:cNvSpPr txBox="1"/>
          <p:nvPr/>
        </p:nvSpPr>
        <p:spPr>
          <a:xfrm>
            <a:off x="1505790" y="1470073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 aantal</a:t>
            </a:r>
          </a:p>
          <a:p>
            <a:r>
              <a:rPr lang="nl-NL" sz="1600" dirty="0"/>
              <a:t>Begin      100             ….</a:t>
            </a:r>
          </a:p>
          <a:p>
            <a:r>
              <a:rPr lang="nl-NL" sz="1600" dirty="0"/>
              <a:t>Bij of af   </a:t>
            </a:r>
            <a:r>
              <a:rPr lang="nl-NL" sz="1600" u="sng" dirty="0"/>
              <a:t>  ….</a:t>
            </a:r>
            <a:r>
              <a:rPr lang="nl-NL" sz="1600" dirty="0"/>
              <a:t>  </a:t>
            </a:r>
            <a:r>
              <a:rPr lang="nl-NL" sz="1600" baseline="-25000" dirty="0"/>
              <a:t>+/-          </a:t>
            </a:r>
            <a:r>
              <a:rPr lang="nl-NL" sz="1600" dirty="0"/>
              <a:t>….</a:t>
            </a:r>
            <a:r>
              <a:rPr lang="nl-NL" sz="1600" baseline="-25000" dirty="0"/>
              <a:t>        </a:t>
            </a:r>
            <a:endParaRPr lang="nl-NL" sz="1600" u="sng" dirty="0"/>
          </a:p>
          <a:p>
            <a:r>
              <a:rPr lang="nl-NL" sz="1600" dirty="0"/>
              <a:t>Nieuw       ….             ….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D60DEAF-D13D-7253-64BD-ED0BB03ADA61}"/>
              </a:ext>
            </a:extLst>
          </p:cNvPr>
          <p:cNvSpPr txBox="1"/>
          <p:nvPr/>
        </p:nvSpPr>
        <p:spPr>
          <a:xfrm>
            <a:off x="3963346" y="1470073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 aantal      Exclusief 100            ….</a:t>
            </a:r>
          </a:p>
          <a:p>
            <a:r>
              <a:rPr lang="nl-NL" sz="1600" dirty="0"/>
              <a:t>BTW         </a:t>
            </a:r>
            <a:r>
              <a:rPr lang="nl-NL" sz="1600" u="sng" dirty="0"/>
              <a:t>  ….</a:t>
            </a:r>
            <a:r>
              <a:rPr lang="nl-NL" sz="1600" dirty="0"/>
              <a:t>  </a:t>
            </a:r>
            <a:r>
              <a:rPr lang="nl-NL" sz="1600" baseline="-25000" dirty="0"/>
              <a:t>+               </a:t>
            </a:r>
            <a:r>
              <a:rPr lang="nl-NL" sz="1600" dirty="0"/>
              <a:t>….</a:t>
            </a:r>
            <a:r>
              <a:rPr lang="nl-NL" sz="1600" baseline="-25000" dirty="0"/>
              <a:t>        </a:t>
            </a:r>
            <a:endParaRPr lang="nl-NL" sz="1600" u="sng" dirty="0"/>
          </a:p>
          <a:p>
            <a:r>
              <a:rPr lang="nl-NL" sz="1600" dirty="0"/>
              <a:t>Inclusief    ….            ….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A2061CF-F1CC-3C78-F21B-8FAD1AA0A910}"/>
              </a:ext>
            </a:extLst>
          </p:cNvPr>
          <p:cNvSpPr txBox="1"/>
          <p:nvPr/>
        </p:nvSpPr>
        <p:spPr>
          <a:xfrm>
            <a:off x="2532794" y="723403"/>
            <a:ext cx="2861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Stap 1: </a:t>
            </a:r>
          </a:p>
          <a:p>
            <a:pPr algn="ctr"/>
            <a:r>
              <a:rPr lang="nl-NL" sz="1600" dirty="0"/>
              <a:t>vul het bijbehorende schema in: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B83A2CA-BA99-4AF7-823F-CA89391FCDF6}"/>
              </a:ext>
            </a:extLst>
          </p:cNvPr>
          <p:cNvSpPr txBox="1"/>
          <p:nvPr/>
        </p:nvSpPr>
        <p:spPr>
          <a:xfrm>
            <a:off x="6980789" y="786634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Stap 2: </a:t>
            </a:r>
          </a:p>
          <a:p>
            <a:pPr algn="ctr"/>
            <a:r>
              <a:rPr lang="nl-NL" sz="1600" dirty="0"/>
              <a:t>maak ‘blokje om’ 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C0F4CC4-E2D4-8A00-1080-A05325DC28D3}"/>
              </a:ext>
            </a:extLst>
          </p:cNvPr>
          <p:cNvSpPr txBox="1"/>
          <p:nvPr/>
        </p:nvSpPr>
        <p:spPr>
          <a:xfrm>
            <a:off x="9531371" y="759295"/>
            <a:ext cx="218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Stap 3: </a:t>
            </a:r>
          </a:p>
          <a:p>
            <a:pPr algn="ctr"/>
            <a:r>
              <a:rPr lang="nl-NL" sz="1600" dirty="0"/>
              <a:t>Schrijf je berekening op: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B87E779-545A-8ACC-856A-37510C873648}"/>
              </a:ext>
            </a:extLst>
          </p:cNvPr>
          <p:cNvCxnSpPr/>
          <p:nvPr/>
        </p:nvCxnSpPr>
        <p:spPr>
          <a:xfrm>
            <a:off x="6419630" y="720550"/>
            <a:ext cx="0" cy="21022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8A6F828E-5DBC-FF89-038B-28E6C9FDBA1A}"/>
              </a:ext>
            </a:extLst>
          </p:cNvPr>
          <p:cNvCxnSpPr/>
          <p:nvPr/>
        </p:nvCxnSpPr>
        <p:spPr>
          <a:xfrm>
            <a:off x="9094749" y="711562"/>
            <a:ext cx="0" cy="21022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F20B00A7-D82F-0196-CDF2-118876172E3D}"/>
              </a:ext>
            </a:extLst>
          </p:cNvPr>
          <p:cNvCxnSpPr>
            <a:cxnSpLocks/>
          </p:cNvCxnSpPr>
          <p:nvPr/>
        </p:nvCxnSpPr>
        <p:spPr>
          <a:xfrm>
            <a:off x="0" y="72055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63188136-DC16-42C1-5BAF-05EC81162728}"/>
              </a:ext>
            </a:extLst>
          </p:cNvPr>
          <p:cNvCxnSpPr>
            <a:cxnSpLocks/>
          </p:cNvCxnSpPr>
          <p:nvPr/>
        </p:nvCxnSpPr>
        <p:spPr>
          <a:xfrm>
            <a:off x="0" y="2803321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E2501A1E-C0C6-2AE7-17E5-4E6BCD78C8C7}"/>
              </a:ext>
            </a:extLst>
          </p:cNvPr>
          <p:cNvSpPr txBox="1"/>
          <p:nvPr/>
        </p:nvSpPr>
        <p:spPr>
          <a:xfrm>
            <a:off x="0" y="3292687"/>
            <a:ext cx="37827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Op het </a:t>
            </a:r>
            <a:r>
              <a:rPr lang="nl-NL" sz="1600" dirty="0" err="1"/>
              <a:t>Bindel</a:t>
            </a:r>
            <a:r>
              <a:rPr lang="nl-NL" sz="1600" dirty="0"/>
              <a:t> College hebben 306 eindexamen gedaan.</a:t>
            </a:r>
          </a:p>
          <a:p>
            <a:r>
              <a:rPr lang="nl-NL" sz="1600" dirty="0"/>
              <a:t>Er zijn 295 leerlingen geslaagd. </a:t>
            </a:r>
          </a:p>
          <a:p>
            <a:r>
              <a:rPr lang="nl-NL" sz="1600" dirty="0"/>
              <a:t>Hoeveel procent is er gezakt?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302F5D6A-B8DE-0E04-9FB2-AEBAF8808294}"/>
              </a:ext>
            </a:extLst>
          </p:cNvPr>
          <p:cNvSpPr txBox="1"/>
          <p:nvPr/>
        </p:nvSpPr>
        <p:spPr>
          <a:xfrm>
            <a:off x="7129126" y="176286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C96DFCF8-F6E3-0C10-C315-C88AB5C1EF03}"/>
              </a:ext>
            </a:extLst>
          </p:cNvPr>
          <p:cNvCxnSpPr>
            <a:cxnSpLocks/>
          </p:cNvCxnSpPr>
          <p:nvPr/>
        </p:nvCxnSpPr>
        <p:spPr>
          <a:xfrm>
            <a:off x="7717589" y="1807733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1F4CEFC5-5741-B3B0-4311-B3F2CFCC6E85}"/>
              </a:ext>
            </a:extLst>
          </p:cNvPr>
          <p:cNvCxnSpPr>
            <a:cxnSpLocks/>
          </p:cNvCxnSpPr>
          <p:nvPr/>
        </p:nvCxnSpPr>
        <p:spPr>
          <a:xfrm flipH="1" flipV="1">
            <a:off x="7186575" y="207773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67141AAA-D788-F32A-5A67-26C78AE66AD5}"/>
              </a:ext>
            </a:extLst>
          </p:cNvPr>
          <p:cNvSpPr txBox="1"/>
          <p:nvPr/>
        </p:nvSpPr>
        <p:spPr>
          <a:xfrm>
            <a:off x="7207673" y="1470073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3A6C1FE9-E92E-4FF0-1C73-B8287A84BDD5}"/>
              </a:ext>
            </a:extLst>
          </p:cNvPr>
          <p:cNvSpPr txBox="1"/>
          <p:nvPr/>
        </p:nvSpPr>
        <p:spPr>
          <a:xfrm>
            <a:off x="7641974" y="1470329"/>
            <a:ext cx="743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aantal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88BEAF28-2E7D-DB31-EC76-532D229FD3D2}"/>
              </a:ext>
            </a:extLst>
          </p:cNvPr>
          <p:cNvSpPr txBox="1"/>
          <p:nvPr/>
        </p:nvSpPr>
        <p:spPr>
          <a:xfrm>
            <a:off x="0" y="4980952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Op een bank van €2250 krijg je €250 korting.</a:t>
            </a:r>
          </a:p>
          <a:p>
            <a:r>
              <a:rPr lang="nl-NL" sz="1600" dirty="0"/>
              <a:t>Hoeveel procent moet je nog betalen?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BC52C4B-54A9-1863-E7E6-21FF8E22B33F}"/>
              </a:ext>
            </a:extLst>
          </p:cNvPr>
          <p:cNvSpPr txBox="1"/>
          <p:nvPr/>
        </p:nvSpPr>
        <p:spPr>
          <a:xfrm>
            <a:off x="337243" y="226337"/>
            <a:ext cx="46976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5M Percentage erbij of eraf berekenen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8CC4E68-6DF8-AFD2-7174-9C829FB6B83E}"/>
              </a:ext>
            </a:extLst>
          </p:cNvPr>
          <p:cNvSpPr txBox="1"/>
          <p:nvPr/>
        </p:nvSpPr>
        <p:spPr>
          <a:xfrm>
            <a:off x="9471847" y="3953218"/>
            <a:ext cx="2050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3,6% is geslaagd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81018F12-9B3A-41D8-7D67-94F854C1D4CB}"/>
              </a:ext>
            </a:extLst>
          </p:cNvPr>
          <p:cNvSpPr txBox="1"/>
          <p:nvPr/>
        </p:nvSpPr>
        <p:spPr>
          <a:xfrm>
            <a:off x="9236409" y="5638061"/>
            <a:ext cx="2921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je moet nog 88,9% betalen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2061B27-6851-DFA8-A0A8-FF490BB8A26F}"/>
              </a:ext>
            </a:extLst>
          </p:cNvPr>
          <p:cNvSpPr txBox="1"/>
          <p:nvPr/>
        </p:nvSpPr>
        <p:spPr>
          <a:xfrm>
            <a:off x="3963346" y="3292687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leerling</a:t>
            </a:r>
          </a:p>
          <a:p>
            <a:r>
              <a:rPr lang="nl-NL" sz="1600" dirty="0"/>
              <a:t>Begin      100            ….</a:t>
            </a:r>
          </a:p>
          <a:p>
            <a:r>
              <a:rPr lang="nl-NL" sz="1600" dirty="0"/>
              <a:t>Bij of af   </a:t>
            </a:r>
            <a:r>
              <a:rPr lang="nl-NL" sz="1600" u="sng" dirty="0"/>
              <a:t>…..</a:t>
            </a:r>
            <a:r>
              <a:rPr lang="nl-NL" sz="1600" dirty="0"/>
              <a:t>  </a:t>
            </a:r>
            <a:r>
              <a:rPr lang="nl-NL" sz="1600" baseline="-25000" dirty="0"/>
              <a:t>-              </a:t>
            </a:r>
            <a:r>
              <a:rPr lang="nl-NL" sz="1600" dirty="0"/>
              <a:t>….</a:t>
            </a:r>
            <a:r>
              <a:rPr lang="nl-NL" sz="1600" baseline="-25000" dirty="0"/>
              <a:t>       </a:t>
            </a:r>
            <a:endParaRPr lang="nl-NL" sz="1600" u="sng" dirty="0"/>
          </a:p>
          <a:p>
            <a:r>
              <a:rPr lang="nl-NL" sz="1600" dirty="0"/>
              <a:t>Nieuw      ….             ….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3C9ABD5C-787D-483F-5AD3-A94FE25624CD}"/>
              </a:ext>
            </a:extLst>
          </p:cNvPr>
          <p:cNvSpPr txBox="1"/>
          <p:nvPr/>
        </p:nvSpPr>
        <p:spPr>
          <a:xfrm>
            <a:off x="7785761" y="383972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11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29373905-12CB-E5A0-2C11-C3851B3B2685}"/>
              </a:ext>
            </a:extLst>
          </p:cNvPr>
          <p:cNvSpPr txBox="1"/>
          <p:nvPr/>
        </p:nvSpPr>
        <p:spPr>
          <a:xfrm>
            <a:off x="7127826" y="353848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D9ACB4D-D5F6-50AA-E682-7BAC31A4B955}"/>
              </a:ext>
            </a:extLst>
          </p:cNvPr>
          <p:cNvSpPr txBox="1"/>
          <p:nvPr/>
        </p:nvSpPr>
        <p:spPr>
          <a:xfrm>
            <a:off x="7182328" y="383310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CCA6706E-A15A-CF50-42A2-EBA4FB27B208}"/>
              </a:ext>
            </a:extLst>
          </p:cNvPr>
          <p:cNvSpPr txBox="1"/>
          <p:nvPr/>
        </p:nvSpPr>
        <p:spPr>
          <a:xfrm>
            <a:off x="7755106" y="3555689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306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AB51D868-1044-7BFC-6AD2-11ED2CB21776}"/>
              </a:ext>
            </a:extLst>
          </p:cNvPr>
          <p:cNvCxnSpPr>
            <a:cxnSpLocks/>
          </p:cNvCxnSpPr>
          <p:nvPr/>
        </p:nvCxnSpPr>
        <p:spPr>
          <a:xfrm>
            <a:off x="7695969" y="362847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9F014DB-0B0F-900F-0BE2-AA1CBBDABB2F}"/>
              </a:ext>
            </a:extLst>
          </p:cNvPr>
          <p:cNvCxnSpPr>
            <a:cxnSpLocks/>
          </p:cNvCxnSpPr>
          <p:nvPr/>
        </p:nvCxnSpPr>
        <p:spPr>
          <a:xfrm flipH="1" flipV="1">
            <a:off x="7185275" y="385335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kstvak 43">
            <a:extLst>
              <a:ext uri="{FF2B5EF4-FFF2-40B4-BE49-F238E27FC236}">
                <a16:creationId xmlns:a16="http://schemas.microsoft.com/office/drawing/2014/main" id="{E25D081B-BB34-59D8-B4E0-3BF5D92DD9C3}"/>
              </a:ext>
            </a:extLst>
          </p:cNvPr>
          <p:cNvSpPr txBox="1"/>
          <p:nvPr/>
        </p:nvSpPr>
        <p:spPr>
          <a:xfrm>
            <a:off x="7206374" y="3235552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F0B6D7FD-8C19-B7EE-A9F7-C61A865D59DC}"/>
              </a:ext>
            </a:extLst>
          </p:cNvPr>
          <p:cNvSpPr txBox="1"/>
          <p:nvPr/>
        </p:nvSpPr>
        <p:spPr>
          <a:xfrm>
            <a:off x="7640805" y="3246385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euro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82658867-DBC2-1741-2DA1-8EB01BE3801E}"/>
              </a:ext>
            </a:extLst>
          </p:cNvPr>
          <p:cNvSpPr txBox="1"/>
          <p:nvPr/>
        </p:nvSpPr>
        <p:spPr>
          <a:xfrm>
            <a:off x="9422746" y="3289917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 : 306 x 11 = 3,59…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22D04B01-A82C-E287-92A4-9BD9B5DD9FD5}"/>
              </a:ext>
            </a:extLst>
          </p:cNvPr>
          <p:cNvSpPr txBox="1"/>
          <p:nvPr/>
        </p:nvSpPr>
        <p:spPr>
          <a:xfrm>
            <a:off x="9436709" y="3636812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11 : 306 x 100 = 3,59…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3E1936AD-2DA6-3317-8452-5103EC75D422}"/>
              </a:ext>
            </a:extLst>
          </p:cNvPr>
          <p:cNvSpPr txBox="1"/>
          <p:nvPr/>
        </p:nvSpPr>
        <p:spPr>
          <a:xfrm>
            <a:off x="5474590" y="352469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306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0193D54-207D-669E-FC1C-9CEC90B8803F}"/>
              </a:ext>
            </a:extLst>
          </p:cNvPr>
          <p:cNvSpPr txBox="1"/>
          <p:nvPr/>
        </p:nvSpPr>
        <p:spPr>
          <a:xfrm>
            <a:off x="5474590" y="400900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295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F5EA5B52-36BC-62A4-D6D3-066CAE71C813}"/>
              </a:ext>
            </a:extLst>
          </p:cNvPr>
          <p:cNvSpPr txBox="1"/>
          <p:nvPr/>
        </p:nvSpPr>
        <p:spPr>
          <a:xfrm>
            <a:off x="5505952" y="3766848"/>
            <a:ext cx="457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-11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8C0939BE-6C32-AE85-C049-30B0E855A66D}"/>
              </a:ext>
            </a:extLst>
          </p:cNvPr>
          <p:cNvSpPr txBox="1"/>
          <p:nvPr/>
        </p:nvSpPr>
        <p:spPr>
          <a:xfrm>
            <a:off x="4818932" y="37681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E7D0B0C2-44DC-9029-B2B6-BF743FA6E881}"/>
              </a:ext>
            </a:extLst>
          </p:cNvPr>
          <p:cNvSpPr txBox="1"/>
          <p:nvPr/>
        </p:nvSpPr>
        <p:spPr>
          <a:xfrm>
            <a:off x="3963346" y="4972883"/>
            <a:ext cx="218658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/>
              <a:t>                  %          leerling</a:t>
            </a:r>
          </a:p>
          <a:p>
            <a:r>
              <a:rPr lang="nl-NL" sz="1600" dirty="0"/>
              <a:t>Begin      100            ….</a:t>
            </a:r>
          </a:p>
          <a:p>
            <a:r>
              <a:rPr lang="nl-NL" sz="1600" dirty="0"/>
              <a:t>Bij of af   </a:t>
            </a:r>
            <a:r>
              <a:rPr lang="nl-NL" sz="1600" u="sng" dirty="0"/>
              <a:t>…..</a:t>
            </a:r>
            <a:r>
              <a:rPr lang="nl-NL" sz="1600" dirty="0"/>
              <a:t>  </a:t>
            </a:r>
            <a:r>
              <a:rPr lang="nl-NL" sz="1600" baseline="-25000" dirty="0"/>
              <a:t>-              </a:t>
            </a:r>
            <a:r>
              <a:rPr lang="nl-NL" sz="1600" dirty="0"/>
              <a:t>….</a:t>
            </a:r>
            <a:r>
              <a:rPr lang="nl-NL" sz="1600" baseline="-25000" dirty="0"/>
              <a:t>       </a:t>
            </a:r>
            <a:endParaRPr lang="nl-NL" sz="1600" u="sng" dirty="0"/>
          </a:p>
          <a:p>
            <a:r>
              <a:rPr lang="nl-NL" sz="1600" dirty="0"/>
              <a:t>Nieuw      ….             ….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2B7E7B4C-2B41-2627-4448-DC5F71E8DF13}"/>
              </a:ext>
            </a:extLst>
          </p:cNvPr>
          <p:cNvSpPr txBox="1"/>
          <p:nvPr/>
        </p:nvSpPr>
        <p:spPr>
          <a:xfrm>
            <a:off x="7785761" y="5519925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2000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1AC8041A-DE3C-BE22-311B-1CC4D2812AEC}"/>
              </a:ext>
            </a:extLst>
          </p:cNvPr>
          <p:cNvSpPr txBox="1"/>
          <p:nvPr/>
        </p:nvSpPr>
        <p:spPr>
          <a:xfrm>
            <a:off x="7127826" y="521867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AC1AB4F2-B3D6-F450-A2AD-4A3A8D070334}"/>
              </a:ext>
            </a:extLst>
          </p:cNvPr>
          <p:cNvSpPr txBox="1"/>
          <p:nvPr/>
        </p:nvSpPr>
        <p:spPr>
          <a:xfrm>
            <a:off x="7182328" y="551329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F77712A5-2303-E5A3-89A4-2660AD02BBAF}"/>
              </a:ext>
            </a:extLst>
          </p:cNvPr>
          <p:cNvSpPr txBox="1"/>
          <p:nvPr/>
        </p:nvSpPr>
        <p:spPr>
          <a:xfrm>
            <a:off x="7755106" y="5235885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2250</a:t>
            </a:r>
          </a:p>
        </p:txBody>
      </p: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5BA83F8-3DD6-A2EC-F5E6-B29E34C2E34D}"/>
              </a:ext>
            </a:extLst>
          </p:cNvPr>
          <p:cNvCxnSpPr>
            <a:cxnSpLocks/>
          </p:cNvCxnSpPr>
          <p:nvPr/>
        </p:nvCxnSpPr>
        <p:spPr>
          <a:xfrm>
            <a:off x="7695969" y="5308667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171759A0-2603-4C8B-25DB-AAB3A97BF90A}"/>
              </a:ext>
            </a:extLst>
          </p:cNvPr>
          <p:cNvCxnSpPr>
            <a:cxnSpLocks/>
          </p:cNvCxnSpPr>
          <p:nvPr/>
        </p:nvCxnSpPr>
        <p:spPr>
          <a:xfrm flipH="1" flipV="1">
            <a:off x="7185275" y="5533549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kstvak 66">
            <a:extLst>
              <a:ext uri="{FF2B5EF4-FFF2-40B4-BE49-F238E27FC236}">
                <a16:creationId xmlns:a16="http://schemas.microsoft.com/office/drawing/2014/main" id="{80F275E3-46B5-FF2A-5034-36B04315614C}"/>
              </a:ext>
            </a:extLst>
          </p:cNvPr>
          <p:cNvSpPr txBox="1"/>
          <p:nvPr/>
        </p:nvSpPr>
        <p:spPr>
          <a:xfrm>
            <a:off x="7206374" y="4915748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D2C0588F-4E1A-1D1E-E0CC-6F41F46E82E3}"/>
              </a:ext>
            </a:extLst>
          </p:cNvPr>
          <p:cNvSpPr txBox="1"/>
          <p:nvPr/>
        </p:nvSpPr>
        <p:spPr>
          <a:xfrm>
            <a:off x="7640805" y="4926581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euro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63C57D83-68EF-EA3D-FD3B-200C8E4D6C77}"/>
              </a:ext>
            </a:extLst>
          </p:cNvPr>
          <p:cNvSpPr txBox="1"/>
          <p:nvPr/>
        </p:nvSpPr>
        <p:spPr>
          <a:xfrm>
            <a:off x="9422746" y="4970113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 : 2250 x 2000 = 88,88…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82F78235-B31A-B6CD-29F3-10423808DE75}"/>
              </a:ext>
            </a:extLst>
          </p:cNvPr>
          <p:cNvSpPr txBox="1"/>
          <p:nvPr/>
        </p:nvSpPr>
        <p:spPr>
          <a:xfrm>
            <a:off x="9436709" y="5304087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2000 : 2250 x 100 = 88,88…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0B5C6239-AACA-FFB6-0DBF-EA0D05C563B7}"/>
              </a:ext>
            </a:extLst>
          </p:cNvPr>
          <p:cNvSpPr txBox="1"/>
          <p:nvPr/>
        </p:nvSpPr>
        <p:spPr>
          <a:xfrm>
            <a:off x="5416720" y="5204886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2250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89ECED62-1B08-7DFB-5B69-B2E8E0E470A4}"/>
              </a:ext>
            </a:extLst>
          </p:cNvPr>
          <p:cNvSpPr txBox="1"/>
          <p:nvPr/>
        </p:nvSpPr>
        <p:spPr>
          <a:xfrm>
            <a:off x="5422365" y="5682575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2000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7C2F5BCE-DAF6-2B66-7712-D2F53EAC6C5A}"/>
              </a:ext>
            </a:extLst>
          </p:cNvPr>
          <p:cNvSpPr txBox="1"/>
          <p:nvPr/>
        </p:nvSpPr>
        <p:spPr>
          <a:xfrm>
            <a:off x="5413360" y="5447044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-250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ACFB309A-0E1D-4F3C-9EA1-16B9A3BC69CD}"/>
              </a:ext>
            </a:extLst>
          </p:cNvPr>
          <p:cNvSpPr txBox="1"/>
          <p:nvPr/>
        </p:nvSpPr>
        <p:spPr>
          <a:xfrm>
            <a:off x="4818932" y="567939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809BA35E-0679-FFE4-43F4-9C8B51AF1580}"/>
              </a:ext>
            </a:extLst>
          </p:cNvPr>
          <p:cNvCxnSpPr>
            <a:cxnSpLocks/>
          </p:cNvCxnSpPr>
          <p:nvPr/>
        </p:nvCxnSpPr>
        <p:spPr>
          <a:xfrm flipV="1">
            <a:off x="0" y="4663849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  <p:bldP spid="22" grpId="0"/>
      <p:bldP spid="31" grpId="0"/>
      <p:bldP spid="45" grpId="0"/>
      <p:bldP spid="48" grpId="0"/>
      <p:bldP spid="49" grpId="0"/>
      <p:bldP spid="60" grpId="0"/>
      <p:bldP spid="8" grpId="0"/>
      <p:bldP spid="36" grpId="0"/>
      <p:bldP spid="37" grpId="0" animBg="1"/>
      <p:bldP spid="38" grpId="0"/>
      <p:bldP spid="39" grpId="0"/>
      <p:bldP spid="40" grpId="0"/>
      <p:bldP spid="41" grpId="0"/>
      <p:bldP spid="44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8" grpId="0" animBg="1"/>
      <p:bldP spid="59" grpId="0"/>
      <p:bldP spid="62" grpId="0"/>
      <p:bldP spid="63" grpId="0"/>
      <p:bldP spid="64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52A6B-244D-6372-C77A-E38D8830F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19885E5E-B6B7-F5C5-24D9-8F0777AC90CE}"/>
              </a:ext>
            </a:extLst>
          </p:cNvPr>
          <p:cNvSpPr txBox="1"/>
          <p:nvPr/>
        </p:nvSpPr>
        <p:spPr>
          <a:xfrm>
            <a:off x="337243" y="226337"/>
            <a:ext cx="30725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5Q Eenheden van tijd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4FE4AAB-F519-70BF-4D4D-3B0089D547B5}"/>
              </a:ext>
            </a:extLst>
          </p:cNvPr>
          <p:cNvSpPr txBox="1"/>
          <p:nvPr/>
        </p:nvSpPr>
        <p:spPr>
          <a:xfrm>
            <a:off x="171603" y="156997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485E2FF-E768-1C2C-D8FD-C69FFF17B407}"/>
              </a:ext>
            </a:extLst>
          </p:cNvPr>
          <p:cNvSpPr txBox="1"/>
          <p:nvPr/>
        </p:nvSpPr>
        <p:spPr>
          <a:xfrm>
            <a:off x="706687" y="156997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17A6549F-DBB2-C801-9910-4428026AB17A}"/>
              </a:ext>
            </a:extLst>
          </p:cNvPr>
          <p:cNvCxnSpPr>
            <a:cxnSpLocks/>
          </p:cNvCxnSpPr>
          <p:nvPr/>
        </p:nvCxnSpPr>
        <p:spPr>
          <a:xfrm>
            <a:off x="601199" y="165997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670726F8-CD72-7063-4C5B-394E0B464BB0}"/>
              </a:ext>
            </a:extLst>
          </p:cNvPr>
          <p:cNvCxnSpPr>
            <a:cxnSpLocks/>
          </p:cNvCxnSpPr>
          <p:nvPr/>
        </p:nvCxnSpPr>
        <p:spPr>
          <a:xfrm flipH="1" flipV="1">
            <a:off x="90505" y="188485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9197DDB9-E4FD-186A-5BFF-BB39CA0639E9}"/>
              </a:ext>
            </a:extLst>
          </p:cNvPr>
          <p:cNvSpPr txBox="1"/>
          <p:nvPr/>
        </p:nvSpPr>
        <p:spPr>
          <a:xfrm>
            <a:off x="28480" y="126705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6FC67B2-0FC6-D913-202B-167AD9CF869E}"/>
              </a:ext>
            </a:extLst>
          </p:cNvPr>
          <p:cNvSpPr txBox="1"/>
          <p:nvPr/>
        </p:nvSpPr>
        <p:spPr>
          <a:xfrm>
            <a:off x="656867" y="1277884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AE7DECD-0AFF-2DCE-E3EF-12CF975E856F}"/>
              </a:ext>
            </a:extLst>
          </p:cNvPr>
          <p:cNvSpPr txBox="1"/>
          <p:nvPr/>
        </p:nvSpPr>
        <p:spPr>
          <a:xfrm>
            <a:off x="1986548" y="156997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2CE4F5E-A58D-340B-B930-B43E95CCB03A}"/>
              </a:ext>
            </a:extLst>
          </p:cNvPr>
          <p:cNvSpPr txBox="1"/>
          <p:nvPr/>
        </p:nvSpPr>
        <p:spPr>
          <a:xfrm>
            <a:off x="2521632" y="156997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7FACA044-80F2-58B2-4C75-6C592414458F}"/>
              </a:ext>
            </a:extLst>
          </p:cNvPr>
          <p:cNvCxnSpPr>
            <a:cxnSpLocks/>
          </p:cNvCxnSpPr>
          <p:nvPr/>
        </p:nvCxnSpPr>
        <p:spPr>
          <a:xfrm>
            <a:off x="2416144" y="165997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22342EA8-ED5C-D4C0-3297-D4BD08023A25}"/>
              </a:ext>
            </a:extLst>
          </p:cNvPr>
          <p:cNvCxnSpPr>
            <a:cxnSpLocks/>
          </p:cNvCxnSpPr>
          <p:nvPr/>
        </p:nvCxnSpPr>
        <p:spPr>
          <a:xfrm flipH="1" flipV="1">
            <a:off x="1905450" y="188485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CB4AFC72-9112-F9D1-6F92-A6D50575F30D}"/>
              </a:ext>
            </a:extLst>
          </p:cNvPr>
          <p:cNvSpPr txBox="1"/>
          <p:nvPr/>
        </p:nvSpPr>
        <p:spPr>
          <a:xfrm>
            <a:off x="1843425" y="1267051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A5464C1-D8C9-B503-B830-0708D09C46AE}"/>
              </a:ext>
            </a:extLst>
          </p:cNvPr>
          <p:cNvSpPr txBox="1"/>
          <p:nvPr/>
        </p:nvSpPr>
        <p:spPr>
          <a:xfrm>
            <a:off x="2471812" y="1277884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2F52120-54CB-EC81-5DA1-78E0E4DBA2F2}"/>
              </a:ext>
            </a:extLst>
          </p:cNvPr>
          <p:cNvSpPr txBox="1"/>
          <p:nvPr/>
        </p:nvSpPr>
        <p:spPr>
          <a:xfrm>
            <a:off x="3805431" y="156997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7A556A4-514C-D295-788B-B4794DAA7B46}"/>
              </a:ext>
            </a:extLst>
          </p:cNvPr>
          <p:cNvSpPr txBox="1"/>
          <p:nvPr/>
        </p:nvSpPr>
        <p:spPr>
          <a:xfrm>
            <a:off x="4282662" y="1569979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3600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12CA450D-0522-0B3B-9D59-770131087978}"/>
              </a:ext>
            </a:extLst>
          </p:cNvPr>
          <p:cNvCxnSpPr>
            <a:cxnSpLocks/>
          </p:cNvCxnSpPr>
          <p:nvPr/>
        </p:nvCxnSpPr>
        <p:spPr>
          <a:xfrm>
            <a:off x="4235027" y="165997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D092AF2D-233A-F15B-C645-75A7EA8ECDA1}"/>
              </a:ext>
            </a:extLst>
          </p:cNvPr>
          <p:cNvCxnSpPr>
            <a:cxnSpLocks/>
          </p:cNvCxnSpPr>
          <p:nvPr/>
        </p:nvCxnSpPr>
        <p:spPr>
          <a:xfrm flipH="1" flipV="1">
            <a:off x="3724333" y="188485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EE06218C-CF03-3003-D9F1-44549E235314}"/>
              </a:ext>
            </a:extLst>
          </p:cNvPr>
          <p:cNvSpPr txBox="1"/>
          <p:nvPr/>
        </p:nvSpPr>
        <p:spPr>
          <a:xfrm>
            <a:off x="3662308" y="1267051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3A17736-2946-9EDA-3FEC-7E5224C72A8F}"/>
              </a:ext>
            </a:extLst>
          </p:cNvPr>
          <p:cNvSpPr txBox="1"/>
          <p:nvPr/>
        </p:nvSpPr>
        <p:spPr>
          <a:xfrm>
            <a:off x="4340515" y="1277884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330B340-EDB7-87ED-4A60-8A44E8D07B0D}"/>
              </a:ext>
            </a:extLst>
          </p:cNvPr>
          <p:cNvSpPr txBox="1"/>
          <p:nvPr/>
        </p:nvSpPr>
        <p:spPr>
          <a:xfrm>
            <a:off x="5814973" y="158693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53548A42-462B-FDF8-7957-091FDFD5AD99}"/>
              </a:ext>
            </a:extLst>
          </p:cNvPr>
          <p:cNvSpPr txBox="1"/>
          <p:nvPr/>
        </p:nvSpPr>
        <p:spPr>
          <a:xfrm>
            <a:off x="6387855" y="158693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24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060FC70-D51C-1A6E-ACD2-D9FA9C39AB47}"/>
              </a:ext>
            </a:extLst>
          </p:cNvPr>
          <p:cNvCxnSpPr>
            <a:cxnSpLocks/>
          </p:cNvCxnSpPr>
          <p:nvPr/>
        </p:nvCxnSpPr>
        <p:spPr>
          <a:xfrm>
            <a:off x="6244569" y="167692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A91B2C2C-47B7-7071-9B03-FDD50F9DD82C}"/>
              </a:ext>
            </a:extLst>
          </p:cNvPr>
          <p:cNvCxnSpPr>
            <a:cxnSpLocks/>
          </p:cNvCxnSpPr>
          <p:nvPr/>
        </p:nvCxnSpPr>
        <p:spPr>
          <a:xfrm flipH="1" flipV="1">
            <a:off x="5733875" y="190180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13C86D07-F625-BCFC-E092-46650BB1499C}"/>
              </a:ext>
            </a:extLst>
          </p:cNvPr>
          <p:cNvSpPr txBox="1"/>
          <p:nvPr/>
        </p:nvSpPr>
        <p:spPr>
          <a:xfrm>
            <a:off x="5671850" y="1284002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C582C1E-1A69-B5E7-D30A-14D247F01724}"/>
              </a:ext>
            </a:extLst>
          </p:cNvPr>
          <p:cNvSpPr txBox="1"/>
          <p:nvPr/>
        </p:nvSpPr>
        <p:spPr>
          <a:xfrm>
            <a:off x="6350057" y="1294835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E918D0CB-0AB5-F424-3646-3E77BEF92065}"/>
              </a:ext>
            </a:extLst>
          </p:cNvPr>
          <p:cNvSpPr txBox="1"/>
          <p:nvPr/>
        </p:nvSpPr>
        <p:spPr>
          <a:xfrm>
            <a:off x="7548163" y="158693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66BADD4-94E2-A029-C68C-843507AEBE03}"/>
              </a:ext>
            </a:extLst>
          </p:cNvPr>
          <p:cNvSpPr txBox="1"/>
          <p:nvPr/>
        </p:nvSpPr>
        <p:spPr>
          <a:xfrm>
            <a:off x="8065628" y="158693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365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5F3DE690-4272-8BBB-C288-D4FA9C520F3A}"/>
              </a:ext>
            </a:extLst>
          </p:cNvPr>
          <p:cNvCxnSpPr>
            <a:cxnSpLocks/>
          </p:cNvCxnSpPr>
          <p:nvPr/>
        </p:nvCxnSpPr>
        <p:spPr>
          <a:xfrm>
            <a:off x="7977759" y="167692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BA322CEB-BE6F-DBE3-196D-82DB7D23299E}"/>
              </a:ext>
            </a:extLst>
          </p:cNvPr>
          <p:cNvCxnSpPr>
            <a:cxnSpLocks/>
          </p:cNvCxnSpPr>
          <p:nvPr/>
        </p:nvCxnSpPr>
        <p:spPr>
          <a:xfrm flipH="1" flipV="1">
            <a:off x="7467065" y="190180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D5D2DE14-F669-B099-B858-B228E33C0E45}"/>
              </a:ext>
            </a:extLst>
          </p:cNvPr>
          <p:cNvSpPr txBox="1"/>
          <p:nvPr/>
        </p:nvSpPr>
        <p:spPr>
          <a:xfrm>
            <a:off x="7405040" y="128400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jaar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8445A18D-F920-EE70-A5C7-4FFBA822E423}"/>
              </a:ext>
            </a:extLst>
          </p:cNvPr>
          <p:cNvSpPr txBox="1"/>
          <p:nvPr/>
        </p:nvSpPr>
        <p:spPr>
          <a:xfrm>
            <a:off x="8083247" y="1294835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DF8F5BCE-44A9-3ECB-F93F-39FF19CB1736}"/>
              </a:ext>
            </a:extLst>
          </p:cNvPr>
          <p:cNvSpPr txBox="1"/>
          <p:nvPr/>
        </p:nvSpPr>
        <p:spPr>
          <a:xfrm>
            <a:off x="9300061" y="159603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9ED07AD5-3CB6-1614-82F9-7166FAB90DC4}"/>
              </a:ext>
            </a:extLst>
          </p:cNvPr>
          <p:cNvSpPr txBox="1"/>
          <p:nvPr/>
        </p:nvSpPr>
        <p:spPr>
          <a:xfrm>
            <a:off x="9946836" y="159603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8D0B50FE-9D7B-2BD1-7221-9140A8DE3FB7}"/>
              </a:ext>
            </a:extLst>
          </p:cNvPr>
          <p:cNvCxnSpPr>
            <a:cxnSpLocks/>
          </p:cNvCxnSpPr>
          <p:nvPr/>
        </p:nvCxnSpPr>
        <p:spPr>
          <a:xfrm>
            <a:off x="9729657" y="168603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965C53F-D562-CEC2-EC5B-9117CCD24242}"/>
              </a:ext>
            </a:extLst>
          </p:cNvPr>
          <p:cNvCxnSpPr>
            <a:cxnSpLocks/>
          </p:cNvCxnSpPr>
          <p:nvPr/>
        </p:nvCxnSpPr>
        <p:spPr>
          <a:xfrm flipH="1" flipV="1">
            <a:off x="9218963" y="191091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A0535F5A-EF05-5EE5-4615-55395A6D5E69}"/>
              </a:ext>
            </a:extLst>
          </p:cNvPr>
          <p:cNvSpPr txBox="1"/>
          <p:nvPr/>
        </p:nvSpPr>
        <p:spPr>
          <a:xfrm>
            <a:off x="9156938" y="1293111"/>
            <a:ext cx="644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week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BC0F5967-11D6-A5DA-46C8-A86892E30F0A}"/>
              </a:ext>
            </a:extLst>
          </p:cNvPr>
          <p:cNvSpPr txBox="1"/>
          <p:nvPr/>
        </p:nvSpPr>
        <p:spPr>
          <a:xfrm>
            <a:off x="9835145" y="1303944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1AD8B535-23B4-F9E7-8918-56D30DA37872}"/>
              </a:ext>
            </a:extLst>
          </p:cNvPr>
          <p:cNvSpPr txBox="1"/>
          <p:nvPr/>
        </p:nvSpPr>
        <p:spPr>
          <a:xfrm>
            <a:off x="11007303" y="160502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EB695B92-1CE0-55C5-B210-E78004C0A67A}"/>
              </a:ext>
            </a:extLst>
          </p:cNvPr>
          <p:cNvSpPr txBox="1"/>
          <p:nvPr/>
        </p:nvSpPr>
        <p:spPr>
          <a:xfrm>
            <a:off x="11654078" y="160502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A74AAD8-DF97-AF0A-C308-79F3134C1D48}"/>
              </a:ext>
            </a:extLst>
          </p:cNvPr>
          <p:cNvCxnSpPr>
            <a:cxnSpLocks/>
          </p:cNvCxnSpPr>
          <p:nvPr/>
        </p:nvCxnSpPr>
        <p:spPr>
          <a:xfrm>
            <a:off x="11436899" y="169501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D248FEFE-D761-89A9-C773-7EECF8866D4B}"/>
              </a:ext>
            </a:extLst>
          </p:cNvPr>
          <p:cNvCxnSpPr>
            <a:cxnSpLocks/>
          </p:cNvCxnSpPr>
          <p:nvPr/>
        </p:nvCxnSpPr>
        <p:spPr>
          <a:xfrm flipH="1" flipV="1">
            <a:off x="10926205" y="191989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EDF115F3-E7DB-5D84-B9C7-75A97C164156}"/>
              </a:ext>
            </a:extLst>
          </p:cNvPr>
          <p:cNvSpPr txBox="1"/>
          <p:nvPr/>
        </p:nvSpPr>
        <p:spPr>
          <a:xfrm>
            <a:off x="10864180" y="130209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jaar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BD31BED7-E371-7643-2319-10958F279CF9}"/>
              </a:ext>
            </a:extLst>
          </p:cNvPr>
          <p:cNvSpPr txBox="1"/>
          <p:nvPr/>
        </p:nvSpPr>
        <p:spPr>
          <a:xfrm>
            <a:off x="11385369" y="1312925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maand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C167D1E7-35D9-7A92-CEC6-291120BD24D0}"/>
              </a:ext>
            </a:extLst>
          </p:cNvPr>
          <p:cNvSpPr txBox="1"/>
          <p:nvPr/>
        </p:nvSpPr>
        <p:spPr>
          <a:xfrm>
            <a:off x="262791" y="2537174"/>
            <a:ext cx="201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Staat er ergens een 1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F7C0E371-B8A9-CEA5-F125-FEE4EEC5F23C}"/>
              </a:ext>
            </a:extLst>
          </p:cNvPr>
          <p:cNvSpPr txBox="1"/>
          <p:nvPr/>
        </p:nvSpPr>
        <p:spPr>
          <a:xfrm>
            <a:off x="2112994" y="2529136"/>
            <a:ext cx="2737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, bedenk de korte weg met ‘1’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3005650A-0357-8777-CFD0-24DAED79F70C}"/>
              </a:ext>
            </a:extLst>
          </p:cNvPr>
          <p:cNvSpPr txBox="1"/>
          <p:nvPr/>
        </p:nvSpPr>
        <p:spPr>
          <a:xfrm>
            <a:off x="1136264" y="3051351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FCFD54A3-ACF4-5D8D-7A4B-58399DAD9B8E}"/>
              </a:ext>
            </a:extLst>
          </p:cNvPr>
          <p:cNvCxnSpPr/>
          <p:nvPr/>
        </p:nvCxnSpPr>
        <p:spPr>
          <a:xfrm>
            <a:off x="1283099" y="2882115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2CE514BD-6673-B836-B090-C366EF63AE2B}"/>
              </a:ext>
            </a:extLst>
          </p:cNvPr>
          <p:cNvCxnSpPr>
            <a:cxnSpLocks/>
          </p:cNvCxnSpPr>
          <p:nvPr/>
        </p:nvCxnSpPr>
        <p:spPr>
          <a:xfrm flipV="1">
            <a:off x="1283099" y="3312861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D4E44C70-9700-8C32-9BE7-A962C24B957C}"/>
              </a:ext>
            </a:extLst>
          </p:cNvPr>
          <p:cNvCxnSpPr>
            <a:cxnSpLocks/>
          </p:cNvCxnSpPr>
          <p:nvPr/>
        </p:nvCxnSpPr>
        <p:spPr>
          <a:xfrm flipH="1">
            <a:off x="1374545" y="3250776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9B4A98C9-1860-93D0-05F3-9B64E654AF8D}"/>
              </a:ext>
            </a:extLst>
          </p:cNvPr>
          <p:cNvCxnSpPr>
            <a:cxnSpLocks/>
          </p:cNvCxnSpPr>
          <p:nvPr/>
        </p:nvCxnSpPr>
        <p:spPr>
          <a:xfrm>
            <a:off x="954966" y="3250167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16D5AD76-CC6A-4C26-1584-890E903CFA44}"/>
              </a:ext>
            </a:extLst>
          </p:cNvPr>
          <p:cNvSpPr txBox="1"/>
          <p:nvPr/>
        </p:nvSpPr>
        <p:spPr>
          <a:xfrm>
            <a:off x="1046068" y="3281360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62CE142C-9ED9-FB78-28C7-B97F5B22DF8E}"/>
              </a:ext>
            </a:extLst>
          </p:cNvPr>
          <p:cNvSpPr txBox="1"/>
          <p:nvPr/>
        </p:nvSpPr>
        <p:spPr>
          <a:xfrm>
            <a:off x="1401638" y="3163080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9AE5210B-FD3C-7741-DDF2-4F2C04080E11}"/>
              </a:ext>
            </a:extLst>
          </p:cNvPr>
          <p:cNvSpPr txBox="1"/>
          <p:nvPr/>
        </p:nvSpPr>
        <p:spPr>
          <a:xfrm>
            <a:off x="1246358" y="2795561"/>
            <a:ext cx="2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73789EB-B6EB-1620-38B9-EA9AB5601555}"/>
              </a:ext>
            </a:extLst>
          </p:cNvPr>
          <p:cNvSpPr txBox="1"/>
          <p:nvPr/>
        </p:nvSpPr>
        <p:spPr>
          <a:xfrm>
            <a:off x="924850" y="298320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0868807B-BAE2-E05B-FEFC-F915DF1DBD91}"/>
              </a:ext>
            </a:extLst>
          </p:cNvPr>
          <p:cNvSpPr txBox="1"/>
          <p:nvPr/>
        </p:nvSpPr>
        <p:spPr>
          <a:xfrm>
            <a:off x="8155815" y="2583448"/>
            <a:ext cx="2116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Of  ga een ‘blokje om. 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345504C8-D979-0DB5-51A8-475D242AF417}"/>
              </a:ext>
            </a:extLst>
          </p:cNvPr>
          <p:cNvSpPr txBox="1"/>
          <p:nvPr/>
        </p:nvSpPr>
        <p:spPr>
          <a:xfrm>
            <a:off x="7251012" y="3681373"/>
            <a:ext cx="39963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Altijd eerst delen, daarna vermenigvuldigen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BB0F322A-81D3-6BA8-BF44-F3D09179FF67}"/>
              </a:ext>
            </a:extLst>
          </p:cNvPr>
          <p:cNvSpPr txBox="1"/>
          <p:nvPr/>
        </p:nvSpPr>
        <p:spPr>
          <a:xfrm>
            <a:off x="235390" y="3636386"/>
            <a:ext cx="2009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B0F0"/>
                </a:solidFill>
              </a:rPr>
              <a:t>Korte weg naar 1 toe </a:t>
            </a:r>
          </a:p>
          <a:p>
            <a:pPr algn="ctr"/>
            <a:r>
              <a:rPr lang="nl-NL" sz="1600" dirty="0">
                <a:solidFill>
                  <a:srgbClr val="00B0F0"/>
                </a:solidFill>
              </a:rPr>
              <a:t>is altijd delen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52E6A006-7157-A923-014D-AE9FC4FDDDB7}"/>
              </a:ext>
            </a:extLst>
          </p:cNvPr>
          <p:cNvSpPr txBox="1"/>
          <p:nvPr/>
        </p:nvSpPr>
        <p:spPr>
          <a:xfrm>
            <a:off x="3405555" y="305085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C2A61917-F7AA-3FC5-5431-C56E0A1271CB}"/>
              </a:ext>
            </a:extLst>
          </p:cNvPr>
          <p:cNvCxnSpPr/>
          <p:nvPr/>
        </p:nvCxnSpPr>
        <p:spPr>
          <a:xfrm>
            <a:off x="3551423" y="3332357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C23F6437-9971-D528-7E95-51AFB35D24F9}"/>
              </a:ext>
            </a:extLst>
          </p:cNvPr>
          <p:cNvCxnSpPr>
            <a:cxnSpLocks/>
          </p:cNvCxnSpPr>
          <p:nvPr/>
        </p:nvCxnSpPr>
        <p:spPr>
          <a:xfrm flipV="1">
            <a:off x="3553213" y="2849311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863844AD-78BC-10F9-F236-11AFE779DC11}"/>
              </a:ext>
            </a:extLst>
          </p:cNvPr>
          <p:cNvCxnSpPr>
            <a:cxnSpLocks/>
          </p:cNvCxnSpPr>
          <p:nvPr/>
        </p:nvCxnSpPr>
        <p:spPr>
          <a:xfrm flipH="1">
            <a:off x="3208267" y="3231402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FD461DB8-0081-8D19-0A30-C900B4BCEA1A}"/>
              </a:ext>
            </a:extLst>
          </p:cNvPr>
          <p:cNvCxnSpPr>
            <a:cxnSpLocks/>
          </p:cNvCxnSpPr>
          <p:nvPr/>
        </p:nvCxnSpPr>
        <p:spPr>
          <a:xfrm>
            <a:off x="3643684" y="3231402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kstvak 70">
            <a:extLst>
              <a:ext uri="{FF2B5EF4-FFF2-40B4-BE49-F238E27FC236}">
                <a16:creationId xmlns:a16="http://schemas.microsoft.com/office/drawing/2014/main" id="{C67B4977-3A5D-93EA-D069-C5A7D91CE2CE}"/>
              </a:ext>
            </a:extLst>
          </p:cNvPr>
          <p:cNvSpPr txBox="1"/>
          <p:nvPr/>
        </p:nvSpPr>
        <p:spPr>
          <a:xfrm>
            <a:off x="3304598" y="3233054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37715EB1-B2FE-92AD-5B7C-058C4DAA8372}"/>
              </a:ext>
            </a:extLst>
          </p:cNvPr>
          <p:cNvSpPr txBox="1"/>
          <p:nvPr/>
        </p:nvSpPr>
        <p:spPr>
          <a:xfrm>
            <a:off x="3594451" y="3149080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A1013857-4B37-6AB8-5849-FAFCAAF816D1}"/>
              </a:ext>
            </a:extLst>
          </p:cNvPr>
          <p:cNvSpPr txBox="1"/>
          <p:nvPr/>
        </p:nvSpPr>
        <p:spPr>
          <a:xfrm>
            <a:off x="3533861" y="2843736"/>
            <a:ext cx="2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FB9F34E0-E81C-EB22-A40B-C6BB638360F6}"/>
              </a:ext>
            </a:extLst>
          </p:cNvPr>
          <p:cNvSpPr txBox="1"/>
          <p:nvPr/>
        </p:nvSpPr>
        <p:spPr>
          <a:xfrm>
            <a:off x="3214345" y="2966733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4D6FA5F8-8A91-4481-AF22-B3F7E9F5D443}"/>
              </a:ext>
            </a:extLst>
          </p:cNvPr>
          <p:cNvSpPr txBox="1"/>
          <p:nvPr/>
        </p:nvSpPr>
        <p:spPr>
          <a:xfrm>
            <a:off x="2325165" y="3635890"/>
            <a:ext cx="2417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B0F0"/>
                </a:solidFill>
              </a:rPr>
              <a:t>Korte weg van 1 af </a:t>
            </a:r>
          </a:p>
          <a:p>
            <a:pPr algn="ctr"/>
            <a:r>
              <a:rPr lang="nl-NL" sz="1600" dirty="0">
                <a:solidFill>
                  <a:srgbClr val="00B0F0"/>
                </a:solidFill>
              </a:rPr>
              <a:t>is altijd vermenigvuldigen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00BF634B-4DF6-71FB-6FF8-A32763A91857}"/>
              </a:ext>
            </a:extLst>
          </p:cNvPr>
          <p:cNvCxnSpPr>
            <a:cxnSpLocks/>
          </p:cNvCxnSpPr>
          <p:nvPr/>
        </p:nvCxnSpPr>
        <p:spPr>
          <a:xfrm>
            <a:off x="6244569" y="2529136"/>
            <a:ext cx="0" cy="169152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2" name="Tekstvak 81">
            <a:extLst>
              <a:ext uri="{FF2B5EF4-FFF2-40B4-BE49-F238E27FC236}">
                <a16:creationId xmlns:a16="http://schemas.microsoft.com/office/drawing/2014/main" id="{3F499933-F0E6-1AD3-D52D-62A07954CC0B}"/>
              </a:ext>
            </a:extLst>
          </p:cNvPr>
          <p:cNvSpPr txBox="1"/>
          <p:nvPr/>
        </p:nvSpPr>
        <p:spPr>
          <a:xfrm>
            <a:off x="8497749" y="326297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9BB402EE-6732-F942-7CB1-6A0A48F7A949}"/>
              </a:ext>
            </a:extLst>
          </p:cNvPr>
          <p:cNvSpPr/>
          <p:nvPr/>
        </p:nvSpPr>
        <p:spPr>
          <a:xfrm rot="16200000" flipH="1" flipV="1">
            <a:off x="8186684" y="3138618"/>
            <a:ext cx="360000" cy="360000"/>
          </a:xfrm>
          <a:custGeom>
            <a:avLst/>
            <a:gdLst>
              <a:gd name="connsiteX0" fmla="*/ 848420 w 1103182"/>
              <a:gd name="connsiteY0" fmla="*/ 0 h 804036"/>
              <a:gd name="connsiteX1" fmla="*/ 1103182 w 1103182"/>
              <a:gd name="connsiteY1" fmla="*/ 182442 h 804036"/>
              <a:gd name="connsiteX2" fmla="*/ 848420 w 1103182"/>
              <a:gd name="connsiteY2" fmla="*/ 364884 h 804036"/>
              <a:gd name="connsiteX3" fmla="*/ 848420 w 1103182"/>
              <a:gd name="connsiteY3" fmla="*/ 201587 h 804036"/>
              <a:gd name="connsiteX4" fmla="*/ 45719 w 1103182"/>
              <a:gd name="connsiteY4" fmla="*/ 201587 h 804036"/>
              <a:gd name="connsiteX5" fmla="*/ 45719 w 1103182"/>
              <a:gd name="connsiteY5" fmla="*/ 758317 h 804036"/>
              <a:gd name="connsiteX6" fmla="*/ 920306 w 1103182"/>
              <a:gd name="connsiteY6" fmla="*/ 758317 h 804036"/>
              <a:gd name="connsiteX7" fmla="*/ 920306 w 1103182"/>
              <a:gd name="connsiteY7" fmla="*/ 804036 h 804036"/>
              <a:gd name="connsiteX8" fmla="*/ 0 w 1103182"/>
              <a:gd name="connsiteY8" fmla="*/ 804036 h 804036"/>
              <a:gd name="connsiteX9" fmla="*/ 0 w 1103182"/>
              <a:gd name="connsiteY9" fmla="*/ 758317 h 804036"/>
              <a:gd name="connsiteX10" fmla="*/ 0 w 1103182"/>
              <a:gd name="connsiteY10" fmla="*/ 201587 h 804036"/>
              <a:gd name="connsiteX11" fmla="*/ 0 w 1103182"/>
              <a:gd name="connsiteY11" fmla="*/ 182442 h 804036"/>
              <a:gd name="connsiteX12" fmla="*/ 0 w 1103182"/>
              <a:gd name="connsiteY12" fmla="*/ 163297 h 804036"/>
              <a:gd name="connsiteX13" fmla="*/ 848420 w 1103182"/>
              <a:gd name="connsiteY13" fmla="*/ 163297 h 80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3182" h="804036">
                <a:moveTo>
                  <a:pt x="848420" y="0"/>
                </a:moveTo>
                <a:lnTo>
                  <a:pt x="1103182" y="182442"/>
                </a:lnTo>
                <a:lnTo>
                  <a:pt x="848420" y="364884"/>
                </a:lnTo>
                <a:lnTo>
                  <a:pt x="848420" y="201587"/>
                </a:lnTo>
                <a:lnTo>
                  <a:pt x="45719" y="201587"/>
                </a:lnTo>
                <a:lnTo>
                  <a:pt x="45719" y="758317"/>
                </a:lnTo>
                <a:lnTo>
                  <a:pt x="920306" y="758317"/>
                </a:lnTo>
                <a:lnTo>
                  <a:pt x="920306" y="804036"/>
                </a:lnTo>
                <a:lnTo>
                  <a:pt x="0" y="804036"/>
                </a:lnTo>
                <a:lnTo>
                  <a:pt x="0" y="758317"/>
                </a:lnTo>
                <a:lnTo>
                  <a:pt x="0" y="201587"/>
                </a:lnTo>
                <a:lnTo>
                  <a:pt x="0" y="182442"/>
                </a:lnTo>
                <a:lnTo>
                  <a:pt x="0" y="163297"/>
                </a:lnTo>
                <a:lnTo>
                  <a:pt x="848420" y="16329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sz="1600"/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41FB0B6C-57C3-F77A-8804-4D7CF950B75F}"/>
              </a:ext>
            </a:extLst>
          </p:cNvPr>
          <p:cNvSpPr txBox="1"/>
          <p:nvPr/>
        </p:nvSpPr>
        <p:spPr>
          <a:xfrm>
            <a:off x="7900456" y="3113108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4DABD1EE-CF68-10B5-3941-C25E19DE8B4D}"/>
              </a:ext>
            </a:extLst>
          </p:cNvPr>
          <p:cNvSpPr txBox="1"/>
          <p:nvPr/>
        </p:nvSpPr>
        <p:spPr>
          <a:xfrm>
            <a:off x="8202057" y="2830900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2D864CD8-73F5-74CA-233F-537B834D8882}"/>
              </a:ext>
            </a:extLst>
          </p:cNvPr>
          <p:cNvSpPr txBox="1"/>
          <p:nvPr/>
        </p:nvSpPr>
        <p:spPr>
          <a:xfrm>
            <a:off x="9640591" y="326407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19CB8685-12F9-C4B9-8EC0-B24F00D8F513}"/>
              </a:ext>
            </a:extLst>
          </p:cNvPr>
          <p:cNvSpPr/>
          <p:nvPr/>
        </p:nvSpPr>
        <p:spPr>
          <a:xfrm rot="5400000" flipV="1">
            <a:off x="9859777" y="3168935"/>
            <a:ext cx="358962" cy="360000"/>
          </a:xfrm>
          <a:custGeom>
            <a:avLst/>
            <a:gdLst>
              <a:gd name="connsiteX0" fmla="*/ 848420 w 1103182"/>
              <a:gd name="connsiteY0" fmla="*/ 0 h 804036"/>
              <a:gd name="connsiteX1" fmla="*/ 1103182 w 1103182"/>
              <a:gd name="connsiteY1" fmla="*/ 182442 h 804036"/>
              <a:gd name="connsiteX2" fmla="*/ 848420 w 1103182"/>
              <a:gd name="connsiteY2" fmla="*/ 364884 h 804036"/>
              <a:gd name="connsiteX3" fmla="*/ 848420 w 1103182"/>
              <a:gd name="connsiteY3" fmla="*/ 201587 h 804036"/>
              <a:gd name="connsiteX4" fmla="*/ 45719 w 1103182"/>
              <a:gd name="connsiteY4" fmla="*/ 201587 h 804036"/>
              <a:gd name="connsiteX5" fmla="*/ 45719 w 1103182"/>
              <a:gd name="connsiteY5" fmla="*/ 758317 h 804036"/>
              <a:gd name="connsiteX6" fmla="*/ 920306 w 1103182"/>
              <a:gd name="connsiteY6" fmla="*/ 758317 h 804036"/>
              <a:gd name="connsiteX7" fmla="*/ 920306 w 1103182"/>
              <a:gd name="connsiteY7" fmla="*/ 804036 h 804036"/>
              <a:gd name="connsiteX8" fmla="*/ 0 w 1103182"/>
              <a:gd name="connsiteY8" fmla="*/ 804036 h 804036"/>
              <a:gd name="connsiteX9" fmla="*/ 0 w 1103182"/>
              <a:gd name="connsiteY9" fmla="*/ 758317 h 804036"/>
              <a:gd name="connsiteX10" fmla="*/ 0 w 1103182"/>
              <a:gd name="connsiteY10" fmla="*/ 201587 h 804036"/>
              <a:gd name="connsiteX11" fmla="*/ 0 w 1103182"/>
              <a:gd name="connsiteY11" fmla="*/ 182442 h 804036"/>
              <a:gd name="connsiteX12" fmla="*/ 0 w 1103182"/>
              <a:gd name="connsiteY12" fmla="*/ 163297 h 804036"/>
              <a:gd name="connsiteX13" fmla="*/ 848420 w 1103182"/>
              <a:gd name="connsiteY13" fmla="*/ 163297 h 80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3182" h="804036">
                <a:moveTo>
                  <a:pt x="848420" y="0"/>
                </a:moveTo>
                <a:lnTo>
                  <a:pt x="1103182" y="182442"/>
                </a:lnTo>
                <a:lnTo>
                  <a:pt x="848420" y="364884"/>
                </a:lnTo>
                <a:lnTo>
                  <a:pt x="848420" y="201587"/>
                </a:lnTo>
                <a:lnTo>
                  <a:pt x="45719" y="201587"/>
                </a:lnTo>
                <a:lnTo>
                  <a:pt x="45719" y="758317"/>
                </a:lnTo>
                <a:lnTo>
                  <a:pt x="920306" y="758317"/>
                </a:lnTo>
                <a:lnTo>
                  <a:pt x="920306" y="804036"/>
                </a:lnTo>
                <a:lnTo>
                  <a:pt x="0" y="804036"/>
                </a:lnTo>
                <a:lnTo>
                  <a:pt x="0" y="758317"/>
                </a:lnTo>
                <a:lnTo>
                  <a:pt x="0" y="201587"/>
                </a:lnTo>
                <a:lnTo>
                  <a:pt x="0" y="182442"/>
                </a:lnTo>
                <a:lnTo>
                  <a:pt x="0" y="163297"/>
                </a:lnTo>
                <a:lnTo>
                  <a:pt x="848420" y="16329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sz="1600"/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B0F4012D-997D-D62E-40AC-8D821919A99F}"/>
              </a:ext>
            </a:extLst>
          </p:cNvPr>
          <p:cNvSpPr txBox="1"/>
          <p:nvPr/>
        </p:nvSpPr>
        <p:spPr>
          <a:xfrm>
            <a:off x="9933456" y="2854146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89" name="Tekstvak 88">
            <a:extLst>
              <a:ext uri="{FF2B5EF4-FFF2-40B4-BE49-F238E27FC236}">
                <a16:creationId xmlns:a16="http://schemas.microsoft.com/office/drawing/2014/main" id="{897EF54A-5C4C-DA79-08C5-B7A5D1AE04DB}"/>
              </a:ext>
            </a:extLst>
          </p:cNvPr>
          <p:cNvSpPr txBox="1"/>
          <p:nvPr/>
        </p:nvSpPr>
        <p:spPr>
          <a:xfrm>
            <a:off x="10300865" y="3138587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27A5983B-13CA-ED14-40FC-3934C6648149}"/>
              </a:ext>
            </a:extLst>
          </p:cNvPr>
          <p:cNvCxnSpPr>
            <a:cxnSpLocks/>
          </p:cNvCxnSpPr>
          <p:nvPr/>
        </p:nvCxnSpPr>
        <p:spPr>
          <a:xfrm>
            <a:off x="8326691" y="3122555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CD779CFE-A89B-881D-3938-C51F9B74B737}"/>
              </a:ext>
            </a:extLst>
          </p:cNvPr>
          <p:cNvCxnSpPr>
            <a:cxnSpLocks/>
          </p:cNvCxnSpPr>
          <p:nvPr/>
        </p:nvCxnSpPr>
        <p:spPr>
          <a:xfrm flipH="1" flipV="1">
            <a:off x="7815997" y="3307864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C0662F0-6DC6-0448-FB8B-CDC2D41A3D94}"/>
              </a:ext>
            </a:extLst>
          </p:cNvPr>
          <p:cNvCxnSpPr>
            <a:cxnSpLocks/>
          </p:cNvCxnSpPr>
          <p:nvPr/>
        </p:nvCxnSpPr>
        <p:spPr>
          <a:xfrm>
            <a:off x="10089867" y="3131315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7513D8EF-BFD1-1F74-8A68-434F962C3427}"/>
              </a:ext>
            </a:extLst>
          </p:cNvPr>
          <p:cNvCxnSpPr>
            <a:cxnSpLocks/>
          </p:cNvCxnSpPr>
          <p:nvPr/>
        </p:nvCxnSpPr>
        <p:spPr>
          <a:xfrm flipH="1" flipV="1">
            <a:off x="9578713" y="3290489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97">
            <a:extLst>
              <a:ext uri="{FF2B5EF4-FFF2-40B4-BE49-F238E27FC236}">
                <a16:creationId xmlns:a16="http://schemas.microsoft.com/office/drawing/2014/main" id="{3EC89674-4C18-345D-B1C2-8BB27E798D3F}"/>
              </a:ext>
            </a:extLst>
          </p:cNvPr>
          <p:cNvCxnSpPr>
            <a:cxnSpLocks/>
          </p:cNvCxnSpPr>
          <p:nvPr/>
        </p:nvCxnSpPr>
        <p:spPr>
          <a:xfrm>
            <a:off x="0" y="2517195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73B65E6C-C508-71D1-1E79-A571ACA9F6E2}"/>
              </a:ext>
            </a:extLst>
          </p:cNvPr>
          <p:cNvCxnSpPr>
            <a:cxnSpLocks/>
          </p:cNvCxnSpPr>
          <p:nvPr/>
        </p:nvCxnSpPr>
        <p:spPr>
          <a:xfrm>
            <a:off x="0" y="4219019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Tekstvak 99">
            <a:extLst>
              <a:ext uri="{FF2B5EF4-FFF2-40B4-BE49-F238E27FC236}">
                <a16:creationId xmlns:a16="http://schemas.microsoft.com/office/drawing/2014/main" id="{E6B01543-CD2F-F01B-C373-B68DA64C642D}"/>
              </a:ext>
            </a:extLst>
          </p:cNvPr>
          <p:cNvSpPr txBox="1"/>
          <p:nvPr/>
        </p:nvSpPr>
        <p:spPr>
          <a:xfrm>
            <a:off x="289930" y="746335"/>
            <a:ext cx="561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Rekenen met eenheden van tijd gaat in vaste verhoudingen</a:t>
            </a:r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44ACCE97-DE2F-03A2-A619-5E814B7613EB}"/>
              </a:ext>
            </a:extLst>
          </p:cNvPr>
          <p:cNvSpPr txBox="1"/>
          <p:nvPr/>
        </p:nvSpPr>
        <p:spPr>
          <a:xfrm>
            <a:off x="70969" y="4539783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3,4 uur = ……min</a:t>
            </a:r>
          </a:p>
        </p:txBody>
      </p:sp>
      <p:sp>
        <p:nvSpPr>
          <p:cNvPr id="102" name="Tekstvak 101">
            <a:extLst>
              <a:ext uri="{FF2B5EF4-FFF2-40B4-BE49-F238E27FC236}">
                <a16:creationId xmlns:a16="http://schemas.microsoft.com/office/drawing/2014/main" id="{A6FB8882-395B-3CAE-9A0E-29675F9B9092}"/>
              </a:ext>
            </a:extLst>
          </p:cNvPr>
          <p:cNvSpPr txBox="1"/>
          <p:nvPr/>
        </p:nvSpPr>
        <p:spPr>
          <a:xfrm>
            <a:off x="2439042" y="456810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50DC8BEC-BB96-788E-AF61-D49261EDDB2F}"/>
              </a:ext>
            </a:extLst>
          </p:cNvPr>
          <p:cNvSpPr txBox="1"/>
          <p:nvPr/>
        </p:nvSpPr>
        <p:spPr>
          <a:xfrm>
            <a:off x="2974126" y="456810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416E68CC-8B74-3273-0ECE-EB5A4F77CE51}"/>
              </a:ext>
            </a:extLst>
          </p:cNvPr>
          <p:cNvCxnSpPr>
            <a:cxnSpLocks/>
          </p:cNvCxnSpPr>
          <p:nvPr/>
        </p:nvCxnSpPr>
        <p:spPr>
          <a:xfrm>
            <a:off x="2868638" y="4658096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8D96CBA0-3B5A-3563-2DB2-4183D1E77A0B}"/>
              </a:ext>
            </a:extLst>
          </p:cNvPr>
          <p:cNvCxnSpPr>
            <a:cxnSpLocks/>
          </p:cNvCxnSpPr>
          <p:nvPr/>
        </p:nvCxnSpPr>
        <p:spPr>
          <a:xfrm flipH="1" flipV="1">
            <a:off x="2357944" y="4882978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kstvak 105">
            <a:extLst>
              <a:ext uri="{FF2B5EF4-FFF2-40B4-BE49-F238E27FC236}">
                <a16:creationId xmlns:a16="http://schemas.microsoft.com/office/drawing/2014/main" id="{582309E1-9C71-E2CA-A3FD-789DE1D52F5D}"/>
              </a:ext>
            </a:extLst>
          </p:cNvPr>
          <p:cNvSpPr txBox="1"/>
          <p:nvPr/>
        </p:nvSpPr>
        <p:spPr>
          <a:xfrm>
            <a:off x="2295919" y="4265177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3ABC503B-B89D-1FAC-7D88-14DDBE3749A3}"/>
              </a:ext>
            </a:extLst>
          </p:cNvPr>
          <p:cNvSpPr txBox="1"/>
          <p:nvPr/>
        </p:nvSpPr>
        <p:spPr>
          <a:xfrm>
            <a:off x="2924306" y="4276010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0ED6CCD7-634A-ED3B-D910-0A03617EE7AD}"/>
              </a:ext>
            </a:extLst>
          </p:cNvPr>
          <p:cNvSpPr txBox="1"/>
          <p:nvPr/>
        </p:nvSpPr>
        <p:spPr>
          <a:xfrm>
            <a:off x="2357139" y="487859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3,4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B9AC436B-476D-0436-8A21-E30982B8BE87}"/>
              </a:ext>
            </a:extLst>
          </p:cNvPr>
          <p:cNvSpPr txBox="1"/>
          <p:nvPr/>
        </p:nvSpPr>
        <p:spPr>
          <a:xfrm>
            <a:off x="3034424" y="488566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0F6CEC11-7215-1599-C520-D26928EFA9DA}"/>
              </a:ext>
            </a:extLst>
          </p:cNvPr>
          <p:cNvSpPr txBox="1"/>
          <p:nvPr/>
        </p:nvSpPr>
        <p:spPr>
          <a:xfrm>
            <a:off x="3895684" y="4485744"/>
            <a:ext cx="175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3,4 x 60 = 204 min</a:t>
            </a:r>
          </a:p>
        </p:txBody>
      </p:sp>
      <p:sp>
        <p:nvSpPr>
          <p:cNvPr id="111" name="Tekstvak 110">
            <a:extLst>
              <a:ext uri="{FF2B5EF4-FFF2-40B4-BE49-F238E27FC236}">
                <a16:creationId xmlns:a16="http://schemas.microsoft.com/office/drawing/2014/main" id="{1EF1CE5C-5639-B597-ED72-598692295D44}"/>
              </a:ext>
            </a:extLst>
          </p:cNvPr>
          <p:cNvSpPr txBox="1"/>
          <p:nvPr/>
        </p:nvSpPr>
        <p:spPr>
          <a:xfrm>
            <a:off x="3895684" y="4826586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3,4 : 1 x 60 = 204 min</a:t>
            </a:r>
          </a:p>
        </p:txBody>
      </p:sp>
      <p:cxnSp>
        <p:nvCxnSpPr>
          <p:cNvPr id="113" name="Rechte verbindingslijn 112">
            <a:extLst>
              <a:ext uri="{FF2B5EF4-FFF2-40B4-BE49-F238E27FC236}">
                <a16:creationId xmlns:a16="http://schemas.microsoft.com/office/drawing/2014/main" id="{7EE633B7-5202-615A-712E-AFB78E7629E3}"/>
              </a:ext>
            </a:extLst>
          </p:cNvPr>
          <p:cNvCxnSpPr>
            <a:cxnSpLocks/>
          </p:cNvCxnSpPr>
          <p:nvPr/>
        </p:nvCxnSpPr>
        <p:spPr>
          <a:xfrm>
            <a:off x="6244569" y="4220665"/>
            <a:ext cx="0" cy="2637335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Rechte verbindingslijn 114">
            <a:extLst>
              <a:ext uri="{FF2B5EF4-FFF2-40B4-BE49-F238E27FC236}">
                <a16:creationId xmlns:a16="http://schemas.microsoft.com/office/drawing/2014/main" id="{2B930669-DF62-6521-2060-79542177A917}"/>
              </a:ext>
            </a:extLst>
          </p:cNvPr>
          <p:cNvCxnSpPr>
            <a:cxnSpLocks/>
          </p:cNvCxnSpPr>
          <p:nvPr/>
        </p:nvCxnSpPr>
        <p:spPr>
          <a:xfrm flipV="1">
            <a:off x="0" y="5590949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8" name="Tekstvak 117">
            <a:extLst>
              <a:ext uri="{FF2B5EF4-FFF2-40B4-BE49-F238E27FC236}">
                <a16:creationId xmlns:a16="http://schemas.microsoft.com/office/drawing/2014/main" id="{91C2316E-0A6D-088F-1DDC-64AD0266FABC}"/>
              </a:ext>
            </a:extLst>
          </p:cNvPr>
          <p:cNvSpPr txBox="1"/>
          <p:nvPr/>
        </p:nvSpPr>
        <p:spPr>
          <a:xfrm>
            <a:off x="28480" y="5928126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2,7 uur = ……sec</a:t>
            </a:r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F194B743-BC1D-CBF0-F99C-D2896FFE4D67}"/>
              </a:ext>
            </a:extLst>
          </p:cNvPr>
          <p:cNvSpPr txBox="1"/>
          <p:nvPr/>
        </p:nvSpPr>
        <p:spPr>
          <a:xfrm>
            <a:off x="2396553" y="595644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20" name="Tekstvak 119">
            <a:extLst>
              <a:ext uri="{FF2B5EF4-FFF2-40B4-BE49-F238E27FC236}">
                <a16:creationId xmlns:a16="http://schemas.microsoft.com/office/drawing/2014/main" id="{114A63B0-8A8E-FF9A-002A-80C1055D70E5}"/>
              </a:ext>
            </a:extLst>
          </p:cNvPr>
          <p:cNvSpPr txBox="1"/>
          <p:nvPr/>
        </p:nvSpPr>
        <p:spPr>
          <a:xfrm>
            <a:off x="2931637" y="5956448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3600</a:t>
            </a:r>
          </a:p>
        </p:txBody>
      </p: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74F0FEB4-612F-72A3-FFA1-5BC02FEF6BAF}"/>
              </a:ext>
            </a:extLst>
          </p:cNvPr>
          <p:cNvCxnSpPr>
            <a:cxnSpLocks/>
          </p:cNvCxnSpPr>
          <p:nvPr/>
        </p:nvCxnSpPr>
        <p:spPr>
          <a:xfrm>
            <a:off x="2826149" y="6046439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121">
            <a:extLst>
              <a:ext uri="{FF2B5EF4-FFF2-40B4-BE49-F238E27FC236}">
                <a16:creationId xmlns:a16="http://schemas.microsoft.com/office/drawing/2014/main" id="{1B722667-A717-0D78-CB35-2729E3D09589}"/>
              </a:ext>
            </a:extLst>
          </p:cNvPr>
          <p:cNvCxnSpPr>
            <a:cxnSpLocks/>
          </p:cNvCxnSpPr>
          <p:nvPr/>
        </p:nvCxnSpPr>
        <p:spPr>
          <a:xfrm flipH="1" flipV="1">
            <a:off x="2315455" y="6271321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kstvak 122">
            <a:extLst>
              <a:ext uri="{FF2B5EF4-FFF2-40B4-BE49-F238E27FC236}">
                <a16:creationId xmlns:a16="http://schemas.microsoft.com/office/drawing/2014/main" id="{ABB969F0-D373-7EA4-1C43-B17BAC696DB2}"/>
              </a:ext>
            </a:extLst>
          </p:cNvPr>
          <p:cNvSpPr txBox="1"/>
          <p:nvPr/>
        </p:nvSpPr>
        <p:spPr>
          <a:xfrm>
            <a:off x="2253430" y="5653520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124" name="Tekstvak 123">
            <a:extLst>
              <a:ext uri="{FF2B5EF4-FFF2-40B4-BE49-F238E27FC236}">
                <a16:creationId xmlns:a16="http://schemas.microsoft.com/office/drawing/2014/main" id="{7124E400-D6B2-FDA8-2A49-788BB05EF4C1}"/>
              </a:ext>
            </a:extLst>
          </p:cNvPr>
          <p:cNvSpPr txBox="1"/>
          <p:nvPr/>
        </p:nvSpPr>
        <p:spPr>
          <a:xfrm>
            <a:off x="2881817" y="5664353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125" name="Tekstvak 124">
            <a:extLst>
              <a:ext uri="{FF2B5EF4-FFF2-40B4-BE49-F238E27FC236}">
                <a16:creationId xmlns:a16="http://schemas.microsoft.com/office/drawing/2014/main" id="{7D3B8F64-E86E-585B-0B28-0ACE3F4F76EB}"/>
              </a:ext>
            </a:extLst>
          </p:cNvPr>
          <p:cNvSpPr txBox="1"/>
          <p:nvPr/>
        </p:nvSpPr>
        <p:spPr>
          <a:xfrm>
            <a:off x="2314650" y="6266935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2,7</a:t>
            </a: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D9F7EB05-D063-1A49-2831-36F83126B6A1}"/>
              </a:ext>
            </a:extLst>
          </p:cNvPr>
          <p:cNvSpPr txBox="1"/>
          <p:nvPr/>
        </p:nvSpPr>
        <p:spPr>
          <a:xfrm>
            <a:off x="2991935" y="62740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02B2E48D-1410-4521-BAB7-05619172C4B5}"/>
              </a:ext>
            </a:extLst>
          </p:cNvPr>
          <p:cNvSpPr txBox="1"/>
          <p:nvPr/>
        </p:nvSpPr>
        <p:spPr>
          <a:xfrm>
            <a:off x="3853195" y="5874087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2,7 x 3600 = 9720 sec</a:t>
            </a:r>
          </a:p>
        </p:txBody>
      </p:sp>
      <p:sp>
        <p:nvSpPr>
          <p:cNvPr id="128" name="Tekstvak 127">
            <a:extLst>
              <a:ext uri="{FF2B5EF4-FFF2-40B4-BE49-F238E27FC236}">
                <a16:creationId xmlns:a16="http://schemas.microsoft.com/office/drawing/2014/main" id="{7961DFEB-430E-48A5-294E-F958926F07CF}"/>
              </a:ext>
            </a:extLst>
          </p:cNvPr>
          <p:cNvSpPr txBox="1"/>
          <p:nvPr/>
        </p:nvSpPr>
        <p:spPr>
          <a:xfrm>
            <a:off x="3853195" y="6214929"/>
            <a:ext cx="230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2,7 : 1 x 3600 = 9720 sec</a:t>
            </a:r>
          </a:p>
        </p:txBody>
      </p:sp>
      <p:sp>
        <p:nvSpPr>
          <p:cNvPr id="129" name="Tekstvak 128">
            <a:extLst>
              <a:ext uri="{FF2B5EF4-FFF2-40B4-BE49-F238E27FC236}">
                <a16:creationId xmlns:a16="http://schemas.microsoft.com/office/drawing/2014/main" id="{597FE8CD-CAE1-8BE2-6379-1FA16ADE1A50}"/>
              </a:ext>
            </a:extLst>
          </p:cNvPr>
          <p:cNvSpPr txBox="1"/>
          <p:nvPr/>
        </p:nvSpPr>
        <p:spPr>
          <a:xfrm>
            <a:off x="6361608" y="4519257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54 sec = ……min</a:t>
            </a:r>
          </a:p>
        </p:txBody>
      </p:sp>
      <p:sp>
        <p:nvSpPr>
          <p:cNvPr id="130" name="Tekstvak 129">
            <a:extLst>
              <a:ext uri="{FF2B5EF4-FFF2-40B4-BE49-F238E27FC236}">
                <a16:creationId xmlns:a16="http://schemas.microsoft.com/office/drawing/2014/main" id="{22A06F7F-80DC-4A76-1E53-5722347E5DCF}"/>
              </a:ext>
            </a:extLst>
          </p:cNvPr>
          <p:cNvSpPr txBox="1"/>
          <p:nvPr/>
        </p:nvSpPr>
        <p:spPr>
          <a:xfrm>
            <a:off x="8729681" y="454757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3B8B5762-3B1E-57EE-E433-DB00CB37A460}"/>
              </a:ext>
            </a:extLst>
          </p:cNvPr>
          <p:cNvSpPr txBox="1"/>
          <p:nvPr/>
        </p:nvSpPr>
        <p:spPr>
          <a:xfrm>
            <a:off x="9264765" y="454757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132" name="Rechte verbindingslijn 131">
            <a:extLst>
              <a:ext uri="{FF2B5EF4-FFF2-40B4-BE49-F238E27FC236}">
                <a16:creationId xmlns:a16="http://schemas.microsoft.com/office/drawing/2014/main" id="{3DE50714-910A-0C07-4BAE-14F9C45A270E}"/>
              </a:ext>
            </a:extLst>
          </p:cNvPr>
          <p:cNvCxnSpPr>
            <a:cxnSpLocks/>
          </p:cNvCxnSpPr>
          <p:nvPr/>
        </p:nvCxnSpPr>
        <p:spPr>
          <a:xfrm>
            <a:off x="9159277" y="463757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132">
            <a:extLst>
              <a:ext uri="{FF2B5EF4-FFF2-40B4-BE49-F238E27FC236}">
                <a16:creationId xmlns:a16="http://schemas.microsoft.com/office/drawing/2014/main" id="{59FF6478-8D8F-7065-FB57-395F6B5C7849}"/>
              </a:ext>
            </a:extLst>
          </p:cNvPr>
          <p:cNvCxnSpPr>
            <a:cxnSpLocks/>
          </p:cNvCxnSpPr>
          <p:nvPr/>
        </p:nvCxnSpPr>
        <p:spPr>
          <a:xfrm flipH="1" flipV="1">
            <a:off x="8648583" y="486245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kstvak 133">
            <a:extLst>
              <a:ext uri="{FF2B5EF4-FFF2-40B4-BE49-F238E27FC236}">
                <a16:creationId xmlns:a16="http://schemas.microsoft.com/office/drawing/2014/main" id="{BEE74AD1-A86F-2D0D-D8F3-AEFF7BFEC029}"/>
              </a:ext>
            </a:extLst>
          </p:cNvPr>
          <p:cNvSpPr txBox="1"/>
          <p:nvPr/>
        </p:nvSpPr>
        <p:spPr>
          <a:xfrm>
            <a:off x="8586558" y="424465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D5F046D9-D76B-3EC0-4704-2FA20F4D1C2C}"/>
              </a:ext>
            </a:extLst>
          </p:cNvPr>
          <p:cNvSpPr txBox="1"/>
          <p:nvPr/>
        </p:nvSpPr>
        <p:spPr>
          <a:xfrm>
            <a:off x="9214945" y="4255484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484F4CB2-81B9-5F1F-B78E-8B4EAF025019}"/>
              </a:ext>
            </a:extLst>
          </p:cNvPr>
          <p:cNvSpPr txBox="1"/>
          <p:nvPr/>
        </p:nvSpPr>
        <p:spPr>
          <a:xfrm>
            <a:off x="9265571" y="485960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54</a:t>
            </a: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CC36EFAF-F92F-B12F-E4B0-C180F7AA999A}"/>
              </a:ext>
            </a:extLst>
          </p:cNvPr>
          <p:cNvSpPr txBox="1"/>
          <p:nvPr/>
        </p:nvSpPr>
        <p:spPr>
          <a:xfrm>
            <a:off x="8742475" y="484391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E0C2BDD0-2975-3074-061D-F8DB34103088}"/>
              </a:ext>
            </a:extLst>
          </p:cNvPr>
          <p:cNvSpPr txBox="1"/>
          <p:nvPr/>
        </p:nvSpPr>
        <p:spPr>
          <a:xfrm>
            <a:off x="10186323" y="4465218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54 : 60 = 0,9 min</a:t>
            </a: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1C11944C-B15B-68D9-D67B-5B6AC1B76C1C}"/>
              </a:ext>
            </a:extLst>
          </p:cNvPr>
          <p:cNvSpPr txBox="1"/>
          <p:nvPr/>
        </p:nvSpPr>
        <p:spPr>
          <a:xfrm>
            <a:off x="10186323" y="4806060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54 : 60 x 1 = 0,9 min</a:t>
            </a: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6C9AAB37-9AF5-969C-68EB-1C8E39DB67D7}"/>
              </a:ext>
            </a:extLst>
          </p:cNvPr>
          <p:cNvSpPr txBox="1"/>
          <p:nvPr/>
        </p:nvSpPr>
        <p:spPr>
          <a:xfrm>
            <a:off x="6384779" y="5950759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200 uur = ……dag</a:t>
            </a: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62EFE573-EEEE-61E9-0701-BD7D67DA45A3}"/>
              </a:ext>
            </a:extLst>
          </p:cNvPr>
          <p:cNvSpPr txBox="1"/>
          <p:nvPr/>
        </p:nvSpPr>
        <p:spPr>
          <a:xfrm>
            <a:off x="8752852" y="5979081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19B539B5-D1D2-9250-BE26-3DBC35DC698E}"/>
              </a:ext>
            </a:extLst>
          </p:cNvPr>
          <p:cNvSpPr txBox="1"/>
          <p:nvPr/>
        </p:nvSpPr>
        <p:spPr>
          <a:xfrm>
            <a:off x="9287936" y="5979081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24</a:t>
            </a:r>
          </a:p>
        </p:txBody>
      </p:sp>
      <p:cxnSp>
        <p:nvCxnSpPr>
          <p:cNvPr id="143" name="Rechte verbindingslijn 142">
            <a:extLst>
              <a:ext uri="{FF2B5EF4-FFF2-40B4-BE49-F238E27FC236}">
                <a16:creationId xmlns:a16="http://schemas.microsoft.com/office/drawing/2014/main" id="{0CC0D96B-F57C-3422-FA20-3E7A489C6B45}"/>
              </a:ext>
            </a:extLst>
          </p:cNvPr>
          <p:cNvCxnSpPr>
            <a:cxnSpLocks/>
          </p:cNvCxnSpPr>
          <p:nvPr/>
        </p:nvCxnSpPr>
        <p:spPr>
          <a:xfrm>
            <a:off x="9182448" y="6069072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chte verbindingslijn 143">
            <a:extLst>
              <a:ext uri="{FF2B5EF4-FFF2-40B4-BE49-F238E27FC236}">
                <a16:creationId xmlns:a16="http://schemas.microsoft.com/office/drawing/2014/main" id="{FD66F71E-6235-797D-2191-366B3ABCB949}"/>
              </a:ext>
            </a:extLst>
          </p:cNvPr>
          <p:cNvCxnSpPr>
            <a:cxnSpLocks/>
          </p:cNvCxnSpPr>
          <p:nvPr/>
        </p:nvCxnSpPr>
        <p:spPr>
          <a:xfrm flipH="1" flipV="1">
            <a:off x="8671754" y="6293954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kstvak 144">
            <a:extLst>
              <a:ext uri="{FF2B5EF4-FFF2-40B4-BE49-F238E27FC236}">
                <a16:creationId xmlns:a16="http://schemas.microsoft.com/office/drawing/2014/main" id="{E32E95A6-1203-2546-880D-F7AAAD68CB73}"/>
              </a:ext>
            </a:extLst>
          </p:cNvPr>
          <p:cNvSpPr txBox="1"/>
          <p:nvPr/>
        </p:nvSpPr>
        <p:spPr>
          <a:xfrm>
            <a:off x="8609729" y="567615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146" name="Tekstvak 145">
            <a:extLst>
              <a:ext uri="{FF2B5EF4-FFF2-40B4-BE49-F238E27FC236}">
                <a16:creationId xmlns:a16="http://schemas.microsoft.com/office/drawing/2014/main" id="{F73F892E-2ED1-0AA5-52FA-26E4A9BD9DDC}"/>
              </a:ext>
            </a:extLst>
          </p:cNvPr>
          <p:cNvSpPr txBox="1"/>
          <p:nvPr/>
        </p:nvSpPr>
        <p:spPr>
          <a:xfrm>
            <a:off x="9238116" y="5686986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91B1EA49-E4BE-20C2-07AC-D90B19D69496}"/>
              </a:ext>
            </a:extLst>
          </p:cNvPr>
          <p:cNvSpPr txBox="1"/>
          <p:nvPr/>
        </p:nvSpPr>
        <p:spPr>
          <a:xfrm>
            <a:off x="9288742" y="629111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200</a:t>
            </a:r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76239A89-88C3-E673-4FCF-6E088E061A9B}"/>
              </a:ext>
            </a:extLst>
          </p:cNvPr>
          <p:cNvSpPr txBox="1"/>
          <p:nvPr/>
        </p:nvSpPr>
        <p:spPr>
          <a:xfrm>
            <a:off x="8765646" y="627541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6278588F-2C45-510B-F781-A53EF7B5BB26}"/>
              </a:ext>
            </a:extLst>
          </p:cNvPr>
          <p:cNvSpPr txBox="1"/>
          <p:nvPr/>
        </p:nvSpPr>
        <p:spPr>
          <a:xfrm>
            <a:off x="10209494" y="5896720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200 : 24 = 8,3 dag</a:t>
            </a:r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A46EF0BE-6470-978B-9309-E53F36DABEE5}"/>
              </a:ext>
            </a:extLst>
          </p:cNvPr>
          <p:cNvSpPr txBox="1"/>
          <p:nvPr/>
        </p:nvSpPr>
        <p:spPr>
          <a:xfrm>
            <a:off x="10209494" y="6237562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200 : 60 x 1 = 8,3 dag</a:t>
            </a:r>
          </a:p>
        </p:txBody>
      </p:sp>
      <p:cxnSp>
        <p:nvCxnSpPr>
          <p:cNvPr id="151" name="Rechte verbindingslijn met pijl 150">
            <a:extLst>
              <a:ext uri="{FF2B5EF4-FFF2-40B4-BE49-F238E27FC236}">
                <a16:creationId xmlns:a16="http://schemas.microsoft.com/office/drawing/2014/main" id="{502B29CB-631D-8493-C19A-8B5D7156125A}"/>
              </a:ext>
            </a:extLst>
          </p:cNvPr>
          <p:cNvCxnSpPr>
            <a:cxnSpLocks/>
          </p:cNvCxnSpPr>
          <p:nvPr/>
        </p:nvCxnSpPr>
        <p:spPr>
          <a:xfrm>
            <a:off x="2719003" y="4637300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Tekstvak 151">
            <a:extLst>
              <a:ext uri="{FF2B5EF4-FFF2-40B4-BE49-F238E27FC236}">
                <a16:creationId xmlns:a16="http://schemas.microsoft.com/office/drawing/2014/main" id="{5489E304-BE04-F4AB-80A2-30CA5E2357E8}"/>
              </a:ext>
            </a:extLst>
          </p:cNvPr>
          <p:cNvSpPr txBox="1"/>
          <p:nvPr/>
        </p:nvSpPr>
        <p:spPr>
          <a:xfrm>
            <a:off x="2630311" y="4371505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60</a:t>
            </a:r>
          </a:p>
        </p:txBody>
      </p:sp>
      <p:cxnSp>
        <p:nvCxnSpPr>
          <p:cNvPr id="153" name="Rechte verbindingslijn met pijl 152">
            <a:extLst>
              <a:ext uri="{FF2B5EF4-FFF2-40B4-BE49-F238E27FC236}">
                <a16:creationId xmlns:a16="http://schemas.microsoft.com/office/drawing/2014/main" id="{52AE5D64-28A1-CB19-EA50-B109CE358807}"/>
              </a:ext>
            </a:extLst>
          </p:cNvPr>
          <p:cNvCxnSpPr>
            <a:cxnSpLocks/>
          </p:cNvCxnSpPr>
          <p:nvPr/>
        </p:nvCxnSpPr>
        <p:spPr>
          <a:xfrm>
            <a:off x="2741524" y="5199946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kstvak 153">
            <a:extLst>
              <a:ext uri="{FF2B5EF4-FFF2-40B4-BE49-F238E27FC236}">
                <a16:creationId xmlns:a16="http://schemas.microsoft.com/office/drawing/2014/main" id="{F608E1BD-FA53-3B1C-269B-055A2976770B}"/>
              </a:ext>
            </a:extLst>
          </p:cNvPr>
          <p:cNvSpPr txBox="1"/>
          <p:nvPr/>
        </p:nvSpPr>
        <p:spPr>
          <a:xfrm>
            <a:off x="2624371" y="5196339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60</a:t>
            </a:r>
          </a:p>
        </p:txBody>
      </p:sp>
      <p:cxnSp>
        <p:nvCxnSpPr>
          <p:cNvPr id="155" name="Rechte verbindingslijn met pijl 154">
            <a:extLst>
              <a:ext uri="{FF2B5EF4-FFF2-40B4-BE49-F238E27FC236}">
                <a16:creationId xmlns:a16="http://schemas.microsoft.com/office/drawing/2014/main" id="{5B81B51C-20F3-BD9B-0871-41F2A913BB4F}"/>
              </a:ext>
            </a:extLst>
          </p:cNvPr>
          <p:cNvCxnSpPr>
            <a:cxnSpLocks/>
          </p:cNvCxnSpPr>
          <p:nvPr/>
        </p:nvCxnSpPr>
        <p:spPr>
          <a:xfrm>
            <a:off x="2701953" y="6028754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kstvak 155">
            <a:extLst>
              <a:ext uri="{FF2B5EF4-FFF2-40B4-BE49-F238E27FC236}">
                <a16:creationId xmlns:a16="http://schemas.microsoft.com/office/drawing/2014/main" id="{A5629D3B-DEAF-BB9A-36C3-986FF18A140A}"/>
              </a:ext>
            </a:extLst>
          </p:cNvPr>
          <p:cNvSpPr txBox="1"/>
          <p:nvPr/>
        </p:nvSpPr>
        <p:spPr>
          <a:xfrm>
            <a:off x="2499686" y="5762959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3600</a:t>
            </a:r>
          </a:p>
        </p:txBody>
      </p:sp>
      <p:cxnSp>
        <p:nvCxnSpPr>
          <p:cNvPr id="157" name="Rechte verbindingslijn met pijl 156">
            <a:extLst>
              <a:ext uri="{FF2B5EF4-FFF2-40B4-BE49-F238E27FC236}">
                <a16:creationId xmlns:a16="http://schemas.microsoft.com/office/drawing/2014/main" id="{D6519F9D-C25F-F050-2F8A-7F6EEA7FF9D1}"/>
              </a:ext>
            </a:extLst>
          </p:cNvPr>
          <p:cNvCxnSpPr>
            <a:cxnSpLocks/>
          </p:cNvCxnSpPr>
          <p:nvPr/>
        </p:nvCxnSpPr>
        <p:spPr>
          <a:xfrm>
            <a:off x="2724474" y="6591400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kstvak 157">
            <a:extLst>
              <a:ext uri="{FF2B5EF4-FFF2-40B4-BE49-F238E27FC236}">
                <a16:creationId xmlns:a16="http://schemas.microsoft.com/office/drawing/2014/main" id="{F188D718-3110-DA01-38C0-6A4302359096}"/>
              </a:ext>
            </a:extLst>
          </p:cNvPr>
          <p:cNvSpPr txBox="1"/>
          <p:nvPr/>
        </p:nvSpPr>
        <p:spPr>
          <a:xfrm>
            <a:off x="2547646" y="6587793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x3600</a:t>
            </a:r>
          </a:p>
        </p:txBody>
      </p:sp>
      <p:cxnSp>
        <p:nvCxnSpPr>
          <p:cNvPr id="159" name="Rechte verbindingslijn met pijl 158">
            <a:extLst>
              <a:ext uri="{FF2B5EF4-FFF2-40B4-BE49-F238E27FC236}">
                <a16:creationId xmlns:a16="http://schemas.microsoft.com/office/drawing/2014/main" id="{1B476C76-DCEA-65D2-CCCC-D90B1AA51B83}"/>
              </a:ext>
            </a:extLst>
          </p:cNvPr>
          <p:cNvCxnSpPr>
            <a:cxnSpLocks/>
          </p:cNvCxnSpPr>
          <p:nvPr/>
        </p:nvCxnSpPr>
        <p:spPr>
          <a:xfrm flipH="1">
            <a:off x="9010648" y="4617462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kstvak 159">
            <a:extLst>
              <a:ext uri="{FF2B5EF4-FFF2-40B4-BE49-F238E27FC236}">
                <a16:creationId xmlns:a16="http://schemas.microsoft.com/office/drawing/2014/main" id="{B4F2A361-5E7B-72D9-7186-681205A96F0E}"/>
              </a:ext>
            </a:extLst>
          </p:cNvPr>
          <p:cNvSpPr txBox="1"/>
          <p:nvPr/>
        </p:nvSpPr>
        <p:spPr>
          <a:xfrm>
            <a:off x="8943799" y="4351665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60</a:t>
            </a:r>
          </a:p>
        </p:txBody>
      </p:sp>
      <p:cxnSp>
        <p:nvCxnSpPr>
          <p:cNvPr id="161" name="Rechte verbindingslijn met pijl 160">
            <a:extLst>
              <a:ext uri="{FF2B5EF4-FFF2-40B4-BE49-F238E27FC236}">
                <a16:creationId xmlns:a16="http://schemas.microsoft.com/office/drawing/2014/main" id="{B05F27C7-0E60-F135-0F9B-3C83BB880A7D}"/>
              </a:ext>
            </a:extLst>
          </p:cNvPr>
          <p:cNvCxnSpPr>
            <a:cxnSpLocks/>
          </p:cNvCxnSpPr>
          <p:nvPr/>
        </p:nvCxnSpPr>
        <p:spPr>
          <a:xfrm flipH="1">
            <a:off x="9010231" y="5192808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kstvak 161">
            <a:extLst>
              <a:ext uri="{FF2B5EF4-FFF2-40B4-BE49-F238E27FC236}">
                <a16:creationId xmlns:a16="http://schemas.microsoft.com/office/drawing/2014/main" id="{601515D9-E793-C292-2078-359B1369CA78}"/>
              </a:ext>
            </a:extLst>
          </p:cNvPr>
          <p:cNvSpPr txBox="1"/>
          <p:nvPr/>
        </p:nvSpPr>
        <p:spPr>
          <a:xfrm>
            <a:off x="8917678" y="5189201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60</a:t>
            </a:r>
          </a:p>
        </p:txBody>
      </p:sp>
      <p:cxnSp>
        <p:nvCxnSpPr>
          <p:cNvPr id="165" name="Rechte verbindingslijn met pijl 164">
            <a:extLst>
              <a:ext uri="{FF2B5EF4-FFF2-40B4-BE49-F238E27FC236}">
                <a16:creationId xmlns:a16="http://schemas.microsoft.com/office/drawing/2014/main" id="{F5B1EB3E-E915-6416-08CC-8994D935EB4C}"/>
              </a:ext>
            </a:extLst>
          </p:cNvPr>
          <p:cNvCxnSpPr>
            <a:cxnSpLocks/>
          </p:cNvCxnSpPr>
          <p:nvPr/>
        </p:nvCxnSpPr>
        <p:spPr>
          <a:xfrm flipH="1">
            <a:off x="9027567" y="6044123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kstvak 165">
            <a:extLst>
              <a:ext uri="{FF2B5EF4-FFF2-40B4-BE49-F238E27FC236}">
                <a16:creationId xmlns:a16="http://schemas.microsoft.com/office/drawing/2014/main" id="{A9AC45BA-5EE5-E243-F308-DE8476B1959B}"/>
              </a:ext>
            </a:extLst>
          </p:cNvPr>
          <p:cNvSpPr txBox="1"/>
          <p:nvPr/>
        </p:nvSpPr>
        <p:spPr>
          <a:xfrm>
            <a:off x="8960718" y="577832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24</a:t>
            </a:r>
          </a:p>
        </p:txBody>
      </p:sp>
      <p:cxnSp>
        <p:nvCxnSpPr>
          <p:cNvPr id="167" name="Rechte verbindingslijn met pijl 166">
            <a:extLst>
              <a:ext uri="{FF2B5EF4-FFF2-40B4-BE49-F238E27FC236}">
                <a16:creationId xmlns:a16="http://schemas.microsoft.com/office/drawing/2014/main" id="{B3C327D7-CEF0-B6D7-C654-C825F7141EEB}"/>
              </a:ext>
            </a:extLst>
          </p:cNvPr>
          <p:cNvCxnSpPr>
            <a:cxnSpLocks/>
          </p:cNvCxnSpPr>
          <p:nvPr/>
        </p:nvCxnSpPr>
        <p:spPr>
          <a:xfrm flipH="1">
            <a:off x="9027150" y="6604651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kstvak 167">
            <a:extLst>
              <a:ext uri="{FF2B5EF4-FFF2-40B4-BE49-F238E27FC236}">
                <a16:creationId xmlns:a16="http://schemas.microsoft.com/office/drawing/2014/main" id="{2CC28887-C2CA-5889-5F78-3AB015CE5232}"/>
              </a:ext>
            </a:extLst>
          </p:cNvPr>
          <p:cNvSpPr txBox="1"/>
          <p:nvPr/>
        </p:nvSpPr>
        <p:spPr>
          <a:xfrm>
            <a:off x="8934597" y="6575645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24</a:t>
            </a:r>
          </a:p>
        </p:txBody>
      </p:sp>
    </p:spTree>
    <p:extLst>
      <p:ext uri="{BB962C8B-B14F-4D97-AF65-F5344CB8AC3E}">
        <p14:creationId xmlns:p14="http://schemas.microsoft.com/office/powerpoint/2010/main" val="291042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9" grpId="0"/>
      <p:bldP spid="40" grpId="0"/>
      <p:bldP spid="41" grpId="0"/>
      <p:bldP spid="42" grpId="0"/>
      <p:bldP spid="45" grpId="0"/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  <p:bldP spid="59" grpId="0"/>
      <p:bldP spid="64" grpId="0"/>
      <p:bldP spid="65" grpId="0"/>
      <p:bldP spid="66" grpId="0"/>
      <p:bldP spid="71" grpId="0"/>
      <p:bldP spid="72" grpId="0"/>
      <p:bldP spid="73" grpId="0"/>
      <p:bldP spid="74" grpId="0"/>
      <p:bldP spid="75" grpId="0"/>
      <p:bldP spid="82" grpId="0"/>
      <p:bldP spid="83" grpId="0" animBg="1"/>
      <p:bldP spid="84" grpId="0"/>
      <p:bldP spid="85" grpId="0"/>
      <p:bldP spid="86" grpId="0"/>
      <p:bldP spid="87" grpId="0" animBg="1"/>
      <p:bldP spid="88" grpId="0"/>
      <p:bldP spid="89" grpId="0"/>
      <p:bldP spid="100" grpId="0"/>
      <p:bldP spid="101" grpId="0"/>
      <p:bldP spid="102" grpId="0"/>
      <p:bldP spid="103" grpId="0"/>
      <p:bldP spid="106" grpId="0"/>
      <p:bldP spid="107" grpId="0"/>
      <p:bldP spid="108" grpId="0"/>
      <p:bldP spid="109" grpId="0"/>
      <p:bldP spid="110" grpId="0"/>
      <p:bldP spid="111" grpId="0"/>
      <p:bldP spid="118" grpId="0"/>
      <p:bldP spid="119" grpId="0"/>
      <p:bldP spid="120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5" grpId="0"/>
      <p:bldP spid="146" grpId="0"/>
      <p:bldP spid="147" grpId="0"/>
      <p:bldP spid="148" grpId="0"/>
      <p:bldP spid="149" grpId="0"/>
      <p:bldP spid="150" grpId="0"/>
      <p:bldP spid="152" grpId="0"/>
      <p:bldP spid="154" grpId="0"/>
      <p:bldP spid="156" grpId="0"/>
      <p:bldP spid="158" grpId="0"/>
      <p:bldP spid="160" grpId="0"/>
      <p:bldP spid="162" grpId="0"/>
      <p:bldP spid="166" grpId="0"/>
      <p:bldP spid="1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36CA8-D33C-9AED-F7B7-AAD649548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D013672-F8BA-6B0E-6832-D0BEC01D7946}"/>
              </a:ext>
            </a:extLst>
          </p:cNvPr>
          <p:cNvSpPr txBox="1"/>
          <p:nvPr/>
        </p:nvSpPr>
        <p:spPr>
          <a:xfrm>
            <a:off x="337243" y="226337"/>
            <a:ext cx="30725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5Q Eenheden van tijd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1190C64-6CF9-6345-DBAB-ACED746ADD96}"/>
              </a:ext>
            </a:extLst>
          </p:cNvPr>
          <p:cNvSpPr txBox="1"/>
          <p:nvPr/>
        </p:nvSpPr>
        <p:spPr>
          <a:xfrm>
            <a:off x="171603" y="156997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D815D02-80EF-409B-5D52-123A467FECED}"/>
              </a:ext>
            </a:extLst>
          </p:cNvPr>
          <p:cNvSpPr txBox="1"/>
          <p:nvPr/>
        </p:nvSpPr>
        <p:spPr>
          <a:xfrm>
            <a:off x="706687" y="156997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A301E98-C501-0B79-BABB-EFDD2A751E8A}"/>
              </a:ext>
            </a:extLst>
          </p:cNvPr>
          <p:cNvCxnSpPr>
            <a:cxnSpLocks/>
          </p:cNvCxnSpPr>
          <p:nvPr/>
        </p:nvCxnSpPr>
        <p:spPr>
          <a:xfrm>
            <a:off x="601199" y="165997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0F5CB5B6-7717-B612-93F8-5422C60A4A17}"/>
              </a:ext>
            </a:extLst>
          </p:cNvPr>
          <p:cNvCxnSpPr>
            <a:cxnSpLocks/>
          </p:cNvCxnSpPr>
          <p:nvPr/>
        </p:nvCxnSpPr>
        <p:spPr>
          <a:xfrm flipH="1" flipV="1">
            <a:off x="90505" y="188485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A8E1A413-4305-F5EF-15FE-62608D132782}"/>
              </a:ext>
            </a:extLst>
          </p:cNvPr>
          <p:cNvSpPr txBox="1"/>
          <p:nvPr/>
        </p:nvSpPr>
        <p:spPr>
          <a:xfrm>
            <a:off x="28480" y="126705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D405C0B-C520-293E-C74D-AFCCA7C4EE32}"/>
              </a:ext>
            </a:extLst>
          </p:cNvPr>
          <p:cNvSpPr txBox="1"/>
          <p:nvPr/>
        </p:nvSpPr>
        <p:spPr>
          <a:xfrm>
            <a:off x="656867" y="1277884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53990F18-F5E0-3658-A807-B016ECF24F19}"/>
              </a:ext>
            </a:extLst>
          </p:cNvPr>
          <p:cNvSpPr txBox="1"/>
          <p:nvPr/>
        </p:nvSpPr>
        <p:spPr>
          <a:xfrm>
            <a:off x="1986548" y="156997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1F0E209-CC24-C4E9-A5DD-385C09E98A47}"/>
              </a:ext>
            </a:extLst>
          </p:cNvPr>
          <p:cNvSpPr txBox="1"/>
          <p:nvPr/>
        </p:nvSpPr>
        <p:spPr>
          <a:xfrm>
            <a:off x="2521632" y="156997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33CD014-7F76-0840-D025-4A0783B69C18}"/>
              </a:ext>
            </a:extLst>
          </p:cNvPr>
          <p:cNvCxnSpPr>
            <a:cxnSpLocks/>
          </p:cNvCxnSpPr>
          <p:nvPr/>
        </p:nvCxnSpPr>
        <p:spPr>
          <a:xfrm>
            <a:off x="2416144" y="165997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37F267-7974-3500-648A-272D72FA0896}"/>
              </a:ext>
            </a:extLst>
          </p:cNvPr>
          <p:cNvCxnSpPr>
            <a:cxnSpLocks/>
          </p:cNvCxnSpPr>
          <p:nvPr/>
        </p:nvCxnSpPr>
        <p:spPr>
          <a:xfrm flipH="1" flipV="1">
            <a:off x="1905450" y="188485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D882DB6-B995-E736-474F-53FEEB5330AE}"/>
              </a:ext>
            </a:extLst>
          </p:cNvPr>
          <p:cNvSpPr txBox="1"/>
          <p:nvPr/>
        </p:nvSpPr>
        <p:spPr>
          <a:xfrm>
            <a:off x="1843425" y="1267051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0519E9C-7376-178D-8A0E-BF2103146967}"/>
              </a:ext>
            </a:extLst>
          </p:cNvPr>
          <p:cNvSpPr txBox="1"/>
          <p:nvPr/>
        </p:nvSpPr>
        <p:spPr>
          <a:xfrm>
            <a:off x="2471812" y="1277884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8DD224D-6D4E-CFA3-E6AE-604F7091792B}"/>
              </a:ext>
            </a:extLst>
          </p:cNvPr>
          <p:cNvSpPr txBox="1"/>
          <p:nvPr/>
        </p:nvSpPr>
        <p:spPr>
          <a:xfrm>
            <a:off x="3805431" y="156997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DA6CD6B0-39ED-9643-3C94-5096DA688DFD}"/>
              </a:ext>
            </a:extLst>
          </p:cNvPr>
          <p:cNvSpPr txBox="1"/>
          <p:nvPr/>
        </p:nvSpPr>
        <p:spPr>
          <a:xfrm>
            <a:off x="4282662" y="1569979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3600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C0210069-E82A-9198-4BDB-780A40820507}"/>
              </a:ext>
            </a:extLst>
          </p:cNvPr>
          <p:cNvCxnSpPr>
            <a:cxnSpLocks/>
          </p:cNvCxnSpPr>
          <p:nvPr/>
        </p:nvCxnSpPr>
        <p:spPr>
          <a:xfrm>
            <a:off x="4235027" y="165997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150EFB9-584D-C397-4FA4-6963E96AE6A6}"/>
              </a:ext>
            </a:extLst>
          </p:cNvPr>
          <p:cNvCxnSpPr>
            <a:cxnSpLocks/>
          </p:cNvCxnSpPr>
          <p:nvPr/>
        </p:nvCxnSpPr>
        <p:spPr>
          <a:xfrm flipH="1" flipV="1">
            <a:off x="3724333" y="188485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CF842077-074F-D3BB-9FB8-31DE59F92857}"/>
              </a:ext>
            </a:extLst>
          </p:cNvPr>
          <p:cNvSpPr txBox="1"/>
          <p:nvPr/>
        </p:nvSpPr>
        <p:spPr>
          <a:xfrm>
            <a:off x="3662308" y="1267051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BBB0ACA-FC48-1AB7-847D-9983C5641572}"/>
              </a:ext>
            </a:extLst>
          </p:cNvPr>
          <p:cNvSpPr txBox="1"/>
          <p:nvPr/>
        </p:nvSpPr>
        <p:spPr>
          <a:xfrm>
            <a:off x="4340515" y="1277884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38FC72BD-5DC1-2998-F3E2-5D1806C3EAD3}"/>
              </a:ext>
            </a:extLst>
          </p:cNvPr>
          <p:cNvSpPr txBox="1"/>
          <p:nvPr/>
        </p:nvSpPr>
        <p:spPr>
          <a:xfrm>
            <a:off x="5814973" y="158693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CABF7E99-5A71-AD80-94DB-A209233E6811}"/>
              </a:ext>
            </a:extLst>
          </p:cNvPr>
          <p:cNvSpPr txBox="1"/>
          <p:nvPr/>
        </p:nvSpPr>
        <p:spPr>
          <a:xfrm>
            <a:off x="6387855" y="158693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24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6C83996-925E-0388-5504-86C7E748A20E}"/>
              </a:ext>
            </a:extLst>
          </p:cNvPr>
          <p:cNvCxnSpPr>
            <a:cxnSpLocks/>
          </p:cNvCxnSpPr>
          <p:nvPr/>
        </p:nvCxnSpPr>
        <p:spPr>
          <a:xfrm>
            <a:off x="6244569" y="167692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AE0804B6-E842-3786-22B1-D510A670BE3A}"/>
              </a:ext>
            </a:extLst>
          </p:cNvPr>
          <p:cNvCxnSpPr>
            <a:cxnSpLocks/>
          </p:cNvCxnSpPr>
          <p:nvPr/>
        </p:nvCxnSpPr>
        <p:spPr>
          <a:xfrm flipH="1" flipV="1">
            <a:off x="5733875" y="190180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6A520AAB-7489-1655-C27D-338AD3CC635A}"/>
              </a:ext>
            </a:extLst>
          </p:cNvPr>
          <p:cNvSpPr txBox="1"/>
          <p:nvPr/>
        </p:nvSpPr>
        <p:spPr>
          <a:xfrm>
            <a:off x="5671850" y="1284002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E705AE5-E10D-69B1-BC9A-25C0B56F1CCE}"/>
              </a:ext>
            </a:extLst>
          </p:cNvPr>
          <p:cNvSpPr txBox="1"/>
          <p:nvPr/>
        </p:nvSpPr>
        <p:spPr>
          <a:xfrm>
            <a:off x="6350057" y="1294835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F14231F4-81C6-D950-646F-79D55D8BA7A9}"/>
              </a:ext>
            </a:extLst>
          </p:cNvPr>
          <p:cNvSpPr txBox="1"/>
          <p:nvPr/>
        </p:nvSpPr>
        <p:spPr>
          <a:xfrm>
            <a:off x="7548163" y="158693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94E66669-105A-4AC4-03D1-BD9AA69E2746}"/>
              </a:ext>
            </a:extLst>
          </p:cNvPr>
          <p:cNvSpPr txBox="1"/>
          <p:nvPr/>
        </p:nvSpPr>
        <p:spPr>
          <a:xfrm>
            <a:off x="8065628" y="158693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365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2C3AE09-75A0-AC3E-E023-05D7EF381DED}"/>
              </a:ext>
            </a:extLst>
          </p:cNvPr>
          <p:cNvCxnSpPr>
            <a:cxnSpLocks/>
          </p:cNvCxnSpPr>
          <p:nvPr/>
        </p:nvCxnSpPr>
        <p:spPr>
          <a:xfrm>
            <a:off x="7977759" y="167692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B1EB4F11-7CF7-F904-7A4D-03B518C28BFD}"/>
              </a:ext>
            </a:extLst>
          </p:cNvPr>
          <p:cNvCxnSpPr>
            <a:cxnSpLocks/>
          </p:cNvCxnSpPr>
          <p:nvPr/>
        </p:nvCxnSpPr>
        <p:spPr>
          <a:xfrm flipH="1" flipV="1">
            <a:off x="7467065" y="190180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0500CC6A-E91D-7235-834A-F1BC4B8BDCE5}"/>
              </a:ext>
            </a:extLst>
          </p:cNvPr>
          <p:cNvSpPr txBox="1"/>
          <p:nvPr/>
        </p:nvSpPr>
        <p:spPr>
          <a:xfrm>
            <a:off x="7405040" y="128400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jaar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3E84054-39DE-FF6B-04AE-3BD0B0D206DD}"/>
              </a:ext>
            </a:extLst>
          </p:cNvPr>
          <p:cNvSpPr txBox="1"/>
          <p:nvPr/>
        </p:nvSpPr>
        <p:spPr>
          <a:xfrm>
            <a:off x="8083247" y="1294835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25DCFAC3-5745-535D-F967-A790001510D6}"/>
              </a:ext>
            </a:extLst>
          </p:cNvPr>
          <p:cNvSpPr txBox="1"/>
          <p:nvPr/>
        </p:nvSpPr>
        <p:spPr>
          <a:xfrm>
            <a:off x="9300061" y="159603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689641EC-D136-A0D7-E000-E307257DDC73}"/>
              </a:ext>
            </a:extLst>
          </p:cNvPr>
          <p:cNvSpPr txBox="1"/>
          <p:nvPr/>
        </p:nvSpPr>
        <p:spPr>
          <a:xfrm>
            <a:off x="9946836" y="159603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725A80EE-304F-7B23-CFCE-A5EAD3D07CFA}"/>
              </a:ext>
            </a:extLst>
          </p:cNvPr>
          <p:cNvCxnSpPr>
            <a:cxnSpLocks/>
          </p:cNvCxnSpPr>
          <p:nvPr/>
        </p:nvCxnSpPr>
        <p:spPr>
          <a:xfrm>
            <a:off x="9729657" y="168603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DD855D4-EE05-714C-89A7-D01C4C30C941}"/>
              </a:ext>
            </a:extLst>
          </p:cNvPr>
          <p:cNvCxnSpPr>
            <a:cxnSpLocks/>
          </p:cNvCxnSpPr>
          <p:nvPr/>
        </p:nvCxnSpPr>
        <p:spPr>
          <a:xfrm flipH="1" flipV="1">
            <a:off x="9218963" y="191091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BD8F41B2-B92F-055D-4D61-D435EA29C21B}"/>
              </a:ext>
            </a:extLst>
          </p:cNvPr>
          <p:cNvSpPr txBox="1"/>
          <p:nvPr/>
        </p:nvSpPr>
        <p:spPr>
          <a:xfrm>
            <a:off x="9156938" y="1293111"/>
            <a:ext cx="644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week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B6B5B233-288D-E5D8-C9E5-3C142983E162}"/>
              </a:ext>
            </a:extLst>
          </p:cNvPr>
          <p:cNvSpPr txBox="1"/>
          <p:nvPr/>
        </p:nvSpPr>
        <p:spPr>
          <a:xfrm>
            <a:off x="9835145" y="1303944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57037479-249A-60D1-C409-0F884E9D1AB2}"/>
              </a:ext>
            </a:extLst>
          </p:cNvPr>
          <p:cNvSpPr txBox="1"/>
          <p:nvPr/>
        </p:nvSpPr>
        <p:spPr>
          <a:xfrm>
            <a:off x="11007303" y="160502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F2011A45-5B6C-9ED8-2B33-FBC8311C8A2D}"/>
              </a:ext>
            </a:extLst>
          </p:cNvPr>
          <p:cNvSpPr txBox="1"/>
          <p:nvPr/>
        </p:nvSpPr>
        <p:spPr>
          <a:xfrm>
            <a:off x="11654078" y="160502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DA59249-45D1-28AD-3F19-D8B8F2E6B31B}"/>
              </a:ext>
            </a:extLst>
          </p:cNvPr>
          <p:cNvCxnSpPr>
            <a:cxnSpLocks/>
          </p:cNvCxnSpPr>
          <p:nvPr/>
        </p:nvCxnSpPr>
        <p:spPr>
          <a:xfrm>
            <a:off x="11436899" y="169501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B2B6BAE-62EC-EE11-DC35-61EA8AB364F7}"/>
              </a:ext>
            </a:extLst>
          </p:cNvPr>
          <p:cNvCxnSpPr>
            <a:cxnSpLocks/>
          </p:cNvCxnSpPr>
          <p:nvPr/>
        </p:nvCxnSpPr>
        <p:spPr>
          <a:xfrm flipH="1" flipV="1">
            <a:off x="10926205" y="191989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066CBAFC-1685-9A73-91E2-22859C10123C}"/>
              </a:ext>
            </a:extLst>
          </p:cNvPr>
          <p:cNvSpPr txBox="1"/>
          <p:nvPr/>
        </p:nvSpPr>
        <p:spPr>
          <a:xfrm>
            <a:off x="10864180" y="130209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jaar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139B3877-D450-12AE-E48B-26CA7D7F76B7}"/>
              </a:ext>
            </a:extLst>
          </p:cNvPr>
          <p:cNvSpPr txBox="1"/>
          <p:nvPr/>
        </p:nvSpPr>
        <p:spPr>
          <a:xfrm>
            <a:off x="11385369" y="1312925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maand</a:t>
            </a:r>
          </a:p>
        </p:txBody>
      </p: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91497C9D-CD84-CCCE-63B7-46F1DC7B8EFD}"/>
              </a:ext>
            </a:extLst>
          </p:cNvPr>
          <p:cNvCxnSpPr>
            <a:cxnSpLocks/>
          </p:cNvCxnSpPr>
          <p:nvPr/>
        </p:nvCxnSpPr>
        <p:spPr>
          <a:xfrm>
            <a:off x="-4353" y="2592238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Tekstvak 99">
            <a:extLst>
              <a:ext uri="{FF2B5EF4-FFF2-40B4-BE49-F238E27FC236}">
                <a16:creationId xmlns:a16="http://schemas.microsoft.com/office/drawing/2014/main" id="{1C9677BC-45D2-0F36-CCAB-41B3D6A7841A}"/>
              </a:ext>
            </a:extLst>
          </p:cNvPr>
          <p:cNvSpPr txBox="1"/>
          <p:nvPr/>
        </p:nvSpPr>
        <p:spPr>
          <a:xfrm>
            <a:off x="289930" y="746335"/>
            <a:ext cx="561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Rekenen met eenheden van tijd gaat in vaste verhoudingen</a:t>
            </a:r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34F16550-16C6-AF8D-3481-B68D832133AB}"/>
              </a:ext>
            </a:extLst>
          </p:cNvPr>
          <p:cNvSpPr txBox="1"/>
          <p:nvPr/>
        </p:nvSpPr>
        <p:spPr>
          <a:xfrm>
            <a:off x="3143" y="3238824"/>
            <a:ext cx="2334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 uur en 12 min = …..dag</a:t>
            </a:r>
          </a:p>
        </p:txBody>
      </p:sp>
      <p:sp>
        <p:nvSpPr>
          <p:cNvPr id="102" name="Tekstvak 101">
            <a:extLst>
              <a:ext uri="{FF2B5EF4-FFF2-40B4-BE49-F238E27FC236}">
                <a16:creationId xmlns:a16="http://schemas.microsoft.com/office/drawing/2014/main" id="{5EF11A2F-49AA-0D45-C456-DB2C07F7162B}"/>
              </a:ext>
            </a:extLst>
          </p:cNvPr>
          <p:cNvSpPr txBox="1"/>
          <p:nvPr/>
        </p:nvSpPr>
        <p:spPr>
          <a:xfrm>
            <a:off x="3805431" y="343060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924F4EA9-4BCD-5072-8743-E523C514ECA9}"/>
              </a:ext>
            </a:extLst>
          </p:cNvPr>
          <p:cNvSpPr txBox="1"/>
          <p:nvPr/>
        </p:nvSpPr>
        <p:spPr>
          <a:xfrm>
            <a:off x="4340515" y="3430608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CDF64D11-DA26-CC76-041B-A34D6CB45F68}"/>
              </a:ext>
            </a:extLst>
          </p:cNvPr>
          <p:cNvCxnSpPr>
            <a:cxnSpLocks/>
          </p:cNvCxnSpPr>
          <p:nvPr/>
        </p:nvCxnSpPr>
        <p:spPr>
          <a:xfrm>
            <a:off x="4235027" y="3520599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6EDCD85F-31B3-C9E3-65BC-CFCB5E8EE096}"/>
              </a:ext>
            </a:extLst>
          </p:cNvPr>
          <p:cNvCxnSpPr>
            <a:cxnSpLocks/>
          </p:cNvCxnSpPr>
          <p:nvPr/>
        </p:nvCxnSpPr>
        <p:spPr>
          <a:xfrm flipH="1" flipV="1">
            <a:off x="3724333" y="3745481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kstvak 105">
            <a:extLst>
              <a:ext uri="{FF2B5EF4-FFF2-40B4-BE49-F238E27FC236}">
                <a16:creationId xmlns:a16="http://schemas.microsoft.com/office/drawing/2014/main" id="{3E55B4F6-AFF6-2A4D-0FCC-0BB881214E6C}"/>
              </a:ext>
            </a:extLst>
          </p:cNvPr>
          <p:cNvSpPr txBox="1"/>
          <p:nvPr/>
        </p:nvSpPr>
        <p:spPr>
          <a:xfrm>
            <a:off x="3662308" y="3127680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9D6BE207-57AE-AAEF-5F6D-D3FA9960F243}"/>
              </a:ext>
            </a:extLst>
          </p:cNvPr>
          <p:cNvSpPr txBox="1"/>
          <p:nvPr/>
        </p:nvSpPr>
        <p:spPr>
          <a:xfrm>
            <a:off x="4296491" y="3128308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375B0887-B14A-D6C8-0445-32538896B886}"/>
              </a:ext>
            </a:extLst>
          </p:cNvPr>
          <p:cNvSpPr txBox="1"/>
          <p:nvPr/>
        </p:nvSpPr>
        <p:spPr>
          <a:xfrm>
            <a:off x="4329599" y="372523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AB55D129-8ABD-655C-4CC4-371D911559B5}"/>
              </a:ext>
            </a:extLst>
          </p:cNvPr>
          <p:cNvSpPr txBox="1"/>
          <p:nvPr/>
        </p:nvSpPr>
        <p:spPr>
          <a:xfrm>
            <a:off x="3803655" y="373054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651E4057-0823-11DF-A056-0488897D4F2D}"/>
              </a:ext>
            </a:extLst>
          </p:cNvPr>
          <p:cNvSpPr txBox="1"/>
          <p:nvPr/>
        </p:nvSpPr>
        <p:spPr>
          <a:xfrm>
            <a:off x="5197564" y="3381203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 : 60 = 0,2 uur</a:t>
            </a:r>
          </a:p>
        </p:txBody>
      </p:sp>
      <p:sp>
        <p:nvSpPr>
          <p:cNvPr id="111" name="Tekstvak 110">
            <a:extLst>
              <a:ext uri="{FF2B5EF4-FFF2-40B4-BE49-F238E27FC236}">
                <a16:creationId xmlns:a16="http://schemas.microsoft.com/office/drawing/2014/main" id="{46AB9724-2146-3195-644B-41084EC93220}"/>
              </a:ext>
            </a:extLst>
          </p:cNvPr>
          <p:cNvSpPr txBox="1"/>
          <p:nvPr/>
        </p:nvSpPr>
        <p:spPr>
          <a:xfrm>
            <a:off x="5197564" y="3722045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 : 60 x 1 = 0,2 uur</a:t>
            </a:r>
          </a:p>
        </p:txBody>
      </p:sp>
      <p:cxnSp>
        <p:nvCxnSpPr>
          <p:cNvPr id="115" name="Rechte verbindingslijn 114">
            <a:extLst>
              <a:ext uri="{FF2B5EF4-FFF2-40B4-BE49-F238E27FC236}">
                <a16:creationId xmlns:a16="http://schemas.microsoft.com/office/drawing/2014/main" id="{EC8B8483-D33E-3E82-C71D-FE21B3265CE3}"/>
              </a:ext>
            </a:extLst>
          </p:cNvPr>
          <p:cNvCxnSpPr>
            <a:cxnSpLocks/>
          </p:cNvCxnSpPr>
          <p:nvPr/>
        </p:nvCxnSpPr>
        <p:spPr>
          <a:xfrm flipV="1">
            <a:off x="-4353" y="4622795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0" name="Tekstvak 129">
            <a:extLst>
              <a:ext uri="{FF2B5EF4-FFF2-40B4-BE49-F238E27FC236}">
                <a16:creationId xmlns:a16="http://schemas.microsoft.com/office/drawing/2014/main" id="{DE22A717-853E-5531-D997-21A4B68ED9E0}"/>
              </a:ext>
            </a:extLst>
          </p:cNvPr>
          <p:cNvSpPr txBox="1"/>
          <p:nvPr/>
        </p:nvSpPr>
        <p:spPr>
          <a:xfrm>
            <a:off x="8085082" y="343008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CA36B5D6-6F38-E415-1F5A-4EF352FD8F19}"/>
              </a:ext>
            </a:extLst>
          </p:cNvPr>
          <p:cNvSpPr txBox="1"/>
          <p:nvPr/>
        </p:nvSpPr>
        <p:spPr>
          <a:xfrm>
            <a:off x="8620166" y="3430087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24</a:t>
            </a:r>
          </a:p>
        </p:txBody>
      </p:sp>
      <p:cxnSp>
        <p:nvCxnSpPr>
          <p:cNvPr id="132" name="Rechte verbindingslijn 131">
            <a:extLst>
              <a:ext uri="{FF2B5EF4-FFF2-40B4-BE49-F238E27FC236}">
                <a16:creationId xmlns:a16="http://schemas.microsoft.com/office/drawing/2014/main" id="{A618B432-31D0-1A05-7B79-E7F2A4E61C4E}"/>
              </a:ext>
            </a:extLst>
          </p:cNvPr>
          <p:cNvCxnSpPr>
            <a:cxnSpLocks/>
          </p:cNvCxnSpPr>
          <p:nvPr/>
        </p:nvCxnSpPr>
        <p:spPr>
          <a:xfrm>
            <a:off x="8514678" y="3520078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132">
            <a:extLst>
              <a:ext uri="{FF2B5EF4-FFF2-40B4-BE49-F238E27FC236}">
                <a16:creationId xmlns:a16="http://schemas.microsoft.com/office/drawing/2014/main" id="{9E6E0245-F1E7-F8FE-1947-ABD1FA4B15AE}"/>
              </a:ext>
            </a:extLst>
          </p:cNvPr>
          <p:cNvCxnSpPr>
            <a:cxnSpLocks/>
          </p:cNvCxnSpPr>
          <p:nvPr/>
        </p:nvCxnSpPr>
        <p:spPr>
          <a:xfrm flipH="1" flipV="1">
            <a:off x="8003984" y="3744960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kstvak 133">
            <a:extLst>
              <a:ext uri="{FF2B5EF4-FFF2-40B4-BE49-F238E27FC236}">
                <a16:creationId xmlns:a16="http://schemas.microsoft.com/office/drawing/2014/main" id="{F7FEB6DF-A79D-4393-96BB-875E97C073D1}"/>
              </a:ext>
            </a:extLst>
          </p:cNvPr>
          <p:cNvSpPr txBox="1"/>
          <p:nvPr/>
        </p:nvSpPr>
        <p:spPr>
          <a:xfrm>
            <a:off x="7941959" y="3127159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7A29C73F-14C8-69C7-C8FC-75BCE77B538C}"/>
              </a:ext>
            </a:extLst>
          </p:cNvPr>
          <p:cNvSpPr txBox="1"/>
          <p:nvPr/>
        </p:nvSpPr>
        <p:spPr>
          <a:xfrm>
            <a:off x="8570346" y="3137992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2D0461A2-5E68-5ACE-D3DA-20FD76B77F12}"/>
              </a:ext>
            </a:extLst>
          </p:cNvPr>
          <p:cNvSpPr txBox="1"/>
          <p:nvPr/>
        </p:nvSpPr>
        <p:spPr>
          <a:xfrm>
            <a:off x="8050487" y="3721524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?</a:t>
            </a: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7B57EB0A-D39A-3938-66BF-6480392119CB}"/>
              </a:ext>
            </a:extLst>
          </p:cNvPr>
          <p:cNvSpPr txBox="1"/>
          <p:nvPr/>
        </p:nvSpPr>
        <p:spPr>
          <a:xfrm>
            <a:off x="8591720" y="3730547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7,2</a:t>
            </a: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A672DBC3-0C9F-7641-75B8-4A7B8BB82E4A}"/>
              </a:ext>
            </a:extLst>
          </p:cNvPr>
          <p:cNvSpPr txBox="1"/>
          <p:nvPr/>
        </p:nvSpPr>
        <p:spPr>
          <a:xfrm>
            <a:off x="9541724" y="3347726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7,2 : 24 = 0,3 dag</a:t>
            </a: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992A908C-82B0-B10D-889F-780D2EFFDC28}"/>
              </a:ext>
            </a:extLst>
          </p:cNvPr>
          <p:cNvSpPr txBox="1"/>
          <p:nvPr/>
        </p:nvSpPr>
        <p:spPr>
          <a:xfrm>
            <a:off x="9541724" y="368856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7,2 : 24 x 1 = 0,3 dag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3D8B4D1-3125-6A9F-BF12-12B14DA8340A}"/>
              </a:ext>
            </a:extLst>
          </p:cNvPr>
          <p:cNvSpPr txBox="1"/>
          <p:nvPr/>
        </p:nvSpPr>
        <p:spPr>
          <a:xfrm>
            <a:off x="722818" y="3572386"/>
            <a:ext cx="1641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7,2 uur = …..dag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92121B6-15DC-9E6D-0D94-1868205EB783}"/>
              </a:ext>
            </a:extLst>
          </p:cNvPr>
          <p:cNvSpPr txBox="1"/>
          <p:nvPr/>
        </p:nvSpPr>
        <p:spPr>
          <a:xfrm>
            <a:off x="3916615" y="2722413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Stap1 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F40C648E-B112-1FED-BCD8-6D7132153729}"/>
              </a:ext>
            </a:extLst>
          </p:cNvPr>
          <p:cNvSpPr txBox="1"/>
          <p:nvPr/>
        </p:nvSpPr>
        <p:spPr>
          <a:xfrm>
            <a:off x="8187710" y="2714681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Stap2 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54BCA43A-63E7-1F3B-6F19-440D7164EACE}"/>
              </a:ext>
            </a:extLst>
          </p:cNvPr>
          <p:cNvSpPr txBox="1"/>
          <p:nvPr/>
        </p:nvSpPr>
        <p:spPr>
          <a:xfrm>
            <a:off x="727488" y="3915093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7,2 uur = 0,3 dag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E74A07EF-7852-429F-74BB-8E1B5AE1C944}"/>
              </a:ext>
            </a:extLst>
          </p:cNvPr>
          <p:cNvSpPr txBox="1"/>
          <p:nvPr/>
        </p:nvSpPr>
        <p:spPr>
          <a:xfrm>
            <a:off x="-8379" y="4887912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(uur : min : sec)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E0D408C8-8FF2-0706-392B-C2477898D751}"/>
              </a:ext>
            </a:extLst>
          </p:cNvPr>
          <p:cNvSpPr txBox="1"/>
          <p:nvPr/>
        </p:nvSpPr>
        <p:spPr>
          <a:xfrm>
            <a:off x="180775" y="5269380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02 : 36 : 14 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FA7AF962-5613-D4D5-25E5-1D668AB3ED01}"/>
              </a:ext>
            </a:extLst>
          </p:cNvPr>
          <p:cNvSpPr txBox="1"/>
          <p:nvPr/>
        </p:nvSpPr>
        <p:spPr>
          <a:xfrm>
            <a:off x="1295167" y="5272691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…… sec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C00B720F-0EFC-7790-EC2E-BD0AEB5CB18F}"/>
              </a:ext>
            </a:extLst>
          </p:cNvPr>
          <p:cNvSpPr txBox="1"/>
          <p:nvPr/>
        </p:nvSpPr>
        <p:spPr>
          <a:xfrm>
            <a:off x="3802284" y="546850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11EB357F-7A7D-A1A5-5204-E6AC8F49D4B1}"/>
              </a:ext>
            </a:extLst>
          </p:cNvPr>
          <p:cNvSpPr txBox="1"/>
          <p:nvPr/>
        </p:nvSpPr>
        <p:spPr>
          <a:xfrm>
            <a:off x="4337368" y="546850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71546B67-A06A-23FB-AB70-1F7DD8499AB1}"/>
              </a:ext>
            </a:extLst>
          </p:cNvPr>
          <p:cNvCxnSpPr>
            <a:cxnSpLocks/>
          </p:cNvCxnSpPr>
          <p:nvPr/>
        </p:nvCxnSpPr>
        <p:spPr>
          <a:xfrm>
            <a:off x="4231880" y="5558496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456753CA-1AFD-73AE-A651-088012EEDAFF}"/>
              </a:ext>
            </a:extLst>
          </p:cNvPr>
          <p:cNvCxnSpPr>
            <a:cxnSpLocks/>
          </p:cNvCxnSpPr>
          <p:nvPr/>
        </p:nvCxnSpPr>
        <p:spPr>
          <a:xfrm flipH="1" flipV="1">
            <a:off x="3721186" y="5783378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kstvak 80">
            <a:extLst>
              <a:ext uri="{FF2B5EF4-FFF2-40B4-BE49-F238E27FC236}">
                <a16:creationId xmlns:a16="http://schemas.microsoft.com/office/drawing/2014/main" id="{3A83071B-5B1B-A8FE-2478-FDF638987D47}"/>
              </a:ext>
            </a:extLst>
          </p:cNvPr>
          <p:cNvSpPr txBox="1"/>
          <p:nvPr/>
        </p:nvSpPr>
        <p:spPr>
          <a:xfrm>
            <a:off x="3659161" y="5165577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C97B96F5-F48B-DEDD-B1F8-18872B9B2D26}"/>
              </a:ext>
            </a:extLst>
          </p:cNvPr>
          <p:cNvSpPr txBox="1"/>
          <p:nvPr/>
        </p:nvSpPr>
        <p:spPr>
          <a:xfrm>
            <a:off x="4287548" y="5176410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3C3D9518-42D0-4C87-E5C4-489238F6CF81}"/>
              </a:ext>
            </a:extLst>
          </p:cNvPr>
          <p:cNvSpPr txBox="1"/>
          <p:nvPr/>
        </p:nvSpPr>
        <p:spPr>
          <a:xfrm>
            <a:off x="3798350" y="577899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</a:t>
            </a: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F22E4C5D-7A72-F228-F663-67BEDD41804A}"/>
              </a:ext>
            </a:extLst>
          </p:cNvPr>
          <p:cNvSpPr txBox="1"/>
          <p:nvPr/>
        </p:nvSpPr>
        <p:spPr>
          <a:xfrm>
            <a:off x="4397666" y="578606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530D2B4D-BD79-BE32-FA39-9471E9C1AD11}"/>
              </a:ext>
            </a:extLst>
          </p:cNvPr>
          <p:cNvSpPr txBox="1"/>
          <p:nvPr/>
        </p:nvSpPr>
        <p:spPr>
          <a:xfrm>
            <a:off x="5194417" y="5419100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x 60 = 120 min</a:t>
            </a:r>
          </a:p>
        </p:txBody>
      </p:sp>
      <p:sp>
        <p:nvSpPr>
          <p:cNvPr id="112" name="Tekstvak 111">
            <a:extLst>
              <a:ext uri="{FF2B5EF4-FFF2-40B4-BE49-F238E27FC236}">
                <a16:creationId xmlns:a16="http://schemas.microsoft.com/office/drawing/2014/main" id="{1D343929-F5A6-D617-25CE-DB190FFB44A0}"/>
              </a:ext>
            </a:extLst>
          </p:cNvPr>
          <p:cNvSpPr txBox="1"/>
          <p:nvPr/>
        </p:nvSpPr>
        <p:spPr>
          <a:xfrm>
            <a:off x="5194417" y="5759942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: 1 x 60 = 120 min</a:t>
            </a:r>
          </a:p>
        </p:txBody>
      </p:sp>
      <p:sp>
        <p:nvSpPr>
          <p:cNvPr id="114" name="Tekstvak 113">
            <a:extLst>
              <a:ext uri="{FF2B5EF4-FFF2-40B4-BE49-F238E27FC236}">
                <a16:creationId xmlns:a16="http://schemas.microsoft.com/office/drawing/2014/main" id="{62670B8B-E41D-E566-59E6-F3FED7438478}"/>
              </a:ext>
            </a:extLst>
          </p:cNvPr>
          <p:cNvSpPr txBox="1"/>
          <p:nvPr/>
        </p:nvSpPr>
        <p:spPr>
          <a:xfrm>
            <a:off x="8081935" y="546798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374AC9DC-72F2-1DD5-3DE6-1D11E25B6ABA}"/>
              </a:ext>
            </a:extLst>
          </p:cNvPr>
          <p:cNvSpPr txBox="1"/>
          <p:nvPr/>
        </p:nvSpPr>
        <p:spPr>
          <a:xfrm>
            <a:off x="8617019" y="546798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117" name="Rechte verbindingslijn 116">
            <a:extLst>
              <a:ext uri="{FF2B5EF4-FFF2-40B4-BE49-F238E27FC236}">
                <a16:creationId xmlns:a16="http://schemas.microsoft.com/office/drawing/2014/main" id="{8FFA1B06-1A64-3014-F51A-9E72A73D3619}"/>
              </a:ext>
            </a:extLst>
          </p:cNvPr>
          <p:cNvCxnSpPr>
            <a:cxnSpLocks/>
          </p:cNvCxnSpPr>
          <p:nvPr/>
        </p:nvCxnSpPr>
        <p:spPr>
          <a:xfrm>
            <a:off x="8511531" y="5557975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50">
            <a:extLst>
              <a:ext uri="{FF2B5EF4-FFF2-40B4-BE49-F238E27FC236}">
                <a16:creationId xmlns:a16="http://schemas.microsoft.com/office/drawing/2014/main" id="{3D810BDB-DD48-7729-8641-995E67AE059E}"/>
              </a:ext>
            </a:extLst>
          </p:cNvPr>
          <p:cNvCxnSpPr>
            <a:cxnSpLocks/>
          </p:cNvCxnSpPr>
          <p:nvPr/>
        </p:nvCxnSpPr>
        <p:spPr>
          <a:xfrm flipH="1" flipV="1">
            <a:off x="8000837" y="5782857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Tekstvak 151">
            <a:extLst>
              <a:ext uri="{FF2B5EF4-FFF2-40B4-BE49-F238E27FC236}">
                <a16:creationId xmlns:a16="http://schemas.microsoft.com/office/drawing/2014/main" id="{3E5FBE9A-EAFC-ABB4-CDFF-D82BC8A8F705}"/>
              </a:ext>
            </a:extLst>
          </p:cNvPr>
          <p:cNvSpPr txBox="1"/>
          <p:nvPr/>
        </p:nvSpPr>
        <p:spPr>
          <a:xfrm>
            <a:off x="7938812" y="5165056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E0A54DF7-1ECC-CC1B-4A08-05A2DE81E33D}"/>
              </a:ext>
            </a:extLst>
          </p:cNvPr>
          <p:cNvSpPr txBox="1"/>
          <p:nvPr/>
        </p:nvSpPr>
        <p:spPr>
          <a:xfrm>
            <a:off x="8567199" y="5175889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6B526079-8BC6-C5E2-C424-CE1F9DEBC554}"/>
              </a:ext>
            </a:extLst>
          </p:cNvPr>
          <p:cNvSpPr txBox="1"/>
          <p:nvPr/>
        </p:nvSpPr>
        <p:spPr>
          <a:xfrm>
            <a:off x="8617825" y="5780014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?</a:t>
            </a:r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9FE8E9C9-EB75-1841-AE3A-B65695EB9301}"/>
              </a:ext>
            </a:extLst>
          </p:cNvPr>
          <p:cNvSpPr txBox="1"/>
          <p:nvPr/>
        </p:nvSpPr>
        <p:spPr>
          <a:xfrm>
            <a:off x="7974231" y="5764319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156</a:t>
            </a:r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B53AB7F8-4112-1D1F-B22F-09A51AEFC1D9}"/>
              </a:ext>
            </a:extLst>
          </p:cNvPr>
          <p:cNvSpPr txBox="1"/>
          <p:nvPr/>
        </p:nvSpPr>
        <p:spPr>
          <a:xfrm>
            <a:off x="9538577" y="5385623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156 x 60 = 9360 sec</a:t>
            </a:r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750611C1-AC74-177F-6A41-B781D7EBD673}"/>
              </a:ext>
            </a:extLst>
          </p:cNvPr>
          <p:cNvSpPr txBox="1"/>
          <p:nvPr/>
        </p:nvSpPr>
        <p:spPr>
          <a:xfrm>
            <a:off x="9538577" y="5726465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156 : 1 x 60 = 9360 sec</a:t>
            </a:r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21256B19-8164-AEC2-421A-A6AB3276D13D}"/>
              </a:ext>
            </a:extLst>
          </p:cNvPr>
          <p:cNvSpPr txBox="1"/>
          <p:nvPr/>
        </p:nvSpPr>
        <p:spPr>
          <a:xfrm>
            <a:off x="3913468" y="4760310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Stap1 </a:t>
            </a:r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3060482F-CA26-FE94-5AE4-6134C076F563}"/>
              </a:ext>
            </a:extLst>
          </p:cNvPr>
          <p:cNvSpPr txBox="1"/>
          <p:nvPr/>
        </p:nvSpPr>
        <p:spPr>
          <a:xfrm>
            <a:off x="8184563" y="475257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Stap2 </a:t>
            </a:r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362A12C3-BE5F-F339-01C9-967C7903BE59}"/>
              </a:ext>
            </a:extLst>
          </p:cNvPr>
          <p:cNvSpPr txBox="1"/>
          <p:nvPr/>
        </p:nvSpPr>
        <p:spPr>
          <a:xfrm>
            <a:off x="157662" y="5607934"/>
            <a:ext cx="2257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00:156 : 14    = …….sec </a:t>
            </a:r>
          </a:p>
        </p:txBody>
      </p:sp>
      <p:sp>
        <p:nvSpPr>
          <p:cNvPr id="162" name="Tekstvak 161">
            <a:extLst>
              <a:ext uri="{FF2B5EF4-FFF2-40B4-BE49-F238E27FC236}">
                <a16:creationId xmlns:a16="http://schemas.microsoft.com/office/drawing/2014/main" id="{B17F2AD9-5796-E9FC-ED3F-9E5C51D24DE4}"/>
              </a:ext>
            </a:extLst>
          </p:cNvPr>
          <p:cNvSpPr txBox="1"/>
          <p:nvPr/>
        </p:nvSpPr>
        <p:spPr>
          <a:xfrm>
            <a:off x="147833" y="5941496"/>
            <a:ext cx="2300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00:156 : 14    = 9374 sec</a:t>
            </a:r>
          </a:p>
        </p:txBody>
      </p:sp>
      <p:cxnSp>
        <p:nvCxnSpPr>
          <p:cNvPr id="165" name="Rechte verbindingslijn met pijl 164">
            <a:extLst>
              <a:ext uri="{FF2B5EF4-FFF2-40B4-BE49-F238E27FC236}">
                <a16:creationId xmlns:a16="http://schemas.microsoft.com/office/drawing/2014/main" id="{A9EE27B0-D081-7619-C647-EC15F9AA172B}"/>
              </a:ext>
            </a:extLst>
          </p:cNvPr>
          <p:cNvCxnSpPr>
            <a:cxnSpLocks/>
          </p:cNvCxnSpPr>
          <p:nvPr/>
        </p:nvCxnSpPr>
        <p:spPr>
          <a:xfrm flipH="1">
            <a:off x="4090913" y="3517003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kstvak 165">
            <a:extLst>
              <a:ext uri="{FF2B5EF4-FFF2-40B4-BE49-F238E27FC236}">
                <a16:creationId xmlns:a16="http://schemas.microsoft.com/office/drawing/2014/main" id="{02023B48-1A0F-09CA-B23D-031DABA4CCF5}"/>
              </a:ext>
            </a:extLst>
          </p:cNvPr>
          <p:cNvSpPr txBox="1"/>
          <p:nvPr/>
        </p:nvSpPr>
        <p:spPr>
          <a:xfrm>
            <a:off x="4017188" y="3234272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60</a:t>
            </a:r>
          </a:p>
        </p:txBody>
      </p:sp>
      <p:cxnSp>
        <p:nvCxnSpPr>
          <p:cNvPr id="167" name="Rechte verbindingslijn met pijl 166">
            <a:extLst>
              <a:ext uri="{FF2B5EF4-FFF2-40B4-BE49-F238E27FC236}">
                <a16:creationId xmlns:a16="http://schemas.microsoft.com/office/drawing/2014/main" id="{46EA9667-DA88-6A45-20B7-3511BC0CA846}"/>
              </a:ext>
            </a:extLst>
          </p:cNvPr>
          <p:cNvCxnSpPr>
            <a:cxnSpLocks/>
          </p:cNvCxnSpPr>
          <p:nvPr/>
        </p:nvCxnSpPr>
        <p:spPr>
          <a:xfrm flipH="1">
            <a:off x="4090183" y="4079649"/>
            <a:ext cx="252000" cy="1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kstvak 167">
            <a:extLst>
              <a:ext uri="{FF2B5EF4-FFF2-40B4-BE49-F238E27FC236}">
                <a16:creationId xmlns:a16="http://schemas.microsoft.com/office/drawing/2014/main" id="{7BF20D67-4812-F30A-ACB0-B62AD648684E}"/>
              </a:ext>
            </a:extLst>
          </p:cNvPr>
          <p:cNvSpPr txBox="1"/>
          <p:nvPr/>
        </p:nvSpPr>
        <p:spPr>
          <a:xfrm>
            <a:off x="4011248" y="4076042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60</a:t>
            </a:r>
          </a:p>
        </p:txBody>
      </p:sp>
      <p:cxnSp>
        <p:nvCxnSpPr>
          <p:cNvPr id="169" name="Rechte verbindingslijn met pijl 168">
            <a:extLst>
              <a:ext uri="{FF2B5EF4-FFF2-40B4-BE49-F238E27FC236}">
                <a16:creationId xmlns:a16="http://schemas.microsoft.com/office/drawing/2014/main" id="{C4092376-84CF-FB4B-6F3C-48F63D495789}"/>
              </a:ext>
            </a:extLst>
          </p:cNvPr>
          <p:cNvCxnSpPr>
            <a:cxnSpLocks/>
          </p:cNvCxnSpPr>
          <p:nvPr/>
        </p:nvCxnSpPr>
        <p:spPr>
          <a:xfrm flipH="1">
            <a:off x="8360833" y="3513630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kstvak 169">
            <a:extLst>
              <a:ext uri="{FF2B5EF4-FFF2-40B4-BE49-F238E27FC236}">
                <a16:creationId xmlns:a16="http://schemas.microsoft.com/office/drawing/2014/main" id="{AE325485-E0DB-C777-E9C5-14E0EA2B7762}"/>
              </a:ext>
            </a:extLst>
          </p:cNvPr>
          <p:cNvSpPr txBox="1"/>
          <p:nvPr/>
        </p:nvSpPr>
        <p:spPr>
          <a:xfrm>
            <a:off x="8276573" y="3243601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24</a:t>
            </a:r>
          </a:p>
        </p:txBody>
      </p:sp>
      <p:cxnSp>
        <p:nvCxnSpPr>
          <p:cNvPr id="171" name="Rechte verbindingslijn met pijl 170">
            <a:extLst>
              <a:ext uri="{FF2B5EF4-FFF2-40B4-BE49-F238E27FC236}">
                <a16:creationId xmlns:a16="http://schemas.microsoft.com/office/drawing/2014/main" id="{B5C9B55F-FF70-1B7B-7F46-AFF2A6EEBDE9}"/>
              </a:ext>
            </a:extLst>
          </p:cNvPr>
          <p:cNvCxnSpPr>
            <a:cxnSpLocks/>
          </p:cNvCxnSpPr>
          <p:nvPr/>
        </p:nvCxnSpPr>
        <p:spPr>
          <a:xfrm flipH="1" flipV="1">
            <a:off x="8368166" y="4046483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Tekstvak 171">
            <a:extLst>
              <a:ext uri="{FF2B5EF4-FFF2-40B4-BE49-F238E27FC236}">
                <a16:creationId xmlns:a16="http://schemas.microsoft.com/office/drawing/2014/main" id="{49813645-18C0-0BAC-7510-AB7E0D01DC16}"/>
              </a:ext>
            </a:extLst>
          </p:cNvPr>
          <p:cNvSpPr txBox="1"/>
          <p:nvPr/>
        </p:nvSpPr>
        <p:spPr>
          <a:xfrm>
            <a:off x="8270633" y="4043037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24</a:t>
            </a:r>
          </a:p>
        </p:txBody>
      </p:sp>
      <p:cxnSp>
        <p:nvCxnSpPr>
          <p:cNvPr id="178" name="Rechte verbindingslijn met pijl 177">
            <a:extLst>
              <a:ext uri="{FF2B5EF4-FFF2-40B4-BE49-F238E27FC236}">
                <a16:creationId xmlns:a16="http://schemas.microsoft.com/office/drawing/2014/main" id="{5068D2A4-3AF5-F4F8-2BEA-92E31B329C7B}"/>
              </a:ext>
            </a:extLst>
          </p:cNvPr>
          <p:cNvCxnSpPr>
            <a:cxnSpLocks/>
          </p:cNvCxnSpPr>
          <p:nvPr/>
        </p:nvCxnSpPr>
        <p:spPr>
          <a:xfrm>
            <a:off x="4118411" y="5547292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kstvak 178">
            <a:extLst>
              <a:ext uri="{FF2B5EF4-FFF2-40B4-BE49-F238E27FC236}">
                <a16:creationId xmlns:a16="http://schemas.microsoft.com/office/drawing/2014/main" id="{90AB633B-E415-86EB-D4A2-243C7446A78F}"/>
              </a:ext>
            </a:extLst>
          </p:cNvPr>
          <p:cNvSpPr txBox="1"/>
          <p:nvPr/>
        </p:nvSpPr>
        <p:spPr>
          <a:xfrm>
            <a:off x="4029719" y="5281497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60</a:t>
            </a:r>
          </a:p>
        </p:txBody>
      </p:sp>
      <p:cxnSp>
        <p:nvCxnSpPr>
          <p:cNvPr id="180" name="Rechte verbindingslijn met pijl 179">
            <a:extLst>
              <a:ext uri="{FF2B5EF4-FFF2-40B4-BE49-F238E27FC236}">
                <a16:creationId xmlns:a16="http://schemas.microsoft.com/office/drawing/2014/main" id="{08D4BDD1-52F7-6E02-51F3-0331031B349F}"/>
              </a:ext>
            </a:extLst>
          </p:cNvPr>
          <p:cNvCxnSpPr>
            <a:cxnSpLocks/>
          </p:cNvCxnSpPr>
          <p:nvPr/>
        </p:nvCxnSpPr>
        <p:spPr>
          <a:xfrm>
            <a:off x="4126988" y="6109938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kstvak 180">
            <a:extLst>
              <a:ext uri="{FF2B5EF4-FFF2-40B4-BE49-F238E27FC236}">
                <a16:creationId xmlns:a16="http://schemas.microsoft.com/office/drawing/2014/main" id="{5A890960-F04F-7EC8-30D0-9A6C58BFD7C0}"/>
              </a:ext>
            </a:extLst>
          </p:cNvPr>
          <p:cNvSpPr txBox="1"/>
          <p:nvPr/>
        </p:nvSpPr>
        <p:spPr>
          <a:xfrm>
            <a:off x="4009835" y="6106331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60</a:t>
            </a:r>
          </a:p>
        </p:txBody>
      </p:sp>
      <p:cxnSp>
        <p:nvCxnSpPr>
          <p:cNvPr id="182" name="Rechte verbindingslijn met pijl 181">
            <a:extLst>
              <a:ext uri="{FF2B5EF4-FFF2-40B4-BE49-F238E27FC236}">
                <a16:creationId xmlns:a16="http://schemas.microsoft.com/office/drawing/2014/main" id="{0C2B0CA6-5C41-E8B5-7320-7C47ADBE4699}"/>
              </a:ext>
            </a:extLst>
          </p:cNvPr>
          <p:cNvCxnSpPr>
            <a:cxnSpLocks/>
          </p:cNvCxnSpPr>
          <p:nvPr/>
        </p:nvCxnSpPr>
        <p:spPr>
          <a:xfrm>
            <a:off x="8379591" y="5535175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Tekstvak 182">
            <a:extLst>
              <a:ext uri="{FF2B5EF4-FFF2-40B4-BE49-F238E27FC236}">
                <a16:creationId xmlns:a16="http://schemas.microsoft.com/office/drawing/2014/main" id="{88906381-780B-5FB8-75BF-7A430188910C}"/>
              </a:ext>
            </a:extLst>
          </p:cNvPr>
          <p:cNvSpPr txBox="1"/>
          <p:nvPr/>
        </p:nvSpPr>
        <p:spPr>
          <a:xfrm>
            <a:off x="8290899" y="5269380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60</a:t>
            </a:r>
          </a:p>
        </p:txBody>
      </p:sp>
      <p:cxnSp>
        <p:nvCxnSpPr>
          <p:cNvPr id="184" name="Rechte verbindingslijn met pijl 183">
            <a:extLst>
              <a:ext uri="{FF2B5EF4-FFF2-40B4-BE49-F238E27FC236}">
                <a16:creationId xmlns:a16="http://schemas.microsoft.com/office/drawing/2014/main" id="{B139FDBF-9CF4-46D1-CFD2-EE9931AEA0D4}"/>
              </a:ext>
            </a:extLst>
          </p:cNvPr>
          <p:cNvCxnSpPr>
            <a:cxnSpLocks/>
          </p:cNvCxnSpPr>
          <p:nvPr/>
        </p:nvCxnSpPr>
        <p:spPr>
          <a:xfrm>
            <a:off x="8402112" y="6097821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kstvak 184">
            <a:extLst>
              <a:ext uri="{FF2B5EF4-FFF2-40B4-BE49-F238E27FC236}">
                <a16:creationId xmlns:a16="http://schemas.microsoft.com/office/drawing/2014/main" id="{B4070731-73E5-4240-5463-C55CD1D8A6B6}"/>
              </a:ext>
            </a:extLst>
          </p:cNvPr>
          <p:cNvSpPr txBox="1"/>
          <p:nvPr/>
        </p:nvSpPr>
        <p:spPr>
          <a:xfrm>
            <a:off x="8284959" y="6094214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60</a:t>
            </a:r>
          </a:p>
        </p:txBody>
      </p:sp>
    </p:spTree>
    <p:extLst>
      <p:ext uri="{BB962C8B-B14F-4D97-AF65-F5344CB8AC3E}">
        <p14:creationId xmlns:p14="http://schemas.microsoft.com/office/powerpoint/2010/main" val="21299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6" grpId="0"/>
      <p:bldP spid="107" grpId="0"/>
      <p:bldP spid="108" grpId="0"/>
      <p:bldP spid="109" grpId="0"/>
      <p:bldP spid="110" grpId="0"/>
      <p:bldP spid="111" grpId="0"/>
      <p:bldP spid="130" grpId="0"/>
      <p:bldP spid="131" grpId="0"/>
      <p:bldP spid="134" grpId="0"/>
      <p:bldP spid="135" grpId="0"/>
      <p:bldP spid="136" grpId="0"/>
      <p:bldP spid="137" grpId="0"/>
      <p:bldP spid="138" grpId="0"/>
      <p:bldP spid="139" grpId="0"/>
      <p:bldP spid="2" grpId="0"/>
      <p:bldP spid="5" grpId="0"/>
      <p:bldP spid="58" grpId="0"/>
      <p:bldP spid="60" grpId="0"/>
      <p:bldP spid="61" grpId="0"/>
      <p:bldP spid="62" grpId="0"/>
      <p:bldP spid="63" grpId="0"/>
      <p:bldP spid="76" grpId="0"/>
      <p:bldP spid="78" grpId="0"/>
      <p:bldP spid="81" grpId="0"/>
      <p:bldP spid="90" grpId="0"/>
      <p:bldP spid="91" grpId="0"/>
      <p:bldP spid="92" grpId="0"/>
      <p:bldP spid="93" grpId="0"/>
      <p:bldP spid="112" grpId="0"/>
      <p:bldP spid="114" grpId="0"/>
      <p:bldP spid="116" grpId="0"/>
      <p:bldP spid="152" grpId="0"/>
      <p:bldP spid="153" grpId="0"/>
      <p:bldP spid="154" grpId="0"/>
      <p:bldP spid="155" grpId="0"/>
      <p:bldP spid="156" grpId="0"/>
      <p:bldP spid="157" grpId="0"/>
      <p:bldP spid="159" grpId="0"/>
      <p:bldP spid="160" grpId="0"/>
      <p:bldP spid="161" grpId="0"/>
      <p:bldP spid="162" grpId="0"/>
      <p:bldP spid="166" grpId="0"/>
      <p:bldP spid="168" grpId="0"/>
      <p:bldP spid="170" grpId="0"/>
      <p:bldP spid="172" grpId="0"/>
      <p:bldP spid="179" grpId="0"/>
      <p:bldP spid="181" grpId="0"/>
      <p:bldP spid="183" grpId="0"/>
      <p:bldP spid="1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57F6-965A-9369-CD99-9767C904F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2766517A-FB9B-2CCB-6D2A-1AD3AAD2EA75}"/>
              </a:ext>
            </a:extLst>
          </p:cNvPr>
          <p:cNvSpPr txBox="1"/>
          <p:nvPr/>
        </p:nvSpPr>
        <p:spPr>
          <a:xfrm>
            <a:off x="337243" y="226337"/>
            <a:ext cx="33454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5R Eenheden van lengte</a:t>
            </a:r>
          </a:p>
        </p:txBody>
      </p:sp>
      <p:sp>
        <p:nvSpPr>
          <p:cNvPr id="2" name="Text Box 8">
            <a:extLst>
              <a:ext uri="{FF2B5EF4-FFF2-40B4-BE49-F238E27FC236}">
                <a16:creationId xmlns:a16="http://schemas.microsoft.com/office/drawing/2014/main" id="{A6BA8769-287B-6B1C-68F1-1F80A7358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3" y="827106"/>
            <a:ext cx="4643093" cy="2053653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E78B5929-B429-2E65-7E2A-962940B07B1C}"/>
              </a:ext>
            </a:extLst>
          </p:cNvPr>
          <p:cNvCxnSpPr/>
          <p:nvPr/>
        </p:nvCxnSpPr>
        <p:spPr>
          <a:xfrm>
            <a:off x="1710050" y="1630447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45980D17-B531-8ABD-3465-3219971A581C}"/>
              </a:ext>
            </a:extLst>
          </p:cNvPr>
          <p:cNvCxnSpPr/>
          <p:nvPr/>
        </p:nvCxnSpPr>
        <p:spPr>
          <a:xfrm flipH="1">
            <a:off x="1710050" y="2329403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26559770-40EC-AA23-3BD2-73A5104E51D8}"/>
              </a:ext>
            </a:extLst>
          </p:cNvPr>
          <p:cNvSpPr txBox="1"/>
          <p:nvPr/>
        </p:nvSpPr>
        <p:spPr>
          <a:xfrm>
            <a:off x="5896682" y="1114350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50 m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B79A3F4-F5EE-6230-04A2-C2A6B6CF48EB}"/>
              </a:ext>
            </a:extLst>
          </p:cNvPr>
          <p:cNvSpPr txBox="1"/>
          <p:nvPr/>
        </p:nvSpPr>
        <p:spPr>
          <a:xfrm>
            <a:off x="5908189" y="1477311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3 500 000 cm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487BC81-26FC-5AF8-6085-474479C3812E}"/>
              </a:ext>
            </a:extLst>
          </p:cNvPr>
          <p:cNvSpPr txBox="1"/>
          <p:nvPr/>
        </p:nvSpPr>
        <p:spPr>
          <a:xfrm>
            <a:off x="8000132" y="310306"/>
            <a:ext cx="1429237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R</a:t>
            </a:r>
            <a:r>
              <a:rPr lang="nl-NL" sz="1600" dirty="0"/>
              <a:t>echts = </a:t>
            </a:r>
            <a:r>
              <a:rPr lang="nl-NL" sz="1600" dirty="0" err="1"/>
              <a:t>kee</a:t>
            </a:r>
            <a:r>
              <a:rPr lang="nl-NL" sz="1600" dirty="0" err="1">
                <a:solidFill>
                  <a:srgbClr val="0070C0"/>
                </a:solidFill>
              </a:rPr>
              <a:t>R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84D72E4-9E59-9921-3B17-098B5D5CDE4F}"/>
              </a:ext>
            </a:extLst>
          </p:cNvPr>
          <p:cNvSpPr txBox="1"/>
          <p:nvPr/>
        </p:nvSpPr>
        <p:spPr>
          <a:xfrm>
            <a:off x="6200132" y="310306"/>
            <a:ext cx="1386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L</a:t>
            </a:r>
            <a:r>
              <a:rPr lang="nl-NL" sz="1600" dirty="0"/>
              <a:t>inks = </a:t>
            </a:r>
            <a:r>
              <a:rPr lang="nl-NL" sz="1600" dirty="0" err="1"/>
              <a:t>de</a:t>
            </a:r>
            <a:r>
              <a:rPr lang="nl-NL" sz="1600" dirty="0" err="1">
                <a:solidFill>
                  <a:srgbClr val="0070C0"/>
                </a:solidFill>
              </a:rPr>
              <a:t>L</a:t>
            </a:r>
            <a:r>
              <a:rPr lang="nl-NL" sz="1600" dirty="0" err="1"/>
              <a:t>en</a:t>
            </a:r>
            <a:endParaRPr lang="nl-NL" sz="1600" dirty="0"/>
          </a:p>
        </p:txBody>
      </p:sp>
      <p:sp>
        <p:nvSpPr>
          <p:cNvPr id="10" name="Pijl links 9">
            <a:extLst>
              <a:ext uri="{FF2B5EF4-FFF2-40B4-BE49-F238E27FC236}">
                <a16:creationId xmlns:a16="http://schemas.microsoft.com/office/drawing/2014/main" id="{44D0737D-A12D-24E1-5C32-F9DDBABE6B3A}"/>
              </a:ext>
            </a:extLst>
          </p:cNvPr>
          <p:cNvSpPr/>
          <p:nvPr/>
        </p:nvSpPr>
        <p:spPr>
          <a:xfrm>
            <a:off x="8000132" y="116622"/>
            <a:ext cx="1800000" cy="720000"/>
          </a:xfrm>
          <a:prstGeom prst="rightArrow">
            <a:avLst/>
          </a:prstGeom>
          <a:noFill/>
          <a:ln w="38100" cmpd="sng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1" name="Pijl links 10">
            <a:extLst>
              <a:ext uri="{FF2B5EF4-FFF2-40B4-BE49-F238E27FC236}">
                <a16:creationId xmlns:a16="http://schemas.microsoft.com/office/drawing/2014/main" id="{8665CE00-2A8C-E99A-232D-C2250F3AB7E5}"/>
              </a:ext>
            </a:extLst>
          </p:cNvPr>
          <p:cNvSpPr/>
          <p:nvPr/>
        </p:nvSpPr>
        <p:spPr>
          <a:xfrm flipH="1">
            <a:off x="5905541" y="119583"/>
            <a:ext cx="1800000" cy="720000"/>
          </a:xfrm>
          <a:prstGeom prst="rightArrow">
            <a:avLst/>
          </a:prstGeom>
          <a:noFill/>
          <a:ln w="38100" cmpd="sng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106F81A-E922-A04A-89FC-A5BB4D3507E5}"/>
              </a:ext>
            </a:extLst>
          </p:cNvPr>
          <p:cNvSpPr txBox="1"/>
          <p:nvPr/>
        </p:nvSpPr>
        <p:spPr>
          <a:xfrm>
            <a:off x="6458451" y="111435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 x 10 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2B04D7F-A970-E44F-41DC-EA5EB6CD05E0}"/>
              </a:ext>
            </a:extLst>
          </p:cNvPr>
          <p:cNvSpPr txBox="1"/>
          <p:nvPr/>
        </p:nvSpPr>
        <p:spPr>
          <a:xfrm>
            <a:off x="7263047" y="1114350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5 000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3E63138-9549-F3BC-8B10-89AB739A228F}"/>
              </a:ext>
            </a:extLst>
          </p:cNvPr>
          <p:cNvSpPr txBox="1"/>
          <p:nvPr/>
        </p:nvSpPr>
        <p:spPr>
          <a:xfrm>
            <a:off x="7181849" y="1477311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 : 10 : 10 : 10 : 10 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2F2AF10-27B2-6FC7-64D2-9456A362810E}"/>
              </a:ext>
            </a:extLst>
          </p:cNvPr>
          <p:cNvSpPr txBox="1"/>
          <p:nvPr/>
        </p:nvSpPr>
        <p:spPr>
          <a:xfrm>
            <a:off x="9049213" y="1477311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35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561DE62-0F1C-D587-5617-511B8799D75E}"/>
              </a:ext>
            </a:extLst>
          </p:cNvPr>
          <p:cNvSpPr txBox="1"/>
          <p:nvPr/>
        </p:nvSpPr>
        <p:spPr>
          <a:xfrm>
            <a:off x="785327" y="920529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solidFill>
                  <a:srgbClr val="0070C0"/>
                </a:solidFill>
                <a:latin typeface="Arial"/>
                <a:ea typeface="Lucida Sans Unicode"/>
              </a:rPr>
              <a:t>kan  het  dametje  met  de  cm  meten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3DC5C19-D822-65DF-A04B-92A05230BA5D}"/>
              </a:ext>
            </a:extLst>
          </p:cNvPr>
          <p:cNvSpPr txBox="1"/>
          <p:nvPr/>
        </p:nvSpPr>
        <p:spPr>
          <a:xfrm>
            <a:off x="627023" y="1788761"/>
            <a:ext cx="427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latin typeface="Arial"/>
                <a:ea typeface="Lucida Sans Unicode"/>
              </a:rPr>
              <a:t>km     hm</a:t>
            </a:r>
            <a:r>
              <a:rPr lang="nl-NL" sz="1600" kern="50" baseline="30000" dirty="0">
                <a:latin typeface="Arial"/>
                <a:ea typeface="Lucida Sans Unicode"/>
              </a:rPr>
              <a:t> </a:t>
            </a:r>
            <a:r>
              <a:rPr lang="nl-NL" sz="1600" kern="50" dirty="0">
                <a:latin typeface="Arial"/>
                <a:ea typeface="Lucida Sans Unicode"/>
              </a:rPr>
              <a:t>    dam      m       dm      cm      mm</a:t>
            </a:r>
            <a:endParaRPr lang="en-GB" sz="1600" kern="50" dirty="0">
              <a:latin typeface="Times New Roman"/>
              <a:ea typeface="Lucida Sans Unicode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0F1DE82-EC01-94A2-C3D7-E65A101BF110}"/>
              </a:ext>
            </a:extLst>
          </p:cNvPr>
          <p:cNvSpPr txBox="1"/>
          <p:nvPr/>
        </p:nvSpPr>
        <p:spPr>
          <a:xfrm>
            <a:off x="2143115" y="126087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kern="50" dirty="0">
                <a:solidFill>
                  <a:srgbClr val="0070C0"/>
                </a:solidFill>
                <a:latin typeface="Arial"/>
                <a:ea typeface="Lucida Sans Unicode"/>
              </a:rPr>
              <a:t> x 10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D8286F24-DFFD-1AB3-FC3E-F54437FD4492}"/>
              </a:ext>
            </a:extLst>
          </p:cNvPr>
          <p:cNvSpPr txBox="1"/>
          <p:nvPr/>
        </p:nvSpPr>
        <p:spPr>
          <a:xfrm>
            <a:off x="2154525" y="238788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kern="50" dirty="0">
                <a:solidFill>
                  <a:srgbClr val="0070C0"/>
                </a:solidFill>
                <a:latin typeface="Arial"/>
                <a:ea typeface="Lucida Sans Unicode"/>
                <a:cs typeface="Arial"/>
              </a:rPr>
              <a:t>: 10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259C904F-2EBA-D7A5-F304-07D17B7B42F6}"/>
              </a:ext>
            </a:extLst>
          </p:cNvPr>
          <p:cNvSpPr txBox="1"/>
          <p:nvPr/>
        </p:nvSpPr>
        <p:spPr>
          <a:xfrm>
            <a:off x="7921636" y="1114350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cm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4A89B6B-076A-D45D-31BA-6BB6F0C1F607}"/>
              </a:ext>
            </a:extLst>
          </p:cNvPr>
          <p:cNvSpPr txBox="1"/>
          <p:nvPr/>
        </p:nvSpPr>
        <p:spPr>
          <a:xfrm>
            <a:off x="9477684" y="1477311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km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96545B8-06B6-4A00-5B7D-DB479991456F}"/>
              </a:ext>
            </a:extLst>
          </p:cNvPr>
          <p:cNvSpPr txBox="1"/>
          <p:nvPr/>
        </p:nvSpPr>
        <p:spPr>
          <a:xfrm>
            <a:off x="5908189" y="1815865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400 mm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25DEA115-674B-ECA4-A106-1985838AD07E}"/>
              </a:ext>
            </a:extLst>
          </p:cNvPr>
          <p:cNvSpPr txBox="1"/>
          <p:nvPr/>
        </p:nvSpPr>
        <p:spPr>
          <a:xfrm>
            <a:off x="6690319" y="1815865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 : 10 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7AF22CD-6674-D630-E9F6-83F70D4B5A26}"/>
              </a:ext>
            </a:extLst>
          </p:cNvPr>
          <p:cNvSpPr txBox="1"/>
          <p:nvPr/>
        </p:nvSpPr>
        <p:spPr>
          <a:xfrm>
            <a:off x="7456362" y="1815865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E7E6104-926D-23F0-6CB7-499E22A5F137}"/>
              </a:ext>
            </a:extLst>
          </p:cNvPr>
          <p:cNvSpPr txBox="1"/>
          <p:nvPr/>
        </p:nvSpPr>
        <p:spPr>
          <a:xfrm>
            <a:off x="7798026" y="1815865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dm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3C60B896-B4FB-80F2-C5A4-633886956A91}"/>
              </a:ext>
            </a:extLst>
          </p:cNvPr>
          <p:cNvSpPr txBox="1"/>
          <p:nvPr/>
        </p:nvSpPr>
        <p:spPr>
          <a:xfrm>
            <a:off x="5907716" y="2154419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4,55 hm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7BCA267D-07AD-3713-9A7E-B5C92A325F07}"/>
              </a:ext>
            </a:extLst>
          </p:cNvPr>
          <p:cNvSpPr txBox="1"/>
          <p:nvPr/>
        </p:nvSpPr>
        <p:spPr>
          <a:xfrm>
            <a:off x="6756404" y="2154419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 x 10 x 10 x 10 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F8AFEB5-BE97-404D-0474-707E66A4C7CD}"/>
              </a:ext>
            </a:extLst>
          </p:cNvPr>
          <p:cNvSpPr txBox="1"/>
          <p:nvPr/>
        </p:nvSpPr>
        <p:spPr>
          <a:xfrm>
            <a:off x="8374073" y="2161601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45 500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4351D90E-5E97-6F5B-3BF3-C71744AA9375}"/>
              </a:ext>
            </a:extLst>
          </p:cNvPr>
          <p:cNvSpPr txBox="1"/>
          <p:nvPr/>
        </p:nvSpPr>
        <p:spPr>
          <a:xfrm>
            <a:off x="9125259" y="2161601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cm 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173B800-8413-1542-4C56-11D0843C05F9}"/>
              </a:ext>
            </a:extLst>
          </p:cNvPr>
          <p:cNvSpPr txBox="1"/>
          <p:nvPr/>
        </p:nvSpPr>
        <p:spPr>
          <a:xfrm>
            <a:off x="337243" y="3652427"/>
            <a:ext cx="3902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5S Eenheden van oppervlakte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44BE0B07-CB62-D3F0-F5FC-0A9D6AE74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3" y="4285427"/>
            <a:ext cx="4643093" cy="24529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1FB777A6-394D-E21F-1910-7DBB02007035}"/>
              </a:ext>
            </a:extLst>
          </p:cNvPr>
          <p:cNvCxnSpPr/>
          <p:nvPr/>
        </p:nvCxnSpPr>
        <p:spPr>
          <a:xfrm>
            <a:off x="1710050" y="5120665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516E6E67-3F58-EA48-8BC2-C24C737406C2}"/>
              </a:ext>
            </a:extLst>
          </p:cNvPr>
          <p:cNvCxnSpPr/>
          <p:nvPr/>
        </p:nvCxnSpPr>
        <p:spPr>
          <a:xfrm flipH="1">
            <a:off x="1710050" y="6057962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ED390343-5134-6398-01A4-B655422A46ED}"/>
              </a:ext>
            </a:extLst>
          </p:cNvPr>
          <p:cNvSpPr txBox="1"/>
          <p:nvPr/>
        </p:nvSpPr>
        <p:spPr>
          <a:xfrm>
            <a:off x="785327" y="4410747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solidFill>
                  <a:srgbClr val="0070C0"/>
                </a:solidFill>
                <a:latin typeface="Arial"/>
                <a:ea typeface="Lucida Sans Unicode"/>
              </a:rPr>
              <a:t>kan  het  dametje  met  de  cm  meten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E6B4B677-B9A8-4755-344C-D98CC1B7D5E2}"/>
              </a:ext>
            </a:extLst>
          </p:cNvPr>
          <p:cNvSpPr txBox="1"/>
          <p:nvPr/>
        </p:nvSpPr>
        <p:spPr>
          <a:xfrm>
            <a:off x="627023" y="5264970"/>
            <a:ext cx="4110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latin typeface="Arial"/>
                <a:ea typeface="Lucida Sans Unicode"/>
              </a:rPr>
              <a:t>km</a:t>
            </a:r>
            <a:r>
              <a:rPr lang="nl-NL" sz="1600" kern="50" baseline="30000" dirty="0">
                <a:latin typeface="Arial"/>
                <a:ea typeface="Lucida Sans Unicode"/>
              </a:rPr>
              <a:t>2</a:t>
            </a:r>
            <a:r>
              <a:rPr lang="nl-NL" sz="1600" kern="50" dirty="0">
                <a:latin typeface="Arial"/>
                <a:ea typeface="Lucida Sans Unicode"/>
              </a:rPr>
              <a:t>   hm</a:t>
            </a:r>
            <a:r>
              <a:rPr lang="nl-NL" sz="1600" kern="50" baseline="30000" dirty="0">
                <a:latin typeface="Arial"/>
                <a:ea typeface="Lucida Sans Unicode"/>
              </a:rPr>
              <a:t>2 </a:t>
            </a:r>
            <a:r>
              <a:rPr lang="nl-NL" sz="1600" kern="50" dirty="0">
                <a:latin typeface="Arial"/>
                <a:ea typeface="Lucida Sans Unicode"/>
              </a:rPr>
              <a:t>  dam</a:t>
            </a:r>
            <a:r>
              <a:rPr lang="nl-NL" sz="1600" kern="50" baseline="30000" dirty="0">
                <a:latin typeface="Arial"/>
                <a:ea typeface="Lucida Sans Unicode"/>
              </a:rPr>
              <a:t>2</a:t>
            </a:r>
            <a:r>
              <a:rPr lang="nl-NL" sz="1600" kern="50" dirty="0">
                <a:latin typeface="Arial"/>
                <a:ea typeface="Lucida Sans Unicode"/>
              </a:rPr>
              <a:t>     m</a:t>
            </a:r>
            <a:r>
              <a:rPr lang="nl-NL" sz="1600" kern="50" baseline="30000" dirty="0">
                <a:latin typeface="Arial"/>
                <a:ea typeface="Lucida Sans Unicode"/>
              </a:rPr>
              <a:t>2</a:t>
            </a:r>
            <a:r>
              <a:rPr lang="nl-NL" sz="1600" kern="50" dirty="0">
                <a:latin typeface="Arial"/>
                <a:ea typeface="Lucida Sans Unicode"/>
              </a:rPr>
              <a:t>     dm</a:t>
            </a:r>
            <a:r>
              <a:rPr lang="nl-NL" sz="1600" kern="50" baseline="30000" dirty="0">
                <a:latin typeface="Arial"/>
                <a:ea typeface="Lucida Sans Unicode"/>
              </a:rPr>
              <a:t>2</a:t>
            </a:r>
            <a:r>
              <a:rPr lang="nl-NL" sz="1600" kern="50" dirty="0">
                <a:latin typeface="Arial"/>
                <a:ea typeface="Lucida Sans Unicode"/>
              </a:rPr>
              <a:t>    cm</a:t>
            </a:r>
            <a:r>
              <a:rPr lang="nl-NL" sz="1600" kern="50" baseline="30000" dirty="0">
                <a:latin typeface="Arial"/>
                <a:ea typeface="Lucida Sans Unicode"/>
              </a:rPr>
              <a:t>2</a:t>
            </a:r>
            <a:r>
              <a:rPr lang="nl-NL" sz="1600" kern="50" dirty="0">
                <a:latin typeface="Arial"/>
                <a:ea typeface="Lucida Sans Unicode"/>
              </a:rPr>
              <a:t>    mm</a:t>
            </a:r>
            <a:r>
              <a:rPr lang="nl-NL" sz="1600" kern="50" baseline="30000" dirty="0">
                <a:latin typeface="Arial"/>
                <a:ea typeface="Lucida Sans Unicode"/>
              </a:rPr>
              <a:t>2</a:t>
            </a:r>
            <a:endParaRPr lang="en-GB" sz="1600" kern="50" dirty="0">
              <a:latin typeface="Times New Roman"/>
              <a:ea typeface="Lucida Sans Unicode"/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2668424A-E3E1-F73E-DC28-926C59B335C2}"/>
              </a:ext>
            </a:extLst>
          </p:cNvPr>
          <p:cNvSpPr txBox="1"/>
          <p:nvPr/>
        </p:nvSpPr>
        <p:spPr>
          <a:xfrm>
            <a:off x="2143115" y="4751092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kern="50" dirty="0">
                <a:solidFill>
                  <a:srgbClr val="0070C0"/>
                </a:solidFill>
                <a:latin typeface="Arial"/>
                <a:ea typeface="Lucida Sans Unicode"/>
              </a:rPr>
              <a:t> x 100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D43507A-EE47-925A-6732-8BAA413CBF92}"/>
              </a:ext>
            </a:extLst>
          </p:cNvPr>
          <p:cNvSpPr txBox="1"/>
          <p:nvPr/>
        </p:nvSpPr>
        <p:spPr>
          <a:xfrm>
            <a:off x="2154705" y="6049812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kern="50" dirty="0">
                <a:solidFill>
                  <a:srgbClr val="0070C0"/>
                </a:solidFill>
                <a:latin typeface="Arial"/>
                <a:ea typeface="Lucida Sans Unicode"/>
                <a:cs typeface="Arial"/>
              </a:rPr>
              <a:t>: 100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91A55679-B7AE-93FA-843C-29AB0C35489A}"/>
              </a:ext>
            </a:extLst>
          </p:cNvPr>
          <p:cNvSpPr txBox="1"/>
          <p:nvPr/>
        </p:nvSpPr>
        <p:spPr>
          <a:xfrm rot="16200000">
            <a:off x="1208663" y="546004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E7ACA28-1933-A9FF-4CE7-416A08BE0C07}"/>
              </a:ext>
            </a:extLst>
          </p:cNvPr>
          <p:cNvSpPr txBox="1"/>
          <p:nvPr/>
        </p:nvSpPr>
        <p:spPr>
          <a:xfrm>
            <a:off x="1151756" y="5633998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ha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E83511A-545D-7A32-0398-BF1607ACCDF1}"/>
              </a:ext>
            </a:extLst>
          </p:cNvPr>
          <p:cNvSpPr txBox="1"/>
          <p:nvPr/>
        </p:nvSpPr>
        <p:spPr>
          <a:xfrm rot="16200000">
            <a:off x="1827130" y="545978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25401476-26B4-0BBE-FF30-EC9CE25CB2AC}"/>
              </a:ext>
            </a:extLst>
          </p:cNvPr>
          <p:cNvSpPr txBox="1"/>
          <p:nvPr/>
        </p:nvSpPr>
        <p:spPr>
          <a:xfrm>
            <a:off x="1732745" y="5633744"/>
            <a:ext cx="467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are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FF23CC33-62B6-9F77-58A2-AA4B837B3F1C}"/>
              </a:ext>
            </a:extLst>
          </p:cNvPr>
          <p:cNvSpPr txBox="1"/>
          <p:nvPr/>
        </p:nvSpPr>
        <p:spPr>
          <a:xfrm rot="16200000">
            <a:off x="2449081" y="546004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BB027208-1616-7D7B-95C9-036BD730F956}"/>
              </a:ext>
            </a:extLst>
          </p:cNvPr>
          <p:cNvSpPr txBox="1"/>
          <p:nvPr/>
        </p:nvSpPr>
        <p:spPr>
          <a:xfrm>
            <a:off x="2354696" y="5633998"/>
            <a:ext cx="44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ca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3443DCDC-096C-F3C5-0E44-B352BA4B8C1E}"/>
              </a:ext>
            </a:extLst>
          </p:cNvPr>
          <p:cNvSpPr txBox="1"/>
          <p:nvPr/>
        </p:nvSpPr>
        <p:spPr>
          <a:xfrm>
            <a:off x="1611887" y="6308093"/>
            <a:ext cx="79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 err="1">
                <a:solidFill>
                  <a:srgbClr val="0070C0"/>
                </a:solidFill>
              </a:rPr>
              <a:t>hareca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47A9F5D1-DA22-F27D-15D3-E09E94667574}"/>
              </a:ext>
            </a:extLst>
          </p:cNvPr>
          <p:cNvSpPr txBox="1"/>
          <p:nvPr/>
        </p:nvSpPr>
        <p:spPr>
          <a:xfrm>
            <a:off x="5879536" y="3667816"/>
            <a:ext cx="3784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Stappen van 100 want 10</a:t>
            </a:r>
            <a:r>
              <a:rPr lang="nl-NL" sz="1600" baseline="30000" dirty="0">
                <a:solidFill>
                  <a:srgbClr val="0070C0"/>
                </a:solidFill>
              </a:rPr>
              <a:t>2</a:t>
            </a:r>
            <a:r>
              <a:rPr lang="nl-NL" sz="1600" dirty="0">
                <a:solidFill>
                  <a:srgbClr val="0070C0"/>
                </a:solidFill>
              </a:rPr>
              <a:t> = 10 x 10 = 100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FE6590E7-5C37-FC3F-8565-C9D0D31CAA80}"/>
              </a:ext>
            </a:extLst>
          </p:cNvPr>
          <p:cNvCxnSpPr>
            <a:cxnSpLocks/>
          </p:cNvCxnSpPr>
          <p:nvPr/>
        </p:nvCxnSpPr>
        <p:spPr>
          <a:xfrm>
            <a:off x="0" y="331470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5A3F4273-49A9-7EC4-8A54-77BAC94AEC91}"/>
              </a:ext>
            </a:extLst>
          </p:cNvPr>
          <p:cNvSpPr txBox="1"/>
          <p:nvPr/>
        </p:nvSpPr>
        <p:spPr>
          <a:xfrm>
            <a:off x="5857321" y="4517671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A06EAD2C-58F9-00F0-D70C-D72A78AD373F}"/>
              </a:ext>
            </a:extLst>
          </p:cNvPr>
          <p:cNvSpPr txBox="1"/>
          <p:nvPr/>
        </p:nvSpPr>
        <p:spPr>
          <a:xfrm>
            <a:off x="5868828" y="4880632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9 400 000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B4274B09-3C03-97EC-AC90-0CA91D88A40B}"/>
              </a:ext>
            </a:extLst>
          </p:cNvPr>
          <p:cNvSpPr txBox="1"/>
          <p:nvPr/>
        </p:nvSpPr>
        <p:spPr>
          <a:xfrm>
            <a:off x="6344229" y="4517671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 x 100 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EFF8A8B3-2726-A391-5B31-3A3C8D88C0DC}"/>
              </a:ext>
            </a:extLst>
          </p:cNvPr>
          <p:cNvSpPr txBox="1"/>
          <p:nvPr/>
        </p:nvSpPr>
        <p:spPr>
          <a:xfrm>
            <a:off x="7389455" y="4517671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40 000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8DD1FED5-42C2-A3C1-84AE-76C1279E3E52}"/>
              </a:ext>
            </a:extLst>
          </p:cNvPr>
          <p:cNvSpPr txBox="1"/>
          <p:nvPr/>
        </p:nvSpPr>
        <p:spPr>
          <a:xfrm>
            <a:off x="7083668" y="4880632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100 : 100 : 100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1016DF80-40CA-C0BA-E94B-AF6AD7DBE187}"/>
              </a:ext>
            </a:extLst>
          </p:cNvPr>
          <p:cNvSpPr txBox="1"/>
          <p:nvPr/>
        </p:nvSpPr>
        <p:spPr>
          <a:xfrm>
            <a:off x="8506881" y="4875427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9,4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3C797DC3-5EFB-F771-15BA-0D26EEC7F454}"/>
              </a:ext>
            </a:extLst>
          </p:cNvPr>
          <p:cNvSpPr txBox="1"/>
          <p:nvPr/>
        </p:nvSpPr>
        <p:spPr>
          <a:xfrm>
            <a:off x="8187076" y="4517671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cm</a:t>
            </a:r>
            <a:r>
              <a:rPr lang="nl-NL" sz="1600" baseline="30000" dirty="0"/>
              <a:t>2</a:t>
            </a:r>
            <a:r>
              <a:rPr lang="nl-NL" sz="1600" dirty="0"/>
              <a:t> 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163B54FE-BD6D-A969-AC64-28A9A6B79D63}"/>
              </a:ext>
            </a:extLst>
          </p:cNvPr>
          <p:cNvSpPr txBox="1"/>
          <p:nvPr/>
        </p:nvSpPr>
        <p:spPr>
          <a:xfrm>
            <a:off x="8983796" y="4880632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km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3097904B-D464-42B5-C584-E750BD047E06}"/>
              </a:ext>
            </a:extLst>
          </p:cNvPr>
          <p:cNvSpPr txBox="1"/>
          <p:nvPr/>
        </p:nvSpPr>
        <p:spPr>
          <a:xfrm>
            <a:off x="5868828" y="5219186"/>
            <a:ext cx="61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 are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CBE47ECA-175E-7273-AB5C-B771D7DC7C33}"/>
              </a:ext>
            </a:extLst>
          </p:cNvPr>
          <p:cNvSpPr txBox="1"/>
          <p:nvPr/>
        </p:nvSpPr>
        <p:spPr>
          <a:xfrm>
            <a:off x="7179561" y="521918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  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DF8379DF-38A9-9FFE-370A-FB7E9ABAABDF}"/>
              </a:ext>
            </a:extLst>
          </p:cNvPr>
          <p:cNvSpPr txBox="1"/>
          <p:nvPr/>
        </p:nvSpPr>
        <p:spPr>
          <a:xfrm>
            <a:off x="7711116" y="5219186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600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2F3C75FA-21F2-2D6F-F53F-FED6D6187EF0}"/>
              </a:ext>
            </a:extLst>
          </p:cNvPr>
          <p:cNvSpPr txBox="1"/>
          <p:nvPr/>
        </p:nvSpPr>
        <p:spPr>
          <a:xfrm>
            <a:off x="8280178" y="5218529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CF155561-2408-D4DA-FB0E-A31BAFBE9A85}"/>
              </a:ext>
            </a:extLst>
          </p:cNvPr>
          <p:cNvSpPr txBox="1"/>
          <p:nvPr/>
        </p:nvSpPr>
        <p:spPr>
          <a:xfrm>
            <a:off x="5868355" y="5557740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6 500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84109D0D-D62D-AC86-3BCB-2197DB402E35}"/>
              </a:ext>
            </a:extLst>
          </p:cNvPr>
          <p:cNvSpPr txBox="1"/>
          <p:nvPr/>
        </p:nvSpPr>
        <p:spPr>
          <a:xfrm>
            <a:off x="6713592" y="5557083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100 : 100 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8678BEB3-332F-1B77-55C9-ED7A5E5A3DED}"/>
              </a:ext>
            </a:extLst>
          </p:cNvPr>
          <p:cNvSpPr txBox="1"/>
          <p:nvPr/>
        </p:nvSpPr>
        <p:spPr>
          <a:xfrm>
            <a:off x="7705541" y="556492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0,65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823CA88B-DFA1-0C19-2B2D-449B73C643FF}"/>
              </a:ext>
            </a:extLst>
          </p:cNvPr>
          <p:cNvSpPr txBox="1"/>
          <p:nvPr/>
        </p:nvSpPr>
        <p:spPr>
          <a:xfrm>
            <a:off x="8855960" y="5564922"/>
            <a:ext cx="449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ha 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80D29BC4-775F-61A2-22C2-9F474CA3613C}"/>
              </a:ext>
            </a:extLst>
          </p:cNvPr>
          <p:cNvSpPr txBox="1"/>
          <p:nvPr/>
        </p:nvSpPr>
        <p:spPr>
          <a:xfrm>
            <a:off x="6341532" y="5226368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6 dam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9B2926F1-755B-A129-6996-AD323FCE28D2}"/>
              </a:ext>
            </a:extLst>
          </p:cNvPr>
          <p:cNvSpPr txBox="1"/>
          <p:nvPr/>
        </p:nvSpPr>
        <p:spPr>
          <a:xfrm>
            <a:off x="8282357" y="5564922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hm</a:t>
            </a:r>
            <a:r>
              <a:rPr lang="nl-NL" sz="1600" baseline="30000" dirty="0"/>
              <a:t>2</a:t>
            </a:r>
            <a:r>
              <a:rPr lang="nl-NL" sz="1600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299346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F5F66-EB0A-252F-7287-F0A9EB0E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0BB4726D-6B61-7221-C65C-A72D82A34DB1}"/>
              </a:ext>
            </a:extLst>
          </p:cNvPr>
          <p:cNvSpPr txBox="1"/>
          <p:nvPr/>
        </p:nvSpPr>
        <p:spPr>
          <a:xfrm>
            <a:off x="337243" y="226337"/>
            <a:ext cx="33931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5T Eenheden van inhoud</a:t>
            </a:r>
          </a:p>
        </p:txBody>
      </p:sp>
      <p:sp>
        <p:nvSpPr>
          <p:cNvPr id="2" name="Text Box 8">
            <a:extLst>
              <a:ext uri="{FF2B5EF4-FFF2-40B4-BE49-F238E27FC236}">
                <a16:creationId xmlns:a16="http://schemas.microsoft.com/office/drawing/2014/main" id="{0E1AB2EE-DE1F-27D6-4AA9-445E423BB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3" y="843948"/>
            <a:ext cx="4643093" cy="1807103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4FA986F4-4BDD-4D7B-2644-AAFB09BEEB22}"/>
              </a:ext>
            </a:extLst>
          </p:cNvPr>
          <p:cNvCxnSpPr/>
          <p:nvPr/>
        </p:nvCxnSpPr>
        <p:spPr>
          <a:xfrm>
            <a:off x="1710050" y="1679186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A97DB91-0E62-4B59-90F4-0FF0F74F4980}"/>
              </a:ext>
            </a:extLst>
          </p:cNvPr>
          <p:cNvCxnSpPr/>
          <p:nvPr/>
        </p:nvCxnSpPr>
        <p:spPr>
          <a:xfrm flipH="1">
            <a:off x="1710050" y="2240800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60BDB9E2-1076-A28F-E053-A44AEA2FF0BC}"/>
              </a:ext>
            </a:extLst>
          </p:cNvPr>
          <p:cNvSpPr txBox="1"/>
          <p:nvPr/>
        </p:nvSpPr>
        <p:spPr>
          <a:xfrm>
            <a:off x="785327" y="969268"/>
            <a:ext cx="3637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solidFill>
                  <a:srgbClr val="0070C0"/>
                </a:solidFill>
                <a:latin typeface="Arial"/>
                <a:ea typeface="Lucida Sans Unicode"/>
              </a:rPr>
              <a:t>kan  het  dametje  met  de  cm  meten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754F23C-593A-7883-C7E0-0B9E9CDFCBC0}"/>
              </a:ext>
            </a:extLst>
          </p:cNvPr>
          <p:cNvSpPr txBox="1"/>
          <p:nvPr/>
        </p:nvSpPr>
        <p:spPr>
          <a:xfrm>
            <a:off x="627023" y="1823491"/>
            <a:ext cx="4110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latin typeface="Arial"/>
                <a:ea typeface="Lucida Sans Unicode"/>
              </a:rPr>
              <a:t>km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hm</a:t>
            </a:r>
            <a:r>
              <a:rPr lang="nl-NL" sz="1600" kern="50" baseline="30000" dirty="0">
                <a:latin typeface="Arial"/>
                <a:ea typeface="Lucida Sans Unicode"/>
              </a:rPr>
              <a:t>3 </a:t>
            </a:r>
            <a:r>
              <a:rPr lang="nl-NL" sz="1600" kern="50" dirty="0">
                <a:latin typeface="Arial"/>
                <a:ea typeface="Lucida Sans Unicode"/>
              </a:rPr>
              <a:t>  dam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  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  dm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 cm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 mm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endParaRPr lang="en-GB" sz="1600" kern="50" dirty="0">
              <a:latin typeface="Times New Roman"/>
              <a:ea typeface="Lucida Sans Unicode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40605A0-87BD-0E88-BC2F-CCC2B0E95BA9}"/>
              </a:ext>
            </a:extLst>
          </p:cNvPr>
          <p:cNvSpPr txBox="1"/>
          <p:nvPr/>
        </p:nvSpPr>
        <p:spPr>
          <a:xfrm>
            <a:off x="2143115" y="130961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kern="50" dirty="0">
                <a:solidFill>
                  <a:srgbClr val="0070C0"/>
                </a:solidFill>
                <a:latin typeface="Arial"/>
                <a:ea typeface="Lucida Sans Unicode"/>
              </a:rPr>
              <a:t> x 1000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D2AB8C6-8CEA-5B8B-8027-FC835B5BECB8}"/>
              </a:ext>
            </a:extLst>
          </p:cNvPr>
          <p:cNvSpPr txBox="1"/>
          <p:nvPr/>
        </p:nvSpPr>
        <p:spPr>
          <a:xfrm>
            <a:off x="2154705" y="2232650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kern="50" dirty="0">
                <a:solidFill>
                  <a:srgbClr val="0070C0"/>
                </a:solidFill>
                <a:latin typeface="Arial"/>
                <a:ea typeface="Lucida Sans Unicode"/>
                <a:cs typeface="Arial"/>
              </a:rPr>
              <a:t>: 1000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BF7775C-7C68-61AA-7880-3DD731DD7D4F}"/>
              </a:ext>
            </a:extLst>
          </p:cNvPr>
          <p:cNvSpPr txBox="1"/>
          <p:nvPr/>
        </p:nvSpPr>
        <p:spPr>
          <a:xfrm>
            <a:off x="5879536" y="226337"/>
            <a:ext cx="4395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Stappen van 1000 want 10</a:t>
            </a:r>
            <a:r>
              <a:rPr lang="nl-NL" sz="1600" baseline="30000" dirty="0">
                <a:solidFill>
                  <a:srgbClr val="0070C0"/>
                </a:solidFill>
              </a:rPr>
              <a:t>3</a:t>
            </a:r>
            <a:r>
              <a:rPr lang="nl-NL" sz="1600" dirty="0">
                <a:solidFill>
                  <a:srgbClr val="0070C0"/>
                </a:solidFill>
              </a:rPr>
              <a:t> = 10 x 10 x 10 = 1000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12E05B0A-8096-BEBA-8C27-920F5216D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3" y="2948617"/>
            <a:ext cx="4643093" cy="1807103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7EF18656-5D15-0EC8-2242-7A375BCFFD51}"/>
              </a:ext>
            </a:extLst>
          </p:cNvPr>
          <p:cNvCxnSpPr/>
          <p:nvPr/>
        </p:nvCxnSpPr>
        <p:spPr>
          <a:xfrm>
            <a:off x="1710050" y="3352348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63268F41-B03F-E186-8350-7E3379E64839}"/>
              </a:ext>
            </a:extLst>
          </p:cNvPr>
          <p:cNvCxnSpPr/>
          <p:nvPr/>
        </p:nvCxnSpPr>
        <p:spPr>
          <a:xfrm flipH="1">
            <a:off x="1710050" y="3886204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CD70B96F-15ED-DC1F-47A1-00A2530DC505}"/>
              </a:ext>
            </a:extLst>
          </p:cNvPr>
          <p:cNvSpPr txBox="1"/>
          <p:nvPr/>
        </p:nvSpPr>
        <p:spPr>
          <a:xfrm>
            <a:off x="1524776" y="4270535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solidFill>
                  <a:srgbClr val="0070C0"/>
                </a:solidFill>
                <a:latin typeface="Arial"/>
                <a:ea typeface="Lucida Sans Unicode"/>
              </a:rPr>
              <a:t>Lacht de clown mee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694E64A-0F94-C0F8-E5C2-DFFD48E4AEEC}"/>
              </a:ext>
            </a:extLst>
          </p:cNvPr>
          <p:cNvSpPr txBox="1"/>
          <p:nvPr/>
        </p:nvSpPr>
        <p:spPr>
          <a:xfrm>
            <a:off x="1524776" y="3452214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latin typeface="Arial"/>
                <a:ea typeface="Lucida Sans Unicode"/>
              </a:rPr>
              <a:t>Liter    dl</a:t>
            </a:r>
            <a:r>
              <a:rPr lang="nl-NL" sz="1600" kern="50" baseline="30000" dirty="0">
                <a:latin typeface="Arial"/>
                <a:ea typeface="Lucida Sans Unicode"/>
              </a:rPr>
              <a:t> </a:t>
            </a:r>
            <a:r>
              <a:rPr lang="nl-NL" sz="1600" kern="50" dirty="0">
                <a:latin typeface="Arial"/>
                <a:ea typeface="Lucida Sans Unicode"/>
              </a:rPr>
              <a:t>      cl      ml</a:t>
            </a:r>
            <a:endParaRPr lang="en-GB" sz="1600" kern="50" dirty="0">
              <a:latin typeface="Times New Roman"/>
              <a:ea typeface="Lucida Sans Unicode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1B836459-5E5D-9335-0530-86CD7A49A745}"/>
              </a:ext>
            </a:extLst>
          </p:cNvPr>
          <p:cNvSpPr txBox="1"/>
          <p:nvPr/>
        </p:nvSpPr>
        <p:spPr>
          <a:xfrm>
            <a:off x="2143115" y="298277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kern="50" dirty="0">
                <a:solidFill>
                  <a:srgbClr val="0070C0"/>
                </a:solidFill>
                <a:latin typeface="Arial"/>
                <a:ea typeface="Lucida Sans Unicode"/>
              </a:rPr>
              <a:t> x 10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D5C1E36-EA98-05D7-A19B-7DC95E742F5C}"/>
              </a:ext>
            </a:extLst>
          </p:cNvPr>
          <p:cNvSpPr txBox="1"/>
          <p:nvPr/>
        </p:nvSpPr>
        <p:spPr>
          <a:xfrm>
            <a:off x="2154525" y="3970081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kern="50" dirty="0">
                <a:solidFill>
                  <a:srgbClr val="0070C0"/>
                </a:solidFill>
                <a:latin typeface="Arial"/>
                <a:ea typeface="Lucida Sans Unicode"/>
                <a:cs typeface="Arial"/>
              </a:rPr>
              <a:t>: 10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6BCB31D9-0DB2-D6F1-2376-DB3787E7E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3" y="5320084"/>
            <a:ext cx="4643093" cy="1311629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6D65E929-E002-BBD9-2690-F622DD2A59EC}"/>
              </a:ext>
            </a:extLst>
          </p:cNvPr>
          <p:cNvSpPr txBox="1"/>
          <p:nvPr/>
        </p:nvSpPr>
        <p:spPr>
          <a:xfrm>
            <a:off x="371428" y="5734156"/>
            <a:ext cx="4687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latin typeface="Arial"/>
                <a:ea typeface="Lucida Sans Unicode"/>
              </a:rPr>
              <a:t>km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hm</a:t>
            </a:r>
            <a:r>
              <a:rPr lang="nl-NL" sz="1600" kern="50" baseline="30000" dirty="0">
                <a:latin typeface="Arial"/>
                <a:ea typeface="Lucida Sans Unicode"/>
              </a:rPr>
              <a:t>3 </a:t>
            </a:r>
            <a:r>
              <a:rPr lang="nl-NL" sz="1600" kern="50" dirty="0">
                <a:latin typeface="Arial"/>
                <a:ea typeface="Lucida Sans Unicode"/>
              </a:rPr>
              <a:t>  dam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  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  dm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           cm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r>
              <a:rPr lang="nl-NL" sz="1600" kern="50" dirty="0">
                <a:latin typeface="Arial"/>
                <a:ea typeface="Lucida Sans Unicode"/>
              </a:rPr>
              <a:t>    mm</a:t>
            </a:r>
            <a:r>
              <a:rPr lang="nl-NL" sz="1600" kern="50" baseline="30000" dirty="0">
                <a:latin typeface="Arial"/>
                <a:ea typeface="Lucida Sans Unicode"/>
              </a:rPr>
              <a:t>3</a:t>
            </a:r>
            <a:endParaRPr lang="en-GB" sz="1600" kern="50" dirty="0">
              <a:latin typeface="Times New Roman"/>
              <a:ea typeface="Lucida Sans Unicode"/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30BE982B-2E35-0D93-230B-00A8C3032541}"/>
              </a:ext>
            </a:extLst>
          </p:cNvPr>
          <p:cNvSpPr txBox="1"/>
          <p:nvPr/>
        </p:nvSpPr>
        <p:spPr>
          <a:xfrm rot="16200000">
            <a:off x="2763205" y="597996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591577EE-F60F-825A-DC1C-F3A7766B6A0E}"/>
              </a:ext>
            </a:extLst>
          </p:cNvPr>
          <p:cNvSpPr txBox="1"/>
          <p:nvPr/>
        </p:nvSpPr>
        <p:spPr>
          <a:xfrm>
            <a:off x="2645897" y="6202569"/>
            <a:ext cx="528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liter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9BD72C9-C551-4609-F2B7-CE116C19B822}"/>
              </a:ext>
            </a:extLst>
          </p:cNvPr>
          <p:cNvSpPr txBox="1"/>
          <p:nvPr/>
        </p:nvSpPr>
        <p:spPr>
          <a:xfrm rot="16200000">
            <a:off x="3930424" y="599424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908DDDC7-72FD-57E3-6C1A-FACB902469DB}"/>
              </a:ext>
            </a:extLst>
          </p:cNvPr>
          <p:cNvSpPr txBox="1"/>
          <p:nvPr/>
        </p:nvSpPr>
        <p:spPr>
          <a:xfrm>
            <a:off x="3843669" y="618595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5BFD4FF0-B91E-7040-8755-B9385E326D18}"/>
              </a:ext>
            </a:extLst>
          </p:cNvPr>
          <p:cNvSpPr txBox="1"/>
          <p:nvPr/>
        </p:nvSpPr>
        <p:spPr>
          <a:xfrm rot="16200000">
            <a:off x="3930424" y="553540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46C98BCE-BF2B-5462-57E1-07B85341AD94}"/>
              </a:ext>
            </a:extLst>
          </p:cNvPr>
          <p:cNvSpPr txBox="1"/>
          <p:nvPr/>
        </p:nvSpPr>
        <p:spPr>
          <a:xfrm>
            <a:off x="3843669" y="5328984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cc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DCF20594-D642-BB95-2231-469509BFA1A7}"/>
              </a:ext>
            </a:extLst>
          </p:cNvPr>
          <p:cNvSpPr txBox="1"/>
          <p:nvPr/>
        </p:nvSpPr>
        <p:spPr>
          <a:xfrm rot="16200000">
            <a:off x="3615413" y="204927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3532003-6687-87A4-E27C-E9027471F0C3}"/>
              </a:ext>
            </a:extLst>
          </p:cNvPr>
          <p:cNvSpPr txBox="1"/>
          <p:nvPr/>
        </p:nvSpPr>
        <p:spPr>
          <a:xfrm>
            <a:off x="3548543" y="2271867"/>
            <a:ext cx="433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cc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610BC59C-596E-BA2E-9DCF-6FB28C4ECFBD}"/>
              </a:ext>
            </a:extLst>
          </p:cNvPr>
          <p:cNvSpPr txBox="1"/>
          <p:nvPr/>
        </p:nvSpPr>
        <p:spPr>
          <a:xfrm>
            <a:off x="3167218" y="6191978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dl    cl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A023A285-3FC0-495E-6CB0-E97DE9D4140E}"/>
              </a:ext>
            </a:extLst>
          </p:cNvPr>
          <p:cNvSpPr txBox="1"/>
          <p:nvPr/>
        </p:nvSpPr>
        <p:spPr>
          <a:xfrm>
            <a:off x="1942396" y="4899642"/>
            <a:ext cx="1224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Combinatie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6C4F5EEA-42F0-C3C0-1039-DE0ECED442BB}"/>
              </a:ext>
            </a:extLst>
          </p:cNvPr>
          <p:cNvSpPr txBox="1"/>
          <p:nvPr/>
        </p:nvSpPr>
        <p:spPr>
          <a:xfrm>
            <a:off x="5857321" y="1063271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 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2A43C369-BEFF-4126-E736-A5F67845E1EA}"/>
              </a:ext>
            </a:extLst>
          </p:cNvPr>
          <p:cNvSpPr txBox="1"/>
          <p:nvPr/>
        </p:nvSpPr>
        <p:spPr>
          <a:xfrm>
            <a:off x="5868828" y="1426232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450 000 mm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1D238860-A73D-9922-63F3-EB625264FE9B}"/>
              </a:ext>
            </a:extLst>
          </p:cNvPr>
          <p:cNvSpPr txBox="1"/>
          <p:nvPr/>
        </p:nvSpPr>
        <p:spPr>
          <a:xfrm>
            <a:off x="6344229" y="1063271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1000 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0479D7C8-A984-2BF4-8442-2B0A5B2A5E2A}"/>
              </a:ext>
            </a:extLst>
          </p:cNvPr>
          <p:cNvSpPr txBox="1"/>
          <p:nvPr/>
        </p:nvSpPr>
        <p:spPr>
          <a:xfrm>
            <a:off x="6970355" y="1063271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6 000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05021D12-C0E0-51E6-8181-006D8C41B9C2}"/>
              </a:ext>
            </a:extLst>
          </p:cNvPr>
          <p:cNvSpPr txBox="1"/>
          <p:nvPr/>
        </p:nvSpPr>
        <p:spPr>
          <a:xfrm>
            <a:off x="7083668" y="1426232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1000 : 1000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7E294E8D-BCBE-7DC0-FC8C-132FAFEFA4C9}"/>
              </a:ext>
            </a:extLst>
          </p:cNvPr>
          <p:cNvSpPr txBox="1"/>
          <p:nvPr/>
        </p:nvSpPr>
        <p:spPr>
          <a:xfrm>
            <a:off x="8316381" y="1421027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9,4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49D360A7-3FAE-9B52-E172-84AB1CF1015D}"/>
              </a:ext>
            </a:extLst>
          </p:cNvPr>
          <p:cNvSpPr txBox="1"/>
          <p:nvPr/>
        </p:nvSpPr>
        <p:spPr>
          <a:xfrm>
            <a:off x="7628276" y="1063271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dm</a:t>
            </a:r>
            <a:r>
              <a:rPr lang="nl-NL" sz="1600" baseline="30000" dirty="0"/>
              <a:t>3</a:t>
            </a:r>
            <a:r>
              <a:rPr lang="nl-NL" sz="1600" dirty="0"/>
              <a:t> 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64FD0D3A-1050-658A-0F21-94D8D1872863}"/>
              </a:ext>
            </a:extLst>
          </p:cNvPr>
          <p:cNvSpPr txBox="1"/>
          <p:nvPr/>
        </p:nvSpPr>
        <p:spPr>
          <a:xfrm>
            <a:off x="8793296" y="1426232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88DFD9A1-E727-8D84-F18D-1820664F3F50}"/>
              </a:ext>
            </a:extLst>
          </p:cNvPr>
          <p:cNvSpPr txBox="1"/>
          <p:nvPr/>
        </p:nvSpPr>
        <p:spPr>
          <a:xfrm>
            <a:off x="5868828" y="1764786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 km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6B6D99A6-A663-50CA-CD18-C7856B789B86}"/>
              </a:ext>
            </a:extLst>
          </p:cNvPr>
          <p:cNvSpPr txBox="1"/>
          <p:nvPr/>
        </p:nvSpPr>
        <p:spPr>
          <a:xfrm>
            <a:off x="6455661" y="1764786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1000 x 1000 x 1000  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98306FBA-49B8-E78D-D38B-91C37303D8E1}"/>
              </a:ext>
            </a:extLst>
          </p:cNvPr>
          <p:cNvSpPr txBox="1"/>
          <p:nvPr/>
        </p:nvSpPr>
        <p:spPr>
          <a:xfrm>
            <a:off x="8365166" y="1764786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2 000 000 000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1702753-F5A2-029E-CF97-2351ECE49CBF}"/>
              </a:ext>
            </a:extLst>
          </p:cNvPr>
          <p:cNvSpPr txBox="1"/>
          <p:nvPr/>
        </p:nvSpPr>
        <p:spPr>
          <a:xfrm>
            <a:off x="9816878" y="1764129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EFD408D2-E2AA-FA76-B7A6-F6F3ECBA16A3}"/>
              </a:ext>
            </a:extLst>
          </p:cNvPr>
          <p:cNvSpPr txBox="1"/>
          <p:nvPr/>
        </p:nvSpPr>
        <p:spPr>
          <a:xfrm>
            <a:off x="5868355" y="210334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3,5 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061645E6-83D1-FA88-CE00-BE8A03C7F168}"/>
              </a:ext>
            </a:extLst>
          </p:cNvPr>
          <p:cNvSpPr txBox="1"/>
          <p:nvPr/>
        </p:nvSpPr>
        <p:spPr>
          <a:xfrm>
            <a:off x="6465942" y="2102683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1000 x 1000 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562A33BE-E160-CC2D-08B6-2EC1768E8D8E}"/>
              </a:ext>
            </a:extLst>
          </p:cNvPr>
          <p:cNvSpPr txBox="1"/>
          <p:nvPr/>
        </p:nvSpPr>
        <p:spPr>
          <a:xfrm>
            <a:off x="7705541" y="2110522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3 500 000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B7015554-2B89-2786-0ABB-8B716220ECEA}"/>
              </a:ext>
            </a:extLst>
          </p:cNvPr>
          <p:cNvSpPr txBox="1"/>
          <p:nvPr/>
        </p:nvSpPr>
        <p:spPr>
          <a:xfrm>
            <a:off x="9306810" y="2110522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cc 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E8C0B278-5BE5-F330-DFD4-3EE7C1855559}"/>
              </a:ext>
            </a:extLst>
          </p:cNvPr>
          <p:cNvSpPr txBox="1"/>
          <p:nvPr/>
        </p:nvSpPr>
        <p:spPr>
          <a:xfrm>
            <a:off x="8733207" y="2110522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cm</a:t>
            </a:r>
            <a:r>
              <a:rPr lang="nl-NL" sz="1600" baseline="30000" dirty="0"/>
              <a:t>3</a:t>
            </a:r>
            <a:r>
              <a:rPr lang="nl-NL" sz="1600" dirty="0"/>
              <a:t> =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46EB18D0-60B7-FFB4-AB5E-A4F93006F4AC}"/>
              </a:ext>
            </a:extLst>
          </p:cNvPr>
          <p:cNvSpPr txBox="1"/>
          <p:nvPr/>
        </p:nvSpPr>
        <p:spPr>
          <a:xfrm>
            <a:off x="5879536" y="3238227"/>
            <a:ext cx="678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 liter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75669811-D37F-AB6A-E794-F508ACC15B0E}"/>
              </a:ext>
            </a:extLst>
          </p:cNvPr>
          <p:cNvSpPr txBox="1"/>
          <p:nvPr/>
        </p:nvSpPr>
        <p:spPr>
          <a:xfrm>
            <a:off x="5891043" y="360118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480 cl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EBA5A811-C788-3CF6-ADA5-F5A96734B3FC}"/>
              </a:ext>
            </a:extLst>
          </p:cNvPr>
          <p:cNvSpPr txBox="1"/>
          <p:nvPr/>
        </p:nvSpPr>
        <p:spPr>
          <a:xfrm>
            <a:off x="6441305" y="3238227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 x 10 x 10 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1359C8DB-E0AE-F1FC-00A8-FE7AE1AF0391}"/>
              </a:ext>
            </a:extLst>
          </p:cNvPr>
          <p:cNvSpPr txBox="1"/>
          <p:nvPr/>
        </p:nvSpPr>
        <p:spPr>
          <a:xfrm>
            <a:off x="7633989" y="3238227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3 000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5D6F1767-85B8-8991-B84E-280F881501E2}"/>
              </a:ext>
            </a:extLst>
          </p:cNvPr>
          <p:cNvSpPr txBox="1"/>
          <p:nvPr/>
        </p:nvSpPr>
        <p:spPr>
          <a:xfrm>
            <a:off x="6500170" y="3601188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  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0FD0E75A-3CBE-8FE3-44EA-2DE372B9017D}"/>
              </a:ext>
            </a:extLst>
          </p:cNvPr>
          <p:cNvSpPr txBox="1"/>
          <p:nvPr/>
        </p:nvSpPr>
        <p:spPr>
          <a:xfrm>
            <a:off x="6916182" y="3601188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48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4C813107-E43F-6493-10B7-B7C3C33E6B92}"/>
              </a:ext>
            </a:extLst>
          </p:cNvPr>
          <p:cNvSpPr txBox="1"/>
          <p:nvPr/>
        </p:nvSpPr>
        <p:spPr>
          <a:xfrm>
            <a:off x="8292578" y="3238227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ml 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EE205323-B31A-B6CB-F960-0A68A261827F}"/>
              </a:ext>
            </a:extLst>
          </p:cNvPr>
          <p:cNvSpPr txBox="1"/>
          <p:nvPr/>
        </p:nvSpPr>
        <p:spPr>
          <a:xfrm>
            <a:off x="7376551" y="3601188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dl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7BB7207D-3865-543A-B539-7C250588525D}"/>
              </a:ext>
            </a:extLst>
          </p:cNvPr>
          <p:cNvSpPr txBox="1"/>
          <p:nvPr/>
        </p:nvSpPr>
        <p:spPr>
          <a:xfrm>
            <a:off x="5891043" y="3939742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500 ml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1ECAE74E-7BF1-5394-4E61-EA49A756579B}"/>
              </a:ext>
            </a:extLst>
          </p:cNvPr>
          <p:cNvSpPr txBox="1"/>
          <p:nvPr/>
        </p:nvSpPr>
        <p:spPr>
          <a:xfrm>
            <a:off x="6625048" y="3939742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 : 10  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4B88C176-3E26-E6E3-F3A4-79A62C600AB7}"/>
              </a:ext>
            </a:extLst>
          </p:cNvPr>
          <p:cNvSpPr txBox="1"/>
          <p:nvPr/>
        </p:nvSpPr>
        <p:spPr>
          <a:xfrm>
            <a:off x="7391091" y="3939742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6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608C88BA-0E9B-7751-74BB-4595365295CC}"/>
              </a:ext>
            </a:extLst>
          </p:cNvPr>
          <p:cNvSpPr txBox="1"/>
          <p:nvPr/>
        </p:nvSpPr>
        <p:spPr>
          <a:xfrm>
            <a:off x="7732755" y="3939742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dl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BCADAF7B-1FE0-4B2D-2737-A8B5FE6E6E75}"/>
              </a:ext>
            </a:extLst>
          </p:cNvPr>
          <p:cNvSpPr txBox="1"/>
          <p:nvPr/>
        </p:nvSpPr>
        <p:spPr>
          <a:xfrm>
            <a:off x="5890570" y="427829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4,67 dl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2D530C50-5B94-0E6E-D725-021BB1DFACC3}"/>
              </a:ext>
            </a:extLst>
          </p:cNvPr>
          <p:cNvSpPr txBox="1"/>
          <p:nvPr/>
        </p:nvSpPr>
        <p:spPr>
          <a:xfrm>
            <a:off x="6643006" y="4278296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 x 10 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5459A1BF-9E96-3D3F-3BB3-18418D356046}"/>
              </a:ext>
            </a:extLst>
          </p:cNvPr>
          <p:cNvSpPr txBox="1"/>
          <p:nvPr/>
        </p:nvSpPr>
        <p:spPr>
          <a:xfrm>
            <a:off x="7458573" y="4285478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467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AFFAECCC-665B-1912-05E4-1C911E4F627D}"/>
              </a:ext>
            </a:extLst>
          </p:cNvPr>
          <p:cNvSpPr txBox="1"/>
          <p:nvPr/>
        </p:nvSpPr>
        <p:spPr>
          <a:xfrm>
            <a:off x="8060035" y="4285478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ml 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DC59DAFB-6BB1-DA4B-5FC3-ACA9C405895F}"/>
              </a:ext>
            </a:extLst>
          </p:cNvPr>
          <p:cNvSpPr txBox="1"/>
          <p:nvPr/>
        </p:nvSpPr>
        <p:spPr>
          <a:xfrm>
            <a:off x="5887110" y="5474926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 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21D7A19-73A1-9B15-478D-D8756E930C15}"/>
              </a:ext>
            </a:extLst>
          </p:cNvPr>
          <p:cNvSpPr txBox="1"/>
          <p:nvPr/>
        </p:nvSpPr>
        <p:spPr>
          <a:xfrm>
            <a:off x="5898617" y="5837887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450 000 mm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455E9C42-C868-6FCA-60C0-A5ADD1C997B5}"/>
              </a:ext>
            </a:extLst>
          </p:cNvPr>
          <p:cNvSpPr txBox="1"/>
          <p:nvPr/>
        </p:nvSpPr>
        <p:spPr>
          <a:xfrm>
            <a:off x="6374018" y="547492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1000 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690BA42F-48F7-3C18-72B5-994BF2AA2417}"/>
              </a:ext>
            </a:extLst>
          </p:cNvPr>
          <p:cNvSpPr txBox="1"/>
          <p:nvPr/>
        </p:nvSpPr>
        <p:spPr>
          <a:xfrm>
            <a:off x="7023539" y="547492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4 000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16840278-6461-7F6E-CCCA-CAC61F02DD8F}"/>
              </a:ext>
            </a:extLst>
          </p:cNvPr>
          <p:cNvSpPr txBox="1"/>
          <p:nvPr/>
        </p:nvSpPr>
        <p:spPr>
          <a:xfrm>
            <a:off x="7113457" y="5837887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1000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E2F4CBC7-5A98-0BDB-0733-D9E4E72E010E}"/>
              </a:ext>
            </a:extLst>
          </p:cNvPr>
          <p:cNvSpPr txBox="1"/>
          <p:nvPr/>
        </p:nvSpPr>
        <p:spPr>
          <a:xfrm>
            <a:off x="9862117" y="5813480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45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13399F01-7F75-3635-6CC0-0B1B447CD1B8}"/>
              </a:ext>
            </a:extLst>
          </p:cNvPr>
          <p:cNvSpPr txBox="1"/>
          <p:nvPr/>
        </p:nvSpPr>
        <p:spPr>
          <a:xfrm>
            <a:off x="7762342" y="547492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dm</a:t>
            </a:r>
            <a:r>
              <a:rPr lang="nl-NL" sz="1600" baseline="30000" dirty="0"/>
              <a:t>3</a:t>
            </a:r>
            <a:r>
              <a:rPr lang="nl-NL" sz="1600" dirty="0"/>
              <a:t> = 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E4131A20-3226-C7BD-8D30-361354FF3D44}"/>
              </a:ext>
            </a:extLst>
          </p:cNvPr>
          <p:cNvSpPr txBox="1"/>
          <p:nvPr/>
        </p:nvSpPr>
        <p:spPr>
          <a:xfrm>
            <a:off x="10318943" y="5813480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cl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E3A89AC9-216D-34B5-7868-22A7B2F80AAC}"/>
              </a:ext>
            </a:extLst>
          </p:cNvPr>
          <p:cNvSpPr txBox="1"/>
          <p:nvPr/>
        </p:nvSpPr>
        <p:spPr>
          <a:xfrm>
            <a:off x="8365620" y="5469721"/>
            <a:ext cx="528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liter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A61EDE38-67DA-A0AA-4B29-26373D7B62DA}"/>
              </a:ext>
            </a:extLst>
          </p:cNvPr>
          <p:cNvSpPr txBox="1"/>
          <p:nvPr/>
        </p:nvSpPr>
        <p:spPr>
          <a:xfrm>
            <a:off x="7708229" y="5830048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450</a:t>
            </a: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1165568A-C948-F5FE-037A-E65B2986C065}"/>
              </a:ext>
            </a:extLst>
          </p:cNvPr>
          <p:cNvSpPr txBox="1"/>
          <p:nvPr/>
        </p:nvSpPr>
        <p:spPr>
          <a:xfrm>
            <a:off x="8249186" y="5830048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cm</a:t>
            </a:r>
            <a:r>
              <a:rPr lang="nl-NL" sz="1600" baseline="30000" dirty="0"/>
              <a:t>3</a:t>
            </a:r>
            <a:r>
              <a:rPr lang="nl-NL" sz="1600" dirty="0"/>
              <a:t>  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68D09E4D-26E1-30DE-5833-ED2878D5A253}"/>
              </a:ext>
            </a:extLst>
          </p:cNvPr>
          <p:cNvSpPr txBox="1"/>
          <p:nvPr/>
        </p:nvSpPr>
        <p:spPr>
          <a:xfrm>
            <a:off x="8675182" y="5822079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450 ml</a:t>
            </a:r>
          </a:p>
        </p:txBody>
      </p:sp>
      <p:sp>
        <p:nvSpPr>
          <p:cNvPr id="99" name="Tekstvak 98">
            <a:extLst>
              <a:ext uri="{FF2B5EF4-FFF2-40B4-BE49-F238E27FC236}">
                <a16:creationId xmlns:a16="http://schemas.microsoft.com/office/drawing/2014/main" id="{986A3ED2-91F6-869A-5BE3-3014CDE09776}"/>
              </a:ext>
            </a:extLst>
          </p:cNvPr>
          <p:cNvSpPr txBox="1"/>
          <p:nvPr/>
        </p:nvSpPr>
        <p:spPr>
          <a:xfrm>
            <a:off x="9471431" y="5813480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 </a:t>
            </a:r>
          </a:p>
        </p:txBody>
      </p:sp>
      <p:sp>
        <p:nvSpPr>
          <p:cNvPr id="100" name="Tekstvak 99">
            <a:extLst>
              <a:ext uri="{FF2B5EF4-FFF2-40B4-BE49-F238E27FC236}">
                <a16:creationId xmlns:a16="http://schemas.microsoft.com/office/drawing/2014/main" id="{87173F6F-22F0-4259-5F54-489F3A70D90D}"/>
              </a:ext>
            </a:extLst>
          </p:cNvPr>
          <p:cNvSpPr txBox="1"/>
          <p:nvPr/>
        </p:nvSpPr>
        <p:spPr>
          <a:xfrm>
            <a:off x="5892965" y="6190245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80 000 cl</a:t>
            </a:r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44454A5A-4270-CBA8-BC92-DDB2AB0B0AA3}"/>
              </a:ext>
            </a:extLst>
          </p:cNvPr>
          <p:cNvSpPr txBox="1"/>
          <p:nvPr/>
        </p:nvSpPr>
        <p:spPr>
          <a:xfrm>
            <a:off x="6744185" y="6190245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 : 10</a:t>
            </a:r>
          </a:p>
        </p:txBody>
      </p:sp>
      <p:sp>
        <p:nvSpPr>
          <p:cNvPr id="102" name="Tekstvak 101">
            <a:extLst>
              <a:ext uri="{FF2B5EF4-FFF2-40B4-BE49-F238E27FC236}">
                <a16:creationId xmlns:a16="http://schemas.microsoft.com/office/drawing/2014/main" id="{B42D9C65-79F5-B3DE-63E4-43C734AE7CE6}"/>
              </a:ext>
            </a:extLst>
          </p:cNvPr>
          <p:cNvSpPr txBox="1"/>
          <p:nvPr/>
        </p:nvSpPr>
        <p:spPr>
          <a:xfrm>
            <a:off x="9904593" y="6165838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0,8</a:t>
            </a:r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7CA01198-7F66-E717-8011-53C46FB1E7CF}"/>
              </a:ext>
            </a:extLst>
          </p:cNvPr>
          <p:cNvSpPr txBox="1"/>
          <p:nvPr/>
        </p:nvSpPr>
        <p:spPr>
          <a:xfrm>
            <a:off x="10361419" y="6165838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3A7DA47D-21F0-3776-074C-7B8C18910261}"/>
              </a:ext>
            </a:extLst>
          </p:cNvPr>
          <p:cNvSpPr txBox="1"/>
          <p:nvPr/>
        </p:nvSpPr>
        <p:spPr>
          <a:xfrm>
            <a:off x="7461945" y="6182406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800</a:t>
            </a:r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E2FA3077-FB71-3700-5616-76E98C504B49}"/>
              </a:ext>
            </a:extLst>
          </p:cNvPr>
          <p:cNvSpPr txBox="1"/>
          <p:nvPr/>
        </p:nvSpPr>
        <p:spPr>
          <a:xfrm>
            <a:off x="8002902" y="6182406"/>
            <a:ext cx="569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liter </a:t>
            </a:r>
          </a:p>
        </p:txBody>
      </p:sp>
      <p:sp>
        <p:nvSpPr>
          <p:cNvPr id="106" name="Tekstvak 105">
            <a:extLst>
              <a:ext uri="{FF2B5EF4-FFF2-40B4-BE49-F238E27FC236}">
                <a16:creationId xmlns:a16="http://schemas.microsoft.com/office/drawing/2014/main" id="{E88104E4-F198-BA7E-5B0C-F8F144A1EC70}"/>
              </a:ext>
            </a:extLst>
          </p:cNvPr>
          <p:cNvSpPr txBox="1"/>
          <p:nvPr/>
        </p:nvSpPr>
        <p:spPr>
          <a:xfrm>
            <a:off x="8397093" y="6185170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800 dm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671FBD5E-089F-AC64-5FD4-6E5EDB77E4A3}"/>
              </a:ext>
            </a:extLst>
          </p:cNvPr>
          <p:cNvSpPr txBox="1"/>
          <p:nvPr/>
        </p:nvSpPr>
        <p:spPr>
          <a:xfrm>
            <a:off x="9332096" y="6165838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1000 </a:t>
            </a:r>
          </a:p>
        </p:txBody>
      </p:sp>
    </p:spTree>
    <p:extLst>
      <p:ext uri="{BB962C8B-B14F-4D97-AF65-F5344CB8AC3E}">
        <p14:creationId xmlns:p14="http://schemas.microsoft.com/office/powerpoint/2010/main" val="32532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7" grpId="0"/>
      <p:bldP spid="21" grpId="0"/>
      <p:bldP spid="22" grpId="0"/>
      <p:bldP spid="23" grpId="0"/>
      <p:bldP spid="24" grpId="0"/>
      <p:bldP spid="29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A4EE5-AFFD-8577-1086-7CC6D55C8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4005"/>
            <a:ext cx="9144000" cy="1092688"/>
          </a:xfrm>
        </p:spPr>
        <p:txBody>
          <a:bodyPr/>
          <a:lstStyle/>
          <a:p>
            <a:r>
              <a:rPr lang="nl-NL" dirty="0"/>
              <a:t>Hoofdstuk 5 rekenen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09DF54B-36D6-AA64-1CF4-D69A8C346CB6}"/>
              </a:ext>
            </a:extLst>
          </p:cNvPr>
          <p:cNvSpPr txBox="1"/>
          <p:nvPr/>
        </p:nvSpPr>
        <p:spPr>
          <a:xfrm>
            <a:off x="3121295" y="1726545"/>
            <a:ext cx="100914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2400" dirty="0"/>
              <a:t>5A Afronden decimale getallen</a:t>
            </a:r>
          </a:p>
          <a:p>
            <a:pPr algn="l"/>
            <a:r>
              <a:rPr lang="nl-NL" sz="2400" dirty="0"/>
              <a:t>5B Afronden in praktische situaties</a:t>
            </a:r>
          </a:p>
          <a:p>
            <a:pPr algn="l"/>
            <a:r>
              <a:rPr lang="nl-NL" sz="2400" dirty="0"/>
              <a:t>5C Afronden op ronde getallen</a:t>
            </a:r>
          </a:p>
          <a:p>
            <a:pPr algn="l"/>
            <a:r>
              <a:rPr lang="nl-NL" sz="2400" dirty="0"/>
              <a:t>5E Grote getallen</a:t>
            </a:r>
          </a:p>
          <a:p>
            <a:pPr algn="l"/>
            <a:r>
              <a:rPr lang="nl-NL" sz="2400" dirty="0"/>
              <a:t>5F Grote getallen in wetenschappelijke notatie</a:t>
            </a:r>
          </a:p>
          <a:p>
            <a:pPr algn="l"/>
            <a:r>
              <a:rPr lang="nl-NL" sz="2400" dirty="0"/>
              <a:t>5G Klein getallen in wetenschappelijke notatie</a:t>
            </a:r>
          </a:p>
          <a:p>
            <a:pPr algn="l"/>
            <a:r>
              <a:rPr lang="nl-NL" sz="2400" dirty="0"/>
              <a:t>5D Groter dan kleiner dan en gelijk aan</a:t>
            </a:r>
          </a:p>
          <a:p>
            <a:pPr algn="l"/>
            <a:r>
              <a:rPr lang="nl-NL" sz="2400" dirty="0"/>
              <a:t>5H Breuken</a:t>
            </a:r>
          </a:p>
          <a:p>
            <a:pPr algn="l"/>
            <a:r>
              <a:rPr lang="nl-NL" sz="2400" dirty="0"/>
              <a:t>Extra Rekenen met blokje om</a:t>
            </a:r>
          </a:p>
          <a:p>
            <a:pPr algn="l"/>
            <a:r>
              <a:rPr lang="nl-NL" sz="2400" dirty="0"/>
              <a:t>5J Procenten</a:t>
            </a:r>
          </a:p>
          <a:p>
            <a:pPr algn="l"/>
            <a:r>
              <a:rPr lang="nl-NL" sz="2400" dirty="0"/>
              <a:t>5K Procenten gegeven (dus niks erbij of eraf)</a:t>
            </a:r>
          </a:p>
          <a:p>
            <a:pPr algn="l"/>
            <a:r>
              <a:rPr lang="nl-NL" sz="2400" dirty="0"/>
              <a:t>5L Rekenen met toename of afname in procenten</a:t>
            </a:r>
          </a:p>
          <a:p>
            <a:pPr algn="l"/>
            <a:endParaRPr lang="nl-NL" sz="2400" dirty="0"/>
          </a:p>
          <a:p>
            <a:pPr algn="l"/>
            <a:endParaRPr lang="nl-NL" sz="2400" dirty="0"/>
          </a:p>
          <a:p>
            <a:pPr algn="l"/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855282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B5CAB-22BD-B131-536C-4DE9FDBE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0FE150C6-581B-A211-6E50-668EECF58291}"/>
              </a:ext>
            </a:extLst>
          </p:cNvPr>
          <p:cNvSpPr txBox="1"/>
          <p:nvPr/>
        </p:nvSpPr>
        <p:spPr>
          <a:xfrm>
            <a:off x="337243" y="226337"/>
            <a:ext cx="3599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5U Eenheden van snelheid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1E79E377-171C-38AF-B122-7264D7A8DA2C}"/>
              </a:ext>
            </a:extLst>
          </p:cNvPr>
          <p:cNvSpPr txBox="1"/>
          <p:nvPr/>
        </p:nvSpPr>
        <p:spPr>
          <a:xfrm>
            <a:off x="18143" y="680483"/>
            <a:ext cx="3723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Km/uur betekent het aantal km per 1 uur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A2C84F7-DF38-022B-1008-AF7145C8E536}"/>
              </a:ext>
            </a:extLst>
          </p:cNvPr>
          <p:cNvSpPr txBox="1"/>
          <p:nvPr/>
        </p:nvSpPr>
        <p:spPr>
          <a:xfrm>
            <a:off x="4445153" y="679445"/>
            <a:ext cx="3537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m/sec betekent het aantal m per 1 sec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096024B-A856-B676-562A-6C4E163F1633}"/>
              </a:ext>
            </a:extLst>
          </p:cNvPr>
          <p:cNvSpPr txBox="1"/>
          <p:nvPr/>
        </p:nvSpPr>
        <p:spPr>
          <a:xfrm>
            <a:off x="8471026" y="679445"/>
            <a:ext cx="3798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cm/min betekent het aantal cm per 1 min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7EB5A7F-E594-A368-CDCC-231657101FA3}"/>
              </a:ext>
            </a:extLst>
          </p:cNvPr>
          <p:cNvSpPr txBox="1"/>
          <p:nvPr/>
        </p:nvSpPr>
        <p:spPr>
          <a:xfrm>
            <a:off x="2775842" y="1276643"/>
            <a:ext cx="74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Dus een verhouding tussen van eenheden van afstand en eenheden van tijd</a:t>
            </a:r>
          </a:p>
        </p:txBody>
      </p:sp>
      <p:sp>
        <p:nvSpPr>
          <p:cNvPr id="7" name="Rechteraccolade 6">
            <a:extLst>
              <a:ext uri="{FF2B5EF4-FFF2-40B4-BE49-F238E27FC236}">
                <a16:creationId xmlns:a16="http://schemas.microsoft.com/office/drawing/2014/main" id="{3198796D-C001-5D52-33EE-B503ED3983E9}"/>
              </a:ext>
            </a:extLst>
          </p:cNvPr>
          <p:cNvSpPr/>
          <p:nvPr/>
        </p:nvSpPr>
        <p:spPr>
          <a:xfrm rot="5400000">
            <a:off x="5991986" y="-4815466"/>
            <a:ext cx="210443" cy="11902547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6AF5E04-771F-545F-CB5D-D66954B9E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9245" y="1753148"/>
            <a:ext cx="4643093" cy="1465072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F6742BF6-2B62-C24B-E9CD-E1A59C900945}"/>
              </a:ext>
            </a:extLst>
          </p:cNvPr>
          <p:cNvCxnSpPr/>
          <p:nvPr/>
        </p:nvCxnSpPr>
        <p:spPr>
          <a:xfrm>
            <a:off x="3412052" y="2122720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1D611AA-9E2B-7267-9181-ACBFA10AEB13}"/>
              </a:ext>
            </a:extLst>
          </p:cNvPr>
          <p:cNvCxnSpPr/>
          <p:nvPr/>
        </p:nvCxnSpPr>
        <p:spPr>
          <a:xfrm flipH="1">
            <a:off x="3412052" y="2757881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1DD8AE47-1607-80BA-233F-7B7AF58C2002}"/>
              </a:ext>
            </a:extLst>
          </p:cNvPr>
          <p:cNvSpPr txBox="1"/>
          <p:nvPr/>
        </p:nvSpPr>
        <p:spPr>
          <a:xfrm>
            <a:off x="2329025" y="2281034"/>
            <a:ext cx="427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latin typeface="Arial"/>
                <a:ea typeface="Lucida Sans Unicode"/>
              </a:rPr>
              <a:t>km     hm</a:t>
            </a:r>
            <a:r>
              <a:rPr lang="nl-NL" sz="1600" kern="50" baseline="30000" dirty="0">
                <a:latin typeface="Arial"/>
                <a:ea typeface="Lucida Sans Unicode"/>
              </a:rPr>
              <a:t> </a:t>
            </a:r>
            <a:r>
              <a:rPr lang="nl-NL" sz="1600" kern="50" dirty="0">
                <a:latin typeface="Arial"/>
                <a:ea typeface="Lucida Sans Unicode"/>
              </a:rPr>
              <a:t>    dam      m       dm      cm      mm</a:t>
            </a:r>
            <a:endParaRPr lang="en-GB" sz="1600" kern="50" dirty="0">
              <a:latin typeface="Times New Roman"/>
              <a:ea typeface="Lucida Sans Unicode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11D1D9D2-A452-54CB-1608-CFF6C61824D8}"/>
              </a:ext>
            </a:extLst>
          </p:cNvPr>
          <p:cNvSpPr txBox="1"/>
          <p:nvPr/>
        </p:nvSpPr>
        <p:spPr>
          <a:xfrm>
            <a:off x="3845117" y="1753147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kern="50" dirty="0">
                <a:solidFill>
                  <a:srgbClr val="0070C0"/>
                </a:solidFill>
                <a:latin typeface="Arial"/>
                <a:ea typeface="Lucida Sans Unicode"/>
              </a:rPr>
              <a:t> x 10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4DE5A48-1DE4-49D5-A81F-BCCCEAEA1017}"/>
              </a:ext>
            </a:extLst>
          </p:cNvPr>
          <p:cNvSpPr txBox="1"/>
          <p:nvPr/>
        </p:nvSpPr>
        <p:spPr>
          <a:xfrm>
            <a:off x="3856527" y="2816358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kern="50" dirty="0">
                <a:solidFill>
                  <a:srgbClr val="0070C0"/>
                </a:solidFill>
                <a:latin typeface="Arial"/>
                <a:ea typeface="Lucida Sans Unicode"/>
                <a:cs typeface="Arial"/>
              </a:rPr>
              <a:t>: 10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964A6BB-BA82-1204-21C7-141E7285DA9D}"/>
              </a:ext>
            </a:extLst>
          </p:cNvPr>
          <p:cNvSpPr txBox="1"/>
          <p:nvPr/>
        </p:nvSpPr>
        <p:spPr>
          <a:xfrm>
            <a:off x="7190884" y="218530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123E10A-8778-D06C-7BEB-F02288B641CD}"/>
              </a:ext>
            </a:extLst>
          </p:cNvPr>
          <p:cNvSpPr txBox="1"/>
          <p:nvPr/>
        </p:nvSpPr>
        <p:spPr>
          <a:xfrm>
            <a:off x="7725968" y="218530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0ADBDFA-2C5B-4AF5-E5A5-7ADCC96AB104}"/>
              </a:ext>
            </a:extLst>
          </p:cNvPr>
          <p:cNvCxnSpPr>
            <a:cxnSpLocks/>
          </p:cNvCxnSpPr>
          <p:nvPr/>
        </p:nvCxnSpPr>
        <p:spPr>
          <a:xfrm>
            <a:off x="7620480" y="2275293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8770AB8F-A1D0-88C0-5EFD-E1173C288BA7}"/>
              </a:ext>
            </a:extLst>
          </p:cNvPr>
          <p:cNvCxnSpPr>
            <a:cxnSpLocks/>
          </p:cNvCxnSpPr>
          <p:nvPr/>
        </p:nvCxnSpPr>
        <p:spPr>
          <a:xfrm flipH="1" flipV="1">
            <a:off x="7109786" y="2500175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C10ADE1E-78DA-0272-5CB4-CB020BA6F4E5}"/>
              </a:ext>
            </a:extLst>
          </p:cNvPr>
          <p:cNvSpPr txBox="1"/>
          <p:nvPr/>
        </p:nvSpPr>
        <p:spPr>
          <a:xfrm>
            <a:off x="7047761" y="1882374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C3365D9-7440-F60D-F481-A310955547F2}"/>
              </a:ext>
            </a:extLst>
          </p:cNvPr>
          <p:cNvSpPr txBox="1"/>
          <p:nvPr/>
        </p:nvSpPr>
        <p:spPr>
          <a:xfrm>
            <a:off x="7676148" y="1893207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9CEEB088-78B5-938C-AD54-A0D57A2D0D98}"/>
              </a:ext>
            </a:extLst>
          </p:cNvPr>
          <p:cNvSpPr txBox="1"/>
          <p:nvPr/>
        </p:nvSpPr>
        <p:spPr>
          <a:xfrm>
            <a:off x="9005829" y="218530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B1608A01-6838-5333-EDAB-F8678474AB43}"/>
              </a:ext>
            </a:extLst>
          </p:cNvPr>
          <p:cNvSpPr txBox="1"/>
          <p:nvPr/>
        </p:nvSpPr>
        <p:spPr>
          <a:xfrm>
            <a:off x="9540913" y="218530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B9AE55CF-E0BA-380C-B9AE-6A3493DC6653}"/>
              </a:ext>
            </a:extLst>
          </p:cNvPr>
          <p:cNvCxnSpPr>
            <a:cxnSpLocks/>
          </p:cNvCxnSpPr>
          <p:nvPr/>
        </p:nvCxnSpPr>
        <p:spPr>
          <a:xfrm>
            <a:off x="9435425" y="2275293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CD59F9C-593D-2FD9-F14C-94605BC62FF8}"/>
              </a:ext>
            </a:extLst>
          </p:cNvPr>
          <p:cNvCxnSpPr>
            <a:cxnSpLocks/>
          </p:cNvCxnSpPr>
          <p:nvPr/>
        </p:nvCxnSpPr>
        <p:spPr>
          <a:xfrm flipH="1" flipV="1">
            <a:off x="8924731" y="2500175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DFCB0B0E-6503-DB43-841E-2FBA283C492A}"/>
              </a:ext>
            </a:extLst>
          </p:cNvPr>
          <p:cNvSpPr txBox="1"/>
          <p:nvPr/>
        </p:nvSpPr>
        <p:spPr>
          <a:xfrm>
            <a:off x="8862706" y="1882374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98962F5A-D5F2-6E92-589B-A500AB222B92}"/>
              </a:ext>
            </a:extLst>
          </p:cNvPr>
          <p:cNvSpPr txBox="1"/>
          <p:nvPr/>
        </p:nvSpPr>
        <p:spPr>
          <a:xfrm>
            <a:off x="9491093" y="1893207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CCCDEA2-EC68-23E7-E409-0644E00AD35D}"/>
              </a:ext>
            </a:extLst>
          </p:cNvPr>
          <p:cNvSpPr txBox="1"/>
          <p:nvPr/>
        </p:nvSpPr>
        <p:spPr>
          <a:xfrm>
            <a:off x="10824712" y="218530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37D8784F-6688-34B5-53D3-F9247A6700E5}"/>
              </a:ext>
            </a:extLst>
          </p:cNvPr>
          <p:cNvSpPr txBox="1"/>
          <p:nvPr/>
        </p:nvSpPr>
        <p:spPr>
          <a:xfrm>
            <a:off x="11301943" y="2185302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3600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01A9E216-DC19-4B97-84DD-90F1478FF19F}"/>
              </a:ext>
            </a:extLst>
          </p:cNvPr>
          <p:cNvCxnSpPr>
            <a:cxnSpLocks/>
          </p:cNvCxnSpPr>
          <p:nvPr/>
        </p:nvCxnSpPr>
        <p:spPr>
          <a:xfrm>
            <a:off x="11254308" y="2275293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1A6AF3C-3FF3-0C00-602C-3EE830368A03}"/>
              </a:ext>
            </a:extLst>
          </p:cNvPr>
          <p:cNvCxnSpPr>
            <a:cxnSpLocks/>
          </p:cNvCxnSpPr>
          <p:nvPr/>
        </p:nvCxnSpPr>
        <p:spPr>
          <a:xfrm flipH="1" flipV="1">
            <a:off x="10743614" y="2500175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1415805C-B482-2DEA-B64E-321101DDF3DB}"/>
              </a:ext>
            </a:extLst>
          </p:cNvPr>
          <p:cNvSpPr txBox="1"/>
          <p:nvPr/>
        </p:nvSpPr>
        <p:spPr>
          <a:xfrm>
            <a:off x="10681589" y="1882374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43B71DD4-C5B5-EF70-163A-795A671A31B7}"/>
              </a:ext>
            </a:extLst>
          </p:cNvPr>
          <p:cNvSpPr txBox="1"/>
          <p:nvPr/>
        </p:nvSpPr>
        <p:spPr>
          <a:xfrm>
            <a:off x="11359796" y="1893207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274A5F24-4985-28DD-DF68-E26D49B169B2}"/>
              </a:ext>
            </a:extLst>
          </p:cNvPr>
          <p:cNvSpPr txBox="1"/>
          <p:nvPr/>
        </p:nvSpPr>
        <p:spPr>
          <a:xfrm>
            <a:off x="8159078" y="315026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0762425D-92BD-59A1-C965-3D6C366FBFF4}"/>
              </a:ext>
            </a:extLst>
          </p:cNvPr>
          <p:cNvSpPr txBox="1"/>
          <p:nvPr/>
        </p:nvSpPr>
        <p:spPr>
          <a:xfrm>
            <a:off x="8731960" y="3150268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24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55B292-8A15-4250-0822-CDE0ADA4C49E}"/>
              </a:ext>
            </a:extLst>
          </p:cNvPr>
          <p:cNvCxnSpPr>
            <a:cxnSpLocks/>
          </p:cNvCxnSpPr>
          <p:nvPr/>
        </p:nvCxnSpPr>
        <p:spPr>
          <a:xfrm>
            <a:off x="8588674" y="3240259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A9C81C1D-5C1F-00D4-A3F1-D2B170570BEA}"/>
              </a:ext>
            </a:extLst>
          </p:cNvPr>
          <p:cNvCxnSpPr>
            <a:cxnSpLocks/>
          </p:cNvCxnSpPr>
          <p:nvPr/>
        </p:nvCxnSpPr>
        <p:spPr>
          <a:xfrm flipH="1" flipV="1">
            <a:off x="8077980" y="3465141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184F2F16-27C7-7FBC-BB26-BBE855FF3093}"/>
              </a:ext>
            </a:extLst>
          </p:cNvPr>
          <p:cNvSpPr txBox="1"/>
          <p:nvPr/>
        </p:nvSpPr>
        <p:spPr>
          <a:xfrm>
            <a:off x="8015955" y="2847340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543CF17-3D8F-82C0-9282-B6B58B584DA1}"/>
              </a:ext>
            </a:extLst>
          </p:cNvPr>
          <p:cNvSpPr txBox="1"/>
          <p:nvPr/>
        </p:nvSpPr>
        <p:spPr>
          <a:xfrm>
            <a:off x="8694162" y="2858173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96D3E50-1689-C652-1A7E-A0A50EF7B804}"/>
              </a:ext>
            </a:extLst>
          </p:cNvPr>
          <p:cNvSpPr txBox="1"/>
          <p:nvPr/>
        </p:nvSpPr>
        <p:spPr>
          <a:xfrm>
            <a:off x="9892268" y="315026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DD4888-A837-60A2-CD57-333A06198967}"/>
              </a:ext>
            </a:extLst>
          </p:cNvPr>
          <p:cNvSpPr txBox="1"/>
          <p:nvPr/>
        </p:nvSpPr>
        <p:spPr>
          <a:xfrm>
            <a:off x="10409733" y="3150268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365</a:t>
            </a: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F07D31F0-5F24-5440-3579-80A359AE53AD}"/>
              </a:ext>
            </a:extLst>
          </p:cNvPr>
          <p:cNvCxnSpPr>
            <a:cxnSpLocks/>
          </p:cNvCxnSpPr>
          <p:nvPr/>
        </p:nvCxnSpPr>
        <p:spPr>
          <a:xfrm>
            <a:off x="10321864" y="3240259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AE22AE38-7247-10A3-E2E4-6B9BA97C5440}"/>
              </a:ext>
            </a:extLst>
          </p:cNvPr>
          <p:cNvCxnSpPr>
            <a:cxnSpLocks/>
          </p:cNvCxnSpPr>
          <p:nvPr/>
        </p:nvCxnSpPr>
        <p:spPr>
          <a:xfrm flipH="1" flipV="1">
            <a:off x="9811170" y="3465141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888E92C2-1D19-09C5-6BC4-E675F3726CF8}"/>
              </a:ext>
            </a:extLst>
          </p:cNvPr>
          <p:cNvSpPr txBox="1"/>
          <p:nvPr/>
        </p:nvSpPr>
        <p:spPr>
          <a:xfrm>
            <a:off x="9749145" y="284734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jaar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555AB705-06A7-2B34-B7A6-53A3FC19467B}"/>
              </a:ext>
            </a:extLst>
          </p:cNvPr>
          <p:cNvSpPr txBox="1"/>
          <p:nvPr/>
        </p:nvSpPr>
        <p:spPr>
          <a:xfrm>
            <a:off x="10427352" y="285817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66E3C330-B0CF-7A10-0CEA-9AFBFBDCB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6130" y="1752905"/>
            <a:ext cx="5082350" cy="2162363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8A42BDBE-194D-3927-4DDA-B5B7EF38D87D}"/>
              </a:ext>
            </a:extLst>
          </p:cNvPr>
          <p:cNvCxnSpPr>
            <a:cxnSpLocks/>
          </p:cNvCxnSpPr>
          <p:nvPr/>
        </p:nvCxnSpPr>
        <p:spPr>
          <a:xfrm>
            <a:off x="0" y="4125855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429CBC71-0A09-BE3E-28F8-7866EC9CDAD8}"/>
              </a:ext>
            </a:extLst>
          </p:cNvPr>
          <p:cNvCxnSpPr>
            <a:cxnSpLocks/>
          </p:cNvCxnSpPr>
          <p:nvPr/>
        </p:nvCxnSpPr>
        <p:spPr>
          <a:xfrm>
            <a:off x="887779" y="2215684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644F20F3-9DE5-E301-BCD0-D5A5902C5DA7}"/>
              </a:ext>
            </a:extLst>
          </p:cNvPr>
          <p:cNvCxnSpPr>
            <a:cxnSpLocks/>
          </p:cNvCxnSpPr>
          <p:nvPr/>
        </p:nvCxnSpPr>
        <p:spPr>
          <a:xfrm flipH="1" flipV="1">
            <a:off x="338419" y="2485684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kstvak 60">
            <a:extLst>
              <a:ext uri="{FF2B5EF4-FFF2-40B4-BE49-F238E27FC236}">
                <a16:creationId xmlns:a16="http://schemas.microsoft.com/office/drawing/2014/main" id="{E078352F-C4A7-CAC9-8697-CFE146C5765D}"/>
              </a:ext>
            </a:extLst>
          </p:cNvPr>
          <p:cNvSpPr txBox="1"/>
          <p:nvPr/>
        </p:nvSpPr>
        <p:spPr>
          <a:xfrm>
            <a:off x="404229" y="1931043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53ADB2A8-DBB0-1311-1D4D-815C61B9CE92}"/>
              </a:ext>
            </a:extLst>
          </p:cNvPr>
          <p:cNvSpPr txBox="1"/>
          <p:nvPr/>
        </p:nvSpPr>
        <p:spPr>
          <a:xfrm>
            <a:off x="978961" y="1931043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63" name="Text Box 8">
            <a:extLst>
              <a:ext uri="{FF2B5EF4-FFF2-40B4-BE49-F238E27FC236}">
                <a16:creationId xmlns:a16="http://schemas.microsoft.com/office/drawing/2014/main" id="{E08F9784-DD5F-FA85-135F-8EA5E5CB5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45" y="1753148"/>
            <a:ext cx="1466254" cy="146507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9AF408FD-730B-850D-DB20-2D5D5AAC8CCF}"/>
              </a:ext>
            </a:extLst>
          </p:cNvPr>
          <p:cNvSpPr txBox="1"/>
          <p:nvPr/>
        </p:nvSpPr>
        <p:spPr>
          <a:xfrm>
            <a:off x="-74853" y="3365857"/>
            <a:ext cx="210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In de kleinste eenheid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20C55AD0-852D-586D-92AC-513ED86BFD88}"/>
              </a:ext>
            </a:extLst>
          </p:cNvPr>
          <p:cNvSpPr txBox="1"/>
          <p:nvPr/>
        </p:nvSpPr>
        <p:spPr>
          <a:xfrm>
            <a:off x="5098449" y="4161469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4,5 m/s = ….. km/uur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1B7137D5-3A91-53CB-6C50-6E9E659B980B}"/>
              </a:ext>
            </a:extLst>
          </p:cNvPr>
          <p:cNvSpPr txBox="1"/>
          <p:nvPr/>
        </p:nvSpPr>
        <p:spPr>
          <a:xfrm>
            <a:off x="683864" y="446139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4,5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A20E317E-13D5-F102-5666-85CDC97AAB45}"/>
              </a:ext>
            </a:extLst>
          </p:cNvPr>
          <p:cNvSpPr txBox="1"/>
          <p:nvPr/>
        </p:nvSpPr>
        <p:spPr>
          <a:xfrm>
            <a:off x="1360758" y="4461391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5437F1E6-E8F4-FC80-FC03-B6B1684E76F9}"/>
              </a:ext>
            </a:extLst>
          </p:cNvPr>
          <p:cNvCxnSpPr>
            <a:cxnSpLocks/>
          </p:cNvCxnSpPr>
          <p:nvPr/>
        </p:nvCxnSpPr>
        <p:spPr>
          <a:xfrm>
            <a:off x="1181920" y="4551382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565F387B-1A4B-A10C-1635-B5C3807A4843}"/>
              </a:ext>
            </a:extLst>
          </p:cNvPr>
          <p:cNvCxnSpPr>
            <a:cxnSpLocks/>
          </p:cNvCxnSpPr>
          <p:nvPr/>
        </p:nvCxnSpPr>
        <p:spPr>
          <a:xfrm flipH="1" flipV="1">
            <a:off x="671226" y="4776264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F5BA1E89-3F7A-4B48-7794-0E971D30D322}"/>
              </a:ext>
            </a:extLst>
          </p:cNvPr>
          <p:cNvSpPr txBox="1"/>
          <p:nvPr/>
        </p:nvSpPr>
        <p:spPr>
          <a:xfrm>
            <a:off x="731450" y="4158463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2876AA45-5277-7CF6-FC71-F572D36C15D4}"/>
              </a:ext>
            </a:extLst>
          </p:cNvPr>
          <p:cNvSpPr txBox="1"/>
          <p:nvPr/>
        </p:nvSpPr>
        <p:spPr>
          <a:xfrm>
            <a:off x="1237588" y="4169296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43697FB4-4936-8DC4-6DD0-BC32B808DC05}"/>
              </a:ext>
            </a:extLst>
          </p:cNvPr>
          <p:cNvSpPr txBox="1"/>
          <p:nvPr/>
        </p:nvSpPr>
        <p:spPr>
          <a:xfrm>
            <a:off x="1237588" y="4799945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3600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B348FCF5-698F-BC0D-B2BB-A91FAAC7BAF9}"/>
              </a:ext>
            </a:extLst>
          </p:cNvPr>
          <p:cNvSpPr txBox="1"/>
          <p:nvPr/>
        </p:nvSpPr>
        <p:spPr>
          <a:xfrm>
            <a:off x="715825" y="478822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3E70FCFB-BCEE-7F7E-DDE3-3D1877521D17}"/>
              </a:ext>
            </a:extLst>
          </p:cNvPr>
          <p:cNvSpPr txBox="1"/>
          <p:nvPr/>
        </p:nvSpPr>
        <p:spPr>
          <a:xfrm>
            <a:off x="9104545" y="446486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26B76CF4-F506-AA9A-639C-F148989384E7}"/>
              </a:ext>
            </a:extLst>
          </p:cNvPr>
          <p:cNvSpPr txBox="1"/>
          <p:nvPr/>
        </p:nvSpPr>
        <p:spPr>
          <a:xfrm>
            <a:off x="9581776" y="4464866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3600</a:t>
            </a:r>
          </a:p>
        </p:txBody>
      </p: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6EDA7C8-A8AC-28F9-8154-D643845B97A2}"/>
              </a:ext>
            </a:extLst>
          </p:cNvPr>
          <p:cNvCxnSpPr>
            <a:cxnSpLocks/>
          </p:cNvCxnSpPr>
          <p:nvPr/>
        </p:nvCxnSpPr>
        <p:spPr>
          <a:xfrm>
            <a:off x="9534141" y="4554857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B251EC04-FCD7-82A7-930D-DEF862249731}"/>
              </a:ext>
            </a:extLst>
          </p:cNvPr>
          <p:cNvCxnSpPr>
            <a:cxnSpLocks/>
          </p:cNvCxnSpPr>
          <p:nvPr/>
        </p:nvCxnSpPr>
        <p:spPr>
          <a:xfrm flipH="1" flipV="1">
            <a:off x="9023447" y="4779739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kstvak 82">
            <a:extLst>
              <a:ext uri="{FF2B5EF4-FFF2-40B4-BE49-F238E27FC236}">
                <a16:creationId xmlns:a16="http://schemas.microsoft.com/office/drawing/2014/main" id="{D700F2AC-044B-907F-C9A2-4508008BE09F}"/>
              </a:ext>
            </a:extLst>
          </p:cNvPr>
          <p:cNvSpPr txBox="1"/>
          <p:nvPr/>
        </p:nvSpPr>
        <p:spPr>
          <a:xfrm>
            <a:off x="8961422" y="4161938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7F0C145A-FD31-BD4C-2E47-6BDF97C01DA3}"/>
              </a:ext>
            </a:extLst>
          </p:cNvPr>
          <p:cNvSpPr txBox="1"/>
          <p:nvPr/>
        </p:nvSpPr>
        <p:spPr>
          <a:xfrm>
            <a:off x="9639629" y="4172771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856ED55F-EDEE-4019-4A81-5BB974E62587}"/>
              </a:ext>
            </a:extLst>
          </p:cNvPr>
          <p:cNvSpPr txBox="1"/>
          <p:nvPr/>
        </p:nvSpPr>
        <p:spPr>
          <a:xfrm>
            <a:off x="3007703" y="4502669"/>
            <a:ext cx="3054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4,5 x 3600 = 16200 m / 3600 sec  </a:t>
            </a: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11B087A3-18A3-C797-3549-01EA4CD04B2E}"/>
              </a:ext>
            </a:extLst>
          </p:cNvPr>
          <p:cNvSpPr txBox="1"/>
          <p:nvPr/>
        </p:nvSpPr>
        <p:spPr>
          <a:xfrm>
            <a:off x="2479958" y="4821382"/>
            <a:ext cx="174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(of 4,5 : 1 x 3600 ) </a:t>
            </a: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BF663A9D-9842-11BF-5961-E280D33A7668}"/>
              </a:ext>
            </a:extLst>
          </p:cNvPr>
          <p:cNvSpPr txBox="1"/>
          <p:nvPr/>
        </p:nvSpPr>
        <p:spPr>
          <a:xfrm>
            <a:off x="5864810" y="4508180"/>
            <a:ext cx="1397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16,2 km/uur</a:t>
            </a:r>
          </a:p>
        </p:txBody>
      </p: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E83CD3AC-41EE-8D80-D0F2-FD28E98B5236}"/>
              </a:ext>
            </a:extLst>
          </p:cNvPr>
          <p:cNvCxnSpPr>
            <a:cxnSpLocks/>
          </p:cNvCxnSpPr>
          <p:nvPr/>
        </p:nvCxnSpPr>
        <p:spPr>
          <a:xfrm flipV="1">
            <a:off x="0" y="5385305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Rechte verbindingslijn met pijl 91">
            <a:extLst>
              <a:ext uri="{FF2B5EF4-FFF2-40B4-BE49-F238E27FC236}">
                <a16:creationId xmlns:a16="http://schemas.microsoft.com/office/drawing/2014/main" id="{DF4F0B86-7854-65A0-9206-72D30995415C}"/>
              </a:ext>
            </a:extLst>
          </p:cNvPr>
          <p:cNvCxnSpPr>
            <a:cxnSpLocks/>
          </p:cNvCxnSpPr>
          <p:nvPr/>
        </p:nvCxnSpPr>
        <p:spPr>
          <a:xfrm flipH="1">
            <a:off x="1760421" y="4662227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kstvak 92">
            <a:extLst>
              <a:ext uri="{FF2B5EF4-FFF2-40B4-BE49-F238E27FC236}">
                <a16:creationId xmlns:a16="http://schemas.microsoft.com/office/drawing/2014/main" id="{3A739B57-1B29-B301-94A2-117BE4A06523}"/>
              </a:ext>
            </a:extLst>
          </p:cNvPr>
          <p:cNvSpPr txBox="1"/>
          <p:nvPr/>
        </p:nvSpPr>
        <p:spPr>
          <a:xfrm>
            <a:off x="1748298" y="4625307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3600</a:t>
            </a:r>
          </a:p>
        </p:txBody>
      </p:sp>
      <p:cxnSp>
        <p:nvCxnSpPr>
          <p:cNvPr id="94" name="Rechte verbindingslijn met pijl 93">
            <a:extLst>
              <a:ext uri="{FF2B5EF4-FFF2-40B4-BE49-F238E27FC236}">
                <a16:creationId xmlns:a16="http://schemas.microsoft.com/office/drawing/2014/main" id="{B5D905B0-D4AF-8347-5BD1-F5136C4493CF}"/>
              </a:ext>
            </a:extLst>
          </p:cNvPr>
          <p:cNvCxnSpPr>
            <a:cxnSpLocks/>
          </p:cNvCxnSpPr>
          <p:nvPr/>
        </p:nvCxnSpPr>
        <p:spPr>
          <a:xfrm>
            <a:off x="671226" y="4664479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kstvak 94">
            <a:extLst>
              <a:ext uri="{FF2B5EF4-FFF2-40B4-BE49-F238E27FC236}">
                <a16:creationId xmlns:a16="http://schemas.microsoft.com/office/drawing/2014/main" id="{0E66689B-D312-78CD-C5CA-AFD76CCB90B9}"/>
              </a:ext>
            </a:extLst>
          </p:cNvPr>
          <p:cNvSpPr txBox="1"/>
          <p:nvPr/>
        </p:nvSpPr>
        <p:spPr>
          <a:xfrm>
            <a:off x="97585" y="4642253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3600</a:t>
            </a:r>
          </a:p>
        </p:txBody>
      </p:sp>
      <p:sp>
        <p:nvSpPr>
          <p:cNvPr id="99" name="Tekstvak 98">
            <a:extLst>
              <a:ext uri="{FF2B5EF4-FFF2-40B4-BE49-F238E27FC236}">
                <a16:creationId xmlns:a16="http://schemas.microsoft.com/office/drawing/2014/main" id="{BA2808D3-9525-FD11-4A5D-9BD02F25C0E4}"/>
              </a:ext>
            </a:extLst>
          </p:cNvPr>
          <p:cNvSpPr txBox="1"/>
          <p:nvPr/>
        </p:nvSpPr>
        <p:spPr>
          <a:xfrm>
            <a:off x="4774642" y="5479241"/>
            <a:ext cx="2343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120 km/uur = ….. m/sec</a:t>
            </a:r>
          </a:p>
        </p:txBody>
      </p:sp>
      <p:sp>
        <p:nvSpPr>
          <p:cNvPr id="100" name="Tekstvak 99">
            <a:extLst>
              <a:ext uri="{FF2B5EF4-FFF2-40B4-BE49-F238E27FC236}">
                <a16:creationId xmlns:a16="http://schemas.microsoft.com/office/drawing/2014/main" id="{3767F65E-0684-4ACE-D00A-7C1EFD91C105}"/>
              </a:ext>
            </a:extLst>
          </p:cNvPr>
          <p:cNvSpPr txBox="1"/>
          <p:nvPr/>
        </p:nvSpPr>
        <p:spPr>
          <a:xfrm>
            <a:off x="326093" y="5783896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120 000</a:t>
            </a:r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2383DB15-2936-6515-5793-A715922EB9B4}"/>
              </a:ext>
            </a:extLst>
          </p:cNvPr>
          <p:cNvSpPr txBox="1"/>
          <p:nvPr/>
        </p:nvSpPr>
        <p:spPr>
          <a:xfrm>
            <a:off x="1149681" y="5783896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3600</a:t>
            </a:r>
          </a:p>
        </p:txBody>
      </p: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C50F5AC-D6D8-7A80-5719-084F616A83CF}"/>
              </a:ext>
            </a:extLst>
          </p:cNvPr>
          <p:cNvCxnSpPr>
            <a:cxnSpLocks/>
          </p:cNvCxnSpPr>
          <p:nvPr/>
        </p:nvCxnSpPr>
        <p:spPr>
          <a:xfrm>
            <a:off x="1146883" y="5873887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7D727A09-1BF8-76A1-926E-916FDBC7AA02}"/>
              </a:ext>
            </a:extLst>
          </p:cNvPr>
          <p:cNvCxnSpPr>
            <a:cxnSpLocks/>
          </p:cNvCxnSpPr>
          <p:nvPr/>
        </p:nvCxnSpPr>
        <p:spPr>
          <a:xfrm flipH="1" flipV="1">
            <a:off x="636189" y="6098769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kstvak 103">
            <a:extLst>
              <a:ext uri="{FF2B5EF4-FFF2-40B4-BE49-F238E27FC236}">
                <a16:creationId xmlns:a16="http://schemas.microsoft.com/office/drawing/2014/main" id="{9698A9BF-EC0F-A499-5A50-893ED015AB67}"/>
              </a:ext>
            </a:extLst>
          </p:cNvPr>
          <p:cNvSpPr txBox="1"/>
          <p:nvPr/>
        </p:nvSpPr>
        <p:spPr>
          <a:xfrm>
            <a:off x="696413" y="5480968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</a:t>
            </a:r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7213EDBF-B25C-C7C8-3063-1D43AF093993}"/>
              </a:ext>
            </a:extLst>
          </p:cNvPr>
          <p:cNvSpPr txBox="1"/>
          <p:nvPr/>
        </p:nvSpPr>
        <p:spPr>
          <a:xfrm>
            <a:off x="1202551" y="5491801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106" name="Tekstvak 105">
            <a:extLst>
              <a:ext uri="{FF2B5EF4-FFF2-40B4-BE49-F238E27FC236}">
                <a16:creationId xmlns:a16="http://schemas.microsoft.com/office/drawing/2014/main" id="{DF834B7B-4E55-2728-450F-DDBF4604C8AE}"/>
              </a:ext>
            </a:extLst>
          </p:cNvPr>
          <p:cNvSpPr txBox="1"/>
          <p:nvPr/>
        </p:nvSpPr>
        <p:spPr>
          <a:xfrm>
            <a:off x="1261231" y="612245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E2CCF0B2-F635-7350-6823-10FDE3451802}"/>
              </a:ext>
            </a:extLst>
          </p:cNvPr>
          <p:cNvSpPr txBox="1"/>
          <p:nvPr/>
        </p:nvSpPr>
        <p:spPr>
          <a:xfrm>
            <a:off x="680788" y="611073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9198BBDD-A310-8F35-C1FD-A4E6AE51D44B}"/>
              </a:ext>
            </a:extLst>
          </p:cNvPr>
          <p:cNvSpPr txBox="1"/>
          <p:nvPr/>
        </p:nvSpPr>
        <p:spPr>
          <a:xfrm>
            <a:off x="9069508" y="5787371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861F002C-BBDC-C0B8-C511-3C73265BE1A7}"/>
              </a:ext>
            </a:extLst>
          </p:cNvPr>
          <p:cNvSpPr txBox="1"/>
          <p:nvPr/>
        </p:nvSpPr>
        <p:spPr>
          <a:xfrm>
            <a:off x="9546739" y="5787371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3600</a:t>
            </a:r>
          </a:p>
        </p:txBody>
      </p:sp>
      <p:cxnSp>
        <p:nvCxnSpPr>
          <p:cNvPr id="110" name="Rechte verbindingslijn 109">
            <a:extLst>
              <a:ext uri="{FF2B5EF4-FFF2-40B4-BE49-F238E27FC236}">
                <a16:creationId xmlns:a16="http://schemas.microsoft.com/office/drawing/2014/main" id="{C2CA3997-92B5-86BF-FB62-B902F433C022}"/>
              </a:ext>
            </a:extLst>
          </p:cNvPr>
          <p:cNvCxnSpPr>
            <a:cxnSpLocks/>
          </p:cNvCxnSpPr>
          <p:nvPr/>
        </p:nvCxnSpPr>
        <p:spPr>
          <a:xfrm>
            <a:off x="9499104" y="5877362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>
            <a:extLst>
              <a:ext uri="{FF2B5EF4-FFF2-40B4-BE49-F238E27FC236}">
                <a16:creationId xmlns:a16="http://schemas.microsoft.com/office/drawing/2014/main" id="{5CAE9513-F5FA-6AD6-F3A4-1DA6747CC6E1}"/>
              </a:ext>
            </a:extLst>
          </p:cNvPr>
          <p:cNvCxnSpPr>
            <a:cxnSpLocks/>
          </p:cNvCxnSpPr>
          <p:nvPr/>
        </p:nvCxnSpPr>
        <p:spPr>
          <a:xfrm flipH="1" flipV="1">
            <a:off x="8988410" y="6102244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vak 111">
            <a:extLst>
              <a:ext uri="{FF2B5EF4-FFF2-40B4-BE49-F238E27FC236}">
                <a16:creationId xmlns:a16="http://schemas.microsoft.com/office/drawing/2014/main" id="{9B6B9EBE-BF23-CED2-0DFF-456064295F98}"/>
              </a:ext>
            </a:extLst>
          </p:cNvPr>
          <p:cNvSpPr txBox="1"/>
          <p:nvPr/>
        </p:nvSpPr>
        <p:spPr>
          <a:xfrm>
            <a:off x="8926385" y="5484443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113" name="Tekstvak 112">
            <a:extLst>
              <a:ext uri="{FF2B5EF4-FFF2-40B4-BE49-F238E27FC236}">
                <a16:creationId xmlns:a16="http://schemas.microsoft.com/office/drawing/2014/main" id="{7E694C5A-364B-CFBA-3ECE-437DFC61262B}"/>
              </a:ext>
            </a:extLst>
          </p:cNvPr>
          <p:cNvSpPr txBox="1"/>
          <p:nvPr/>
        </p:nvSpPr>
        <p:spPr>
          <a:xfrm>
            <a:off x="9604592" y="5495276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114" name="Tekstvak 113">
            <a:extLst>
              <a:ext uri="{FF2B5EF4-FFF2-40B4-BE49-F238E27FC236}">
                <a16:creationId xmlns:a16="http://schemas.microsoft.com/office/drawing/2014/main" id="{22CECAB6-376B-B4DA-4A81-70E866F3F573}"/>
              </a:ext>
            </a:extLst>
          </p:cNvPr>
          <p:cNvSpPr txBox="1"/>
          <p:nvPr/>
        </p:nvSpPr>
        <p:spPr>
          <a:xfrm>
            <a:off x="3926928" y="5805927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120 000 m / 3600 sec  </a:t>
            </a:r>
          </a:p>
        </p:txBody>
      </p:sp>
      <p:sp>
        <p:nvSpPr>
          <p:cNvPr id="115" name="Tekstvak 114">
            <a:extLst>
              <a:ext uri="{FF2B5EF4-FFF2-40B4-BE49-F238E27FC236}">
                <a16:creationId xmlns:a16="http://schemas.microsoft.com/office/drawing/2014/main" id="{7C7A28EA-560F-080F-0189-6A4AB938FB0F}"/>
              </a:ext>
            </a:extLst>
          </p:cNvPr>
          <p:cNvSpPr txBox="1"/>
          <p:nvPr/>
        </p:nvSpPr>
        <p:spPr>
          <a:xfrm>
            <a:off x="4519126" y="6143887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120 000 : 3600 =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FA7641D6-42CE-A143-35E7-17BD7A7B03FF}"/>
              </a:ext>
            </a:extLst>
          </p:cNvPr>
          <p:cNvSpPr txBox="1"/>
          <p:nvPr/>
        </p:nvSpPr>
        <p:spPr>
          <a:xfrm>
            <a:off x="5829773" y="5820905"/>
            <a:ext cx="1213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….. m/sec</a:t>
            </a:r>
          </a:p>
        </p:txBody>
      </p:sp>
      <p:cxnSp>
        <p:nvCxnSpPr>
          <p:cNvPr id="117" name="Rechte verbindingslijn met pijl 116">
            <a:extLst>
              <a:ext uri="{FF2B5EF4-FFF2-40B4-BE49-F238E27FC236}">
                <a16:creationId xmlns:a16="http://schemas.microsoft.com/office/drawing/2014/main" id="{711C9392-F692-CFCF-76BA-8FB581A76657}"/>
              </a:ext>
            </a:extLst>
          </p:cNvPr>
          <p:cNvCxnSpPr>
            <a:cxnSpLocks/>
          </p:cNvCxnSpPr>
          <p:nvPr/>
        </p:nvCxnSpPr>
        <p:spPr>
          <a:xfrm flipH="1">
            <a:off x="1725384" y="5984732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vak 117">
            <a:extLst>
              <a:ext uri="{FF2B5EF4-FFF2-40B4-BE49-F238E27FC236}">
                <a16:creationId xmlns:a16="http://schemas.microsoft.com/office/drawing/2014/main" id="{EA9C936F-BF9F-DF8A-6538-88D2FBE13898}"/>
              </a:ext>
            </a:extLst>
          </p:cNvPr>
          <p:cNvSpPr txBox="1"/>
          <p:nvPr/>
        </p:nvSpPr>
        <p:spPr>
          <a:xfrm>
            <a:off x="1713261" y="594781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3600</a:t>
            </a:r>
          </a:p>
        </p:txBody>
      </p:sp>
      <p:cxnSp>
        <p:nvCxnSpPr>
          <p:cNvPr id="119" name="Rechte verbindingslijn met pijl 118">
            <a:extLst>
              <a:ext uri="{FF2B5EF4-FFF2-40B4-BE49-F238E27FC236}">
                <a16:creationId xmlns:a16="http://schemas.microsoft.com/office/drawing/2014/main" id="{B8758567-CAF1-185D-8F69-AFB3A13C7C71}"/>
              </a:ext>
            </a:extLst>
          </p:cNvPr>
          <p:cNvCxnSpPr>
            <a:cxnSpLocks/>
          </p:cNvCxnSpPr>
          <p:nvPr/>
        </p:nvCxnSpPr>
        <p:spPr>
          <a:xfrm>
            <a:off x="636189" y="5986984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kstvak 119">
            <a:extLst>
              <a:ext uri="{FF2B5EF4-FFF2-40B4-BE49-F238E27FC236}">
                <a16:creationId xmlns:a16="http://schemas.microsoft.com/office/drawing/2014/main" id="{03A5718A-DF04-9374-8674-BACFFAB82444}"/>
              </a:ext>
            </a:extLst>
          </p:cNvPr>
          <p:cNvSpPr txBox="1"/>
          <p:nvPr/>
        </p:nvSpPr>
        <p:spPr>
          <a:xfrm>
            <a:off x="62548" y="5964758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3600</a:t>
            </a:r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075F0B54-D7E4-273C-08EB-3F1E183211DF}"/>
              </a:ext>
            </a:extLst>
          </p:cNvPr>
          <p:cNvSpPr txBox="1"/>
          <p:nvPr/>
        </p:nvSpPr>
        <p:spPr>
          <a:xfrm>
            <a:off x="6029113" y="6143887"/>
            <a:ext cx="1161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33,3 m/sec</a:t>
            </a:r>
          </a:p>
        </p:txBody>
      </p:sp>
      <p:sp>
        <p:nvSpPr>
          <p:cNvPr id="122" name="Tekstvak 121">
            <a:extLst>
              <a:ext uri="{FF2B5EF4-FFF2-40B4-BE49-F238E27FC236}">
                <a16:creationId xmlns:a16="http://schemas.microsoft.com/office/drawing/2014/main" id="{D99AE9F5-C771-232F-46B2-32C21333673E}"/>
              </a:ext>
            </a:extLst>
          </p:cNvPr>
          <p:cNvSpPr txBox="1"/>
          <p:nvPr/>
        </p:nvSpPr>
        <p:spPr>
          <a:xfrm>
            <a:off x="4198597" y="6439226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 of 120 000 : 3600 x 1)</a:t>
            </a:r>
          </a:p>
        </p:txBody>
      </p:sp>
    </p:spTree>
    <p:extLst>
      <p:ext uri="{BB962C8B-B14F-4D97-AF65-F5344CB8AC3E}">
        <p14:creationId xmlns:p14="http://schemas.microsoft.com/office/powerpoint/2010/main" val="25032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 animBg="1"/>
      <p:bldP spid="8" grpId="0" animBg="1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/>
      <p:bldP spid="37" grpId="0"/>
      <p:bldP spid="38" grpId="0"/>
      <p:bldP spid="39" grpId="0"/>
      <p:bldP spid="40" grpId="0"/>
      <p:bldP spid="43" grpId="0"/>
      <p:bldP spid="44" grpId="0"/>
      <p:bldP spid="57" grpId="0" animBg="1"/>
      <p:bldP spid="61" grpId="0"/>
      <p:bldP spid="62" grpId="0"/>
      <p:bldP spid="63" grpId="0" animBg="1"/>
      <p:bldP spid="66" grpId="0"/>
      <p:bldP spid="67" grpId="0"/>
      <p:bldP spid="68" grpId="0"/>
      <p:bldP spid="69" grpId="0"/>
      <p:bldP spid="72" grpId="0"/>
      <p:bldP spid="73" grpId="0"/>
      <p:bldP spid="74" grpId="0"/>
      <p:bldP spid="75" grpId="0"/>
      <p:bldP spid="79" grpId="0"/>
      <p:bldP spid="80" grpId="0"/>
      <p:bldP spid="83" grpId="0"/>
      <p:bldP spid="84" grpId="0"/>
      <p:bldP spid="85" grpId="0"/>
      <p:bldP spid="86" grpId="0"/>
      <p:bldP spid="87" grpId="0"/>
      <p:bldP spid="93" grpId="0"/>
      <p:bldP spid="95" grpId="0"/>
      <p:bldP spid="99" grpId="0"/>
      <p:bldP spid="100" grpId="0"/>
      <p:bldP spid="101" grpId="0"/>
      <p:bldP spid="104" grpId="0"/>
      <p:bldP spid="105" grpId="0"/>
      <p:bldP spid="106" grpId="0"/>
      <p:bldP spid="107" grpId="0"/>
      <p:bldP spid="108" grpId="0"/>
      <p:bldP spid="109" grpId="0"/>
      <p:bldP spid="112" grpId="0"/>
      <p:bldP spid="113" grpId="0"/>
      <p:bldP spid="114" grpId="0"/>
      <p:bldP spid="115" grpId="0"/>
      <p:bldP spid="116" grpId="0"/>
      <p:bldP spid="118" grpId="0"/>
      <p:bldP spid="120" grpId="0"/>
      <p:bldP spid="121" grpId="0"/>
      <p:bldP spid="1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822FF-613F-8A67-2DAD-9BE1BF51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24C1FAE-EBB7-1D9D-1139-44680F0E12EB}"/>
              </a:ext>
            </a:extLst>
          </p:cNvPr>
          <p:cNvSpPr txBox="1"/>
          <p:nvPr/>
        </p:nvSpPr>
        <p:spPr>
          <a:xfrm>
            <a:off x="337243" y="226337"/>
            <a:ext cx="3599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5U Eenheden van snelheid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AAE1AA1-0B83-2E43-096B-618455701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898" y="1758076"/>
            <a:ext cx="4643093" cy="1465072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1A3096BE-FA75-4C80-E9DB-8E8EC47D0B01}"/>
              </a:ext>
            </a:extLst>
          </p:cNvPr>
          <p:cNvCxnSpPr/>
          <p:nvPr/>
        </p:nvCxnSpPr>
        <p:spPr>
          <a:xfrm>
            <a:off x="3410705" y="2127648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318B6BBD-B7D9-99CE-46A4-96E1AC5973EC}"/>
              </a:ext>
            </a:extLst>
          </p:cNvPr>
          <p:cNvCxnSpPr/>
          <p:nvPr/>
        </p:nvCxnSpPr>
        <p:spPr>
          <a:xfrm flipH="1">
            <a:off x="3410705" y="2762809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26314879-4D57-97EF-8A5F-F24A9F4C5195}"/>
              </a:ext>
            </a:extLst>
          </p:cNvPr>
          <p:cNvSpPr txBox="1"/>
          <p:nvPr/>
        </p:nvSpPr>
        <p:spPr>
          <a:xfrm>
            <a:off x="2327678" y="2285962"/>
            <a:ext cx="427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latin typeface="Arial"/>
                <a:ea typeface="Lucida Sans Unicode"/>
              </a:rPr>
              <a:t>km     hm</a:t>
            </a:r>
            <a:r>
              <a:rPr lang="nl-NL" sz="1600" kern="50" baseline="30000" dirty="0">
                <a:latin typeface="Arial"/>
                <a:ea typeface="Lucida Sans Unicode"/>
              </a:rPr>
              <a:t> </a:t>
            </a:r>
            <a:r>
              <a:rPr lang="nl-NL" sz="1600" kern="50" dirty="0">
                <a:latin typeface="Arial"/>
                <a:ea typeface="Lucida Sans Unicode"/>
              </a:rPr>
              <a:t>    dam      m       dm      cm      mm</a:t>
            </a:r>
            <a:endParaRPr lang="en-GB" sz="1600" kern="50" dirty="0">
              <a:latin typeface="Times New Roman"/>
              <a:ea typeface="Lucida Sans Unicode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B61B49D0-861F-F8BE-0490-C3ED8C65EE96}"/>
              </a:ext>
            </a:extLst>
          </p:cNvPr>
          <p:cNvSpPr txBox="1"/>
          <p:nvPr/>
        </p:nvSpPr>
        <p:spPr>
          <a:xfrm>
            <a:off x="3843770" y="175807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kern="50" dirty="0">
                <a:solidFill>
                  <a:srgbClr val="0070C0"/>
                </a:solidFill>
                <a:latin typeface="Arial"/>
                <a:ea typeface="Lucida Sans Unicode"/>
              </a:rPr>
              <a:t> x 10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53D3A6B-5E74-1B9C-99EE-052E7126DBF2}"/>
              </a:ext>
            </a:extLst>
          </p:cNvPr>
          <p:cNvSpPr txBox="1"/>
          <p:nvPr/>
        </p:nvSpPr>
        <p:spPr>
          <a:xfrm>
            <a:off x="3855180" y="282128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kern="50" dirty="0">
                <a:solidFill>
                  <a:srgbClr val="0070C0"/>
                </a:solidFill>
                <a:latin typeface="Arial"/>
                <a:ea typeface="Lucida Sans Unicode"/>
                <a:cs typeface="Arial"/>
              </a:rPr>
              <a:t>: 10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9CB19D1-9B4A-E9AA-D32F-7B8296E1EA13}"/>
              </a:ext>
            </a:extLst>
          </p:cNvPr>
          <p:cNvSpPr txBox="1"/>
          <p:nvPr/>
        </p:nvSpPr>
        <p:spPr>
          <a:xfrm>
            <a:off x="7189537" y="219023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47CEBE3-6335-9064-F1A6-7EF383F2307C}"/>
              </a:ext>
            </a:extLst>
          </p:cNvPr>
          <p:cNvSpPr txBox="1"/>
          <p:nvPr/>
        </p:nvSpPr>
        <p:spPr>
          <a:xfrm>
            <a:off x="7724621" y="219023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528451F3-E6BF-78BC-809B-E0739ED9A42C}"/>
              </a:ext>
            </a:extLst>
          </p:cNvPr>
          <p:cNvCxnSpPr>
            <a:cxnSpLocks/>
          </p:cNvCxnSpPr>
          <p:nvPr/>
        </p:nvCxnSpPr>
        <p:spPr>
          <a:xfrm>
            <a:off x="7619133" y="228022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FCBDDE47-CC08-4171-F6F6-336A6828BBFB}"/>
              </a:ext>
            </a:extLst>
          </p:cNvPr>
          <p:cNvCxnSpPr>
            <a:cxnSpLocks/>
          </p:cNvCxnSpPr>
          <p:nvPr/>
        </p:nvCxnSpPr>
        <p:spPr>
          <a:xfrm flipH="1" flipV="1">
            <a:off x="7108439" y="250510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CD60A182-3C79-0A2D-55A3-C27639DB99C8}"/>
              </a:ext>
            </a:extLst>
          </p:cNvPr>
          <p:cNvSpPr txBox="1"/>
          <p:nvPr/>
        </p:nvSpPr>
        <p:spPr>
          <a:xfrm>
            <a:off x="7046414" y="1887302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8193948-F989-8318-4F42-175B3B2246EA}"/>
              </a:ext>
            </a:extLst>
          </p:cNvPr>
          <p:cNvSpPr txBox="1"/>
          <p:nvPr/>
        </p:nvSpPr>
        <p:spPr>
          <a:xfrm>
            <a:off x="7674801" y="1898135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184BFD88-FB50-5D6B-2C76-5A61600A812E}"/>
              </a:ext>
            </a:extLst>
          </p:cNvPr>
          <p:cNvSpPr txBox="1"/>
          <p:nvPr/>
        </p:nvSpPr>
        <p:spPr>
          <a:xfrm>
            <a:off x="9004482" y="219023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0138E0B-920B-93EB-93D4-9DA10BC0174F}"/>
              </a:ext>
            </a:extLst>
          </p:cNvPr>
          <p:cNvSpPr txBox="1"/>
          <p:nvPr/>
        </p:nvSpPr>
        <p:spPr>
          <a:xfrm>
            <a:off x="9539566" y="219023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31C21BC-2455-3ACB-E56A-11C166753D6C}"/>
              </a:ext>
            </a:extLst>
          </p:cNvPr>
          <p:cNvCxnSpPr>
            <a:cxnSpLocks/>
          </p:cNvCxnSpPr>
          <p:nvPr/>
        </p:nvCxnSpPr>
        <p:spPr>
          <a:xfrm>
            <a:off x="9434078" y="228022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645D3B56-D7C6-1571-64CA-6A639BE07F80}"/>
              </a:ext>
            </a:extLst>
          </p:cNvPr>
          <p:cNvCxnSpPr>
            <a:cxnSpLocks/>
          </p:cNvCxnSpPr>
          <p:nvPr/>
        </p:nvCxnSpPr>
        <p:spPr>
          <a:xfrm flipH="1" flipV="1">
            <a:off x="8923384" y="250510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73D3FE1F-EBA2-FE6B-AC37-459305DFFFCE}"/>
              </a:ext>
            </a:extLst>
          </p:cNvPr>
          <p:cNvSpPr txBox="1"/>
          <p:nvPr/>
        </p:nvSpPr>
        <p:spPr>
          <a:xfrm>
            <a:off x="8861359" y="1887302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DF0F038-41A1-0657-7624-2AD9133F8304}"/>
              </a:ext>
            </a:extLst>
          </p:cNvPr>
          <p:cNvSpPr txBox="1"/>
          <p:nvPr/>
        </p:nvSpPr>
        <p:spPr>
          <a:xfrm>
            <a:off x="9489746" y="1898135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FB8606FE-6702-162E-307E-1698814FB6AB}"/>
              </a:ext>
            </a:extLst>
          </p:cNvPr>
          <p:cNvSpPr txBox="1"/>
          <p:nvPr/>
        </p:nvSpPr>
        <p:spPr>
          <a:xfrm>
            <a:off x="10823365" y="219023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97D9C4A-91A1-F863-A710-E587322FC29A}"/>
              </a:ext>
            </a:extLst>
          </p:cNvPr>
          <p:cNvSpPr txBox="1"/>
          <p:nvPr/>
        </p:nvSpPr>
        <p:spPr>
          <a:xfrm>
            <a:off x="11300596" y="2190230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3600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22D0EDAD-BCF0-B384-9C1F-BAC1EE1C86A3}"/>
              </a:ext>
            </a:extLst>
          </p:cNvPr>
          <p:cNvCxnSpPr>
            <a:cxnSpLocks/>
          </p:cNvCxnSpPr>
          <p:nvPr/>
        </p:nvCxnSpPr>
        <p:spPr>
          <a:xfrm>
            <a:off x="11252961" y="2280221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0D5AE3FE-D72E-D95F-CE44-AE4B9EC0E289}"/>
              </a:ext>
            </a:extLst>
          </p:cNvPr>
          <p:cNvCxnSpPr>
            <a:cxnSpLocks/>
          </p:cNvCxnSpPr>
          <p:nvPr/>
        </p:nvCxnSpPr>
        <p:spPr>
          <a:xfrm flipH="1" flipV="1">
            <a:off x="10742267" y="2505103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0612D2E4-7B6B-899E-1BB1-E1D1A1F1E739}"/>
              </a:ext>
            </a:extLst>
          </p:cNvPr>
          <p:cNvSpPr txBox="1"/>
          <p:nvPr/>
        </p:nvSpPr>
        <p:spPr>
          <a:xfrm>
            <a:off x="10680242" y="1887302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3D41BD2C-04D2-1C8C-D0CE-11E5F34B1021}"/>
              </a:ext>
            </a:extLst>
          </p:cNvPr>
          <p:cNvSpPr txBox="1"/>
          <p:nvPr/>
        </p:nvSpPr>
        <p:spPr>
          <a:xfrm>
            <a:off x="11358449" y="1898135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0F78A1F-1DAA-B18B-E920-828178EF239F}"/>
              </a:ext>
            </a:extLst>
          </p:cNvPr>
          <p:cNvSpPr txBox="1"/>
          <p:nvPr/>
        </p:nvSpPr>
        <p:spPr>
          <a:xfrm>
            <a:off x="8157731" y="315519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C4385828-C33E-F8FE-B6D4-B705FDD40E07}"/>
              </a:ext>
            </a:extLst>
          </p:cNvPr>
          <p:cNvSpPr txBox="1"/>
          <p:nvPr/>
        </p:nvSpPr>
        <p:spPr>
          <a:xfrm>
            <a:off x="8730613" y="315519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24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4BC6EB7A-3CB0-BF4A-6D82-EF4B2BA9C087}"/>
              </a:ext>
            </a:extLst>
          </p:cNvPr>
          <p:cNvCxnSpPr>
            <a:cxnSpLocks/>
          </p:cNvCxnSpPr>
          <p:nvPr/>
        </p:nvCxnSpPr>
        <p:spPr>
          <a:xfrm>
            <a:off x="8587327" y="3245187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DFA03779-209A-C91C-E9A4-164D9E0A11D4}"/>
              </a:ext>
            </a:extLst>
          </p:cNvPr>
          <p:cNvCxnSpPr>
            <a:cxnSpLocks/>
          </p:cNvCxnSpPr>
          <p:nvPr/>
        </p:nvCxnSpPr>
        <p:spPr>
          <a:xfrm flipH="1" flipV="1">
            <a:off x="8076633" y="3470069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4387EFF9-DECD-98DD-08B8-A0BB29361421}"/>
              </a:ext>
            </a:extLst>
          </p:cNvPr>
          <p:cNvSpPr txBox="1"/>
          <p:nvPr/>
        </p:nvSpPr>
        <p:spPr>
          <a:xfrm>
            <a:off x="8014608" y="2852268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9FB8FB2-B377-7F87-40AB-D356333BE7E8}"/>
              </a:ext>
            </a:extLst>
          </p:cNvPr>
          <p:cNvSpPr txBox="1"/>
          <p:nvPr/>
        </p:nvSpPr>
        <p:spPr>
          <a:xfrm>
            <a:off x="8692815" y="2863101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355F8275-249E-08B6-B602-3849D4115EC9}"/>
              </a:ext>
            </a:extLst>
          </p:cNvPr>
          <p:cNvSpPr txBox="1"/>
          <p:nvPr/>
        </p:nvSpPr>
        <p:spPr>
          <a:xfrm>
            <a:off x="9890921" y="315519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949A941B-E03A-5460-47C3-A4EB7D7790F3}"/>
              </a:ext>
            </a:extLst>
          </p:cNvPr>
          <p:cNvSpPr txBox="1"/>
          <p:nvPr/>
        </p:nvSpPr>
        <p:spPr>
          <a:xfrm>
            <a:off x="10408386" y="315519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365</a:t>
            </a: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0B358B79-1FAE-CF91-F2EA-C9AC3C9306B7}"/>
              </a:ext>
            </a:extLst>
          </p:cNvPr>
          <p:cNvCxnSpPr>
            <a:cxnSpLocks/>
          </p:cNvCxnSpPr>
          <p:nvPr/>
        </p:nvCxnSpPr>
        <p:spPr>
          <a:xfrm>
            <a:off x="10320517" y="3245187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5C1412AD-FA02-0000-98BE-B08B1DAC5088}"/>
              </a:ext>
            </a:extLst>
          </p:cNvPr>
          <p:cNvCxnSpPr>
            <a:cxnSpLocks/>
          </p:cNvCxnSpPr>
          <p:nvPr/>
        </p:nvCxnSpPr>
        <p:spPr>
          <a:xfrm flipH="1" flipV="1">
            <a:off x="9809823" y="3470069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DCE3AE11-05DD-3949-6131-FAC7EDB0E45D}"/>
              </a:ext>
            </a:extLst>
          </p:cNvPr>
          <p:cNvSpPr txBox="1"/>
          <p:nvPr/>
        </p:nvSpPr>
        <p:spPr>
          <a:xfrm>
            <a:off x="9747798" y="285226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jaar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9044F87E-0206-3EA2-7E0E-BB9DC5D2DDC9}"/>
              </a:ext>
            </a:extLst>
          </p:cNvPr>
          <p:cNvSpPr txBox="1"/>
          <p:nvPr/>
        </p:nvSpPr>
        <p:spPr>
          <a:xfrm>
            <a:off x="10426005" y="2863101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dag</a:t>
            </a: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0F495E12-C6DB-F3F9-BAD6-3E7EEEC88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4783" y="1757833"/>
            <a:ext cx="5082350" cy="2162363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19A10FCE-EDBB-EF66-80A4-119A9471E1CB}"/>
              </a:ext>
            </a:extLst>
          </p:cNvPr>
          <p:cNvCxnSpPr>
            <a:cxnSpLocks/>
          </p:cNvCxnSpPr>
          <p:nvPr/>
        </p:nvCxnSpPr>
        <p:spPr>
          <a:xfrm>
            <a:off x="-1347" y="4084564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27E1679C-C8A0-EFEF-6491-ADCF5BF258FE}"/>
              </a:ext>
            </a:extLst>
          </p:cNvPr>
          <p:cNvCxnSpPr>
            <a:cxnSpLocks/>
          </p:cNvCxnSpPr>
          <p:nvPr/>
        </p:nvCxnSpPr>
        <p:spPr>
          <a:xfrm>
            <a:off x="886432" y="2220612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E83EC029-AA64-4DA9-367C-0EE73219B807}"/>
              </a:ext>
            </a:extLst>
          </p:cNvPr>
          <p:cNvCxnSpPr>
            <a:cxnSpLocks/>
          </p:cNvCxnSpPr>
          <p:nvPr/>
        </p:nvCxnSpPr>
        <p:spPr>
          <a:xfrm flipH="1" flipV="1">
            <a:off x="337072" y="249061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kstvak 60">
            <a:extLst>
              <a:ext uri="{FF2B5EF4-FFF2-40B4-BE49-F238E27FC236}">
                <a16:creationId xmlns:a16="http://schemas.microsoft.com/office/drawing/2014/main" id="{C5AFA736-3BA1-13B1-5FFF-B68AFD1CBE27}"/>
              </a:ext>
            </a:extLst>
          </p:cNvPr>
          <p:cNvSpPr txBox="1"/>
          <p:nvPr/>
        </p:nvSpPr>
        <p:spPr>
          <a:xfrm>
            <a:off x="402882" y="1935971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4C66DFC2-37C2-C003-3DA2-2252D356285F}"/>
              </a:ext>
            </a:extLst>
          </p:cNvPr>
          <p:cNvSpPr txBox="1"/>
          <p:nvPr/>
        </p:nvSpPr>
        <p:spPr>
          <a:xfrm>
            <a:off x="977614" y="1935971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63" name="Text Box 8">
            <a:extLst>
              <a:ext uri="{FF2B5EF4-FFF2-40B4-BE49-F238E27FC236}">
                <a16:creationId xmlns:a16="http://schemas.microsoft.com/office/drawing/2014/main" id="{D08D9280-A4FD-0A7F-C217-CC058E2A0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98" y="1758076"/>
            <a:ext cx="1466254" cy="146507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B753F9F2-5F17-9A69-9628-4AD699261A94}"/>
              </a:ext>
            </a:extLst>
          </p:cNvPr>
          <p:cNvSpPr txBox="1"/>
          <p:nvPr/>
        </p:nvSpPr>
        <p:spPr>
          <a:xfrm>
            <a:off x="-76200" y="3370785"/>
            <a:ext cx="210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In de kleinste eenheid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A494BF3F-8D03-193C-402A-FBAB0F74A137}"/>
              </a:ext>
            </a:extLst>
          </p:cNvPr>
          <p:cNvSpPr txBox="1"/>
          <p:nvPr/>
        </p:nvSpPr>
        <p:spPr>
          <a:xfrm>
            <a:off x="4435525" y="4177942"/>
            <a:ext cx="2813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700 m in 23 min = ….. km/uur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D588439C-6832-41E0-410A-C0140DCB5514}"/>
              </a:ext>
            </a:extLst>
          </p:cNvPr>
          <p:cNvSpPr txBox="1"/>
          <p:nvPr/>
        </p:nvSpPr>
        <p:spPr>
          <a:xfrm>
            <a:off x="682517" y="4466799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700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4AB4B019-4286-4607-D89F-7F52C906257D}"/>
              </a:ext>
            </a:extLst>
          </p:cNvPr>
          <p:cNvSpPr txBox="1"/>
          <p:nvPr/>
        </p:nvSpPr>
        <p:spPr>
          <a:xfrm>
            <a:off x="1359411" y="446679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23</a:t>
            </a:r>
          </a:p>
        </p:txBody>
      </p: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D37D4AC6-00EB-7678-ADB9-E7342E5ECDE8}"/>
              </a:ext>
            </a:extLst>
          </p:cNvPr>
          <p:cNvCxnSpPr>
            <a:cxnSpLocks/>
          </p:cNvCxnSpPr>
          <p:nvPr/>
        </p:nvCxnSpPr>
        <p:spPr>
          <a:xfrm>
            <a:off x="1180573" y="455679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63AADE50-05AC-9B7B-FCFF-296F10DA283D}"/>
              </a:ext>
            </a:extLst>
          </p:cNvPr>
          <p:cNvCxnSpPr>
            <a:cxnSpLocks/>
          </p:cNvCxnSpPr>
          <p:nvPr/>
        </p:nvCxnSpPr>
        <p:spPr>
          <a:xfrm flipH="1" flipV="1">
            <a:off x="669879" y="478167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E3FF55E-B340-E3AC-8B9C-ECAFA5441D78}"/>
              </a:ext>
            </a:extLst>
          </p:cNvPr>
          <p:cNvSpPr txBox="1"/>
          <p:nvPr/>
        </p:nvSpPr>
        <p:spPr>
          <a:xfrm>
            <a:off x="730103" y="4163871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391051F6-7315-A762-1801-19CE3EF42B56}"/>
              </a:ext>
            </a:extLst>
          </p:cNvPr>
          <p:cNvSpPr txBox="1"/>
          <p:nvPr/>
        </p:nvSpPr>
        <p:spPr>
          <a:xfrm>
            <a:off x="1236241" y="4174704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153526E4-606E-69E8-AED4-8DEDC406C805}"/>
              </a:ext>
            </a:extLst>
          </p:cNvPr>
          <p:cNvSpPr txBox="1"/>
          <p:nvPr/>
        </p:nvSpPr>
        <p:spPr>
          <a:xfrm>
            <a:off x="1345461" y="480535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150DF6A8-6A93-4469-BAE6-274E1C5C83FB}"/>
              </a:ext>
            </a:extLst>
          </p:cNvPr>
          <p:cNvSpPr txBox="1"/>
          <p:nvPr/>
        </p:nvSpPr>
        <p:spPr>
          <a:xfrm>
            <a:off x="714478" y="479363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6566E062-4696-6769-50C8-CB95696A4C2E}"/>
              </a:ext>
            </a:extLst>
          </p:cNvPr>
          <p:cNvSpPr txBox="1"/>
          <p:nvPr/>
        </p:nvSpPr>
        <p:spPr>
          <a:xfrm>
            <a:off x="9103198" y="447027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54870ADF-F6C7-93EC-2957-42D7FC15CABA}"/>
              </a:ext>
            </a:extLst>
          </p:cNvPr>
          <p:cNvSpPr txBox="1"/>
          <p:nvPr/>
        </p:nvSpPr>
        <p:spPr>
          <a:xfrm>
            <a:off x="9689584" y="446614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B3464AA0-89A8-2C08-9125-A751F0F6DBD0}"/>
              </a:ext>
            </a:extLst>
          </p:cNvPr>
          <p:cNvCxnSpPr>
            <a:cxnSpLocks/>
          </p:cNvCxnSpPr>
          <p:nvPr/>
        </p:nvCxnSpPr>
        <p:spPr>
          <a:xfrm>
            <a:off x="9532794" y="4560265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42612777-30F8-A33B-C666-775A96A800D1}"/>
              </a:ext>
            </a:extLst>
          </p:cNvPr>
          <p:cNvCxnSpPr>
            <a:cxnSpLocks/>
          </p:cNvCxnSpPr>
          <p:nvPr/>
        </p:nvCxnSpPr>
        <p:spPr>
          <a:xfrm flipH="1" flipV="1">
            <a:off x="9022100" y="4785147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kstvak 82">
            <a:extLst>
              <a:ext uri="{FF2B5EF4-FFF2-40B4-BE49-F238E27FC236}">
                <a16:creationId xmlns:a16="http://schemas.microsoft.com/office/drawing/2014/main" id="{6376179F-AC6C-DDB7-FB76-529BAE715829}"/>
              </a:ext>
            </a:extLst>
          </p:cNvPr>
          <p:cNvSpPr txBox="1"/>
          <p:nvPr/>
        </p:nvSpPr>
        <p:spPr>
          <a:xfrm>
            <a:off x="8960075" y="4167346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C8884B6F-30A4-EB0A-CB91-F99DC5558C6F}"/>
              </a:ext>
            </a:extLst>
          </p:cNvPr>
          <p:cNvSpPr txBox="1"/>
          <p:nvPr/>
        </p:nvSpPr>
        <p:spPr>
          <a:xfrm>
            <a:off x="9638282" y="4178179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6FE1DAEF-FB99-0EB6-872F-451739635E72}"/>
              </a:ext>
            </a:extLst>
          </p:cNvPr>
          <p:cNvSpPr txBox="1"/>
          <p:nvPr/>
        </p:nvSpPr>
        <p:spPr>
          <a:xfrm>
            <a:off x="2817881" y="446118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700 : 23 x 60</a:t>
            </a: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F76D0B76-ED31-D83C-7BF6-E6BA83E3532D}"/>
              </a:ext>
            </a:extLst>
          </p:cNvPr>
          <p:cNvSpPr txBox="1"/>
          <p:nvPr/>
        </p:nvSpPr>
        <p:spPr>
          <a:xfrm>
            <a:off x="2505019" y="473599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 of 60 : 23 x 700)</a:t>
            </a: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A56326D3-ABD2-B9F4-588F-425935429CEF}"/>
              </a:ext>
            </a:extLst>
          </p:cNvPr>
          <p:cNvSpPr txBox="1"/>
          <p:nvPr/>
        </p:nvSpPr>
        <p:spPr>
          <a:xfrm>
            <a:off x="3963543" y="4472344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1826,0.. m / 60 min</a:t>
            </a:r>
          </a:p>
        </p:txBody>
      </p: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E4A09AD5-FE1E-2FAA-1544-C1B53FD87449}"/>
              </a:ext>
            </a:extLst>
          </p:cNvPr>
          <p:cNvCxnSpPr>
            <a:cxnSpLocks/>
          </p:cNvCxnSpPr>
          <p:nvPr/>
        </p:nvCxnSpPr>
        <p:spPr>
          <a:xfrm flipV="1">
            <a:off x="-1347" y="5390713"/>
            <a:ext cx="12192000" cy="3367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9" name="Tekstvak 98">
            <a:extLst>
              <a:ext uri="{FF2B5EF4-FFF2-40B4-BE49-F238E27FC236}">
                <a16:creationId xmlns:a16="http://schemas.microsoft.com/office/drawing/2014/main" id="{300F5D09-F4F4-2D06-F16B-D936D278FF42}"/>
              </a:ext>
            </a:extLst>
          </p:cNvPr>
          <p:cNvSpPr txBox="1"/>
          <p:nvPr/>
        </p:nvSpPr>
        <p:spPr>
          <a:xfrm>
            <a:off x="4495607" y="5486376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2 km in 7,2 min = ….. m/sec</a:t>
            </a:r>
          </a:p>
        </p:txBody>
      </p:sp>
      <p:sp>
        <p:nvSpPr>
          <p:cNvPr id="100" name="Tekstvak 99">
            <a:extLst>
              <a:ext uri="{FF2B5EF4-FFF2-40B4-BE49-F238E27FC236}">
                <a16:creationId xmlns:a16="http://schemas.microsoft.com/office/drawing/2014/main" id="{95E3265E-7F30-0722-DEAE-A64FAB2280F9}"/>
              </a:ext>
            </a:extLst>
          </p:cNvPr>
          <p:cNvSpPr txBox="1"/>
          <p:nvPr/>
        </p:nvSpPr>
        <p:spPr>
          <a:xfrm>
            <a:off x="468675" y="5789304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2 000</a:t>
            </a:r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D8190AEE-8888-C546-7FD7-4C284A3B88F7}"/>
              </a:ext>
            </a:extLst>
          </p:cNvPr>
          <p:cNvSpPr txBox="1"/>
          <p:nvPr/>
        </p:nvSpPr>
        <p:spPr>
          <a:xfrm>
            <a:off x="1148334" y="5789304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804</a:t>
            </a:r>
          </a:p>
        </p:txBody>
      </p: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162F98B3-1270-A9B5-A61C-5CBF317A3EFD}"/>
              </a:ext>
            </a:extLst>
          </p:cNvPr>
          <p:cNvCxnSpPr>
            <a:cxnSpLocks/>
          </p:cNvCxnSpPr>
          <p:nvPr/>
        </p:nvCxnSpPr>
        <p:spPr>
          <a:xfrm>
            <a:off x="1145536" y="5879295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355FA07C-1A1E-F961-35BB-B1B073323B2C}"/>
              </a:ext>
            </a:extLst>
          </p:cNvPr>
          <p:cNvCxnSpPr>
            <a:cxnSpLocks/>
          </p:cNvCxnSpPr>
          <p:nvPr/>
        </p:nvCxnSpPr>
        <p:spPr>
          <a:xfrm flipH="1" flipV="1">
            <a:off x="634842" y="6104177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kstvak 103">
            <a:extLst>
              <a:ext uri="{FF2B5EF4-FFF2-40B4-BE49-F238E27FC236}">
                <a16:creationId xmlns:a16="http://schemas.microsoft.com/office/drawing/2014/main" id="{A5F7BADC-BBFC-43D3-5421-B3BC18EC76C4}"/>
              </a:ext>
            </a:extLst>
          </p:cNvPr>
          <p:cNvSpPr txBox="1"/>
          <p:nvPr/>
        </p:nvSpPr>
        <p:spPr>
          <a:xfrm>
            <a:off x="695066" y="5486376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</a:t>
            </a:r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BC7F17B8-995C-25A4-66A2-975D4FB9EC66}"/>
              </a:ext>
            </a:extLst>
          </p:cNvPr>
          <p:cNvSpPr txBox="1"/>
          <p:nvPr/>
        </p:nvSpPr>
        <p:spPr>
          <a:xfrm>
            <a:off x="1201204" y="5497209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106" name="Tekstvak 105">
            <a:extLst>
              <a:ext uri="{FF2B5EF4-FFF2-40B4-BE49-F238E27FC236}">
                <a16:creationId xmlns:a16="http://schemas.microsoft.com/office/drawing/2014/main" id="{14D82346-65A4-B771-2B13-1A7BA178F0A0}"/>
              </a:ext>
            </a:extLst>
          </p:cNvPr>
          <p:cNvSpPr txBox="1"/>
          <p:nvPr/>
        </p:nvSpPr>
        <p:spPr>
          <a:xfrm>
            <a:off x="1259884" y="612785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DEAF9BFB-C0B1-59AD-2005-A59B1941A589}"/>
              </a:ext>
            </a:extLst>
          </p:cNvPr>
          <p:cNvSpPr txBox="1"/>
          <p:nvPr/>
        </p:nvSpPr>
        <p:spPr>
          <a:xfrm>
            <a:off x="679441" y="611614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CDAEAAAD-DB83-8E0D-EB01-8D01918CEA6F}"/>
              </a:ext>
            </a:extLst>
          </p:cNvPr>
          <p:cNvSpPr txBox="1"/>
          <p:nvPr/>
        </p:nvSpPr>
        <p:spPr>
          <a:xfrm>
            <a:off x="9068161" y="579277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CD586DB3-D5F9-58DE-320D-9612EE195515}"/>
              </a:ext>
            </a:extLst>
          </p:cNvPr>
          <p:cNvSpPr txBox="1"/>
          <p:nvPr/>
        </p:nvSpPr>
        <p:spPr>
          <a:xfrm>
            <a:off x="9646991" y="579277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</a:t>
            </a:r>
          </a:p>
        </p:txBody>
      </p:sp>
      <p:cxnSp>
        <p:nvCxnSpPr>
          <p:cNvPr id="110" name="Rechte verbindingslijn 109">
            <a:extLst>
              <a:ext uri="{FF2B5EF4-FFF2-40B4-BE49-F238E27FC236}">
                <a16:creationId xmlns:a16="http://schemas.microsoft.com/office/drawing/2014/main" id="{9FA73168-394C-A907-2347-76E993E9CDB2}"/>
              </a:ext>
            </a:extLst>
          </p:cNvPr>
          <p:cNvCxnSpPr>
            <a:cxnSpLocks/>
          </p:cNvCxnSpPr>
          <p:nvPr/>
        </p:nvCxnSpPr>
        <p:spPr>
          <a:xfrm>
            <a:off x="9497757" y="5882770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>
            <a:extLst>
              <a:ext uri="{FF2B5EF4-FFF2-40B4-BE49-F238E27FC236}">
                <a16:creationId xmlns:a16="http://schemas.microsoft.com/office/drawing/2014/main" id="{3F665E27-8029-4A97-5483-0937DBD3C124}"/>
              </a:ext>
            </a:extLst>
          </p:cNvPr>
          <p:cNvCxnSpPr>
            <a:cxnSpLocks/>
          </p:cNvCxnSpPr>
          <p:nvPr/>
        </p:nvCxnSpPr>
        <p:spPr>
          <a:xfrm flipH="1" flipV="1">
            <a:off x="8987063" y="610765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vak 111">
            <a:extLst>
              <a:ext uri="{FF2B5EF4-FFF2-40B4-BE49-F238E27FC236}">
                <a16:creationId xmlns:a16="http://schemas.microsoft.com/office/drawing/2014/main" id="{BD0AB8AF-4C64-0445-B48C-B8C0B173942A}"/>
              </a:ext>
            </a:extLst>
          </p:cNvPr>
          <p:cNvSpPr txBox="1"/>
          <p:nvPr/>
        </p:nvSpPr>
        <p:spPr>
          <a:xfrm>
            <a:off x="8925038" y="548985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</a:t>
            </a:r>
          </a:p>
        </p:txBody>
      </p:sp>
      <p:sp>
        <p:nvSpPr>
          <p:cNvPr id="113" name="Tekstvak 112">
            <a:extLst>
              <a:ext uri="{FF2B5EF4-FFF2-40B4-BE49-F238E27FC236}">
                <a16:creationId xmlns:a16="http://schemas.microsoft.com/office/drawing/2014/main" id="{61AFD761-476F-33E8-8E9B-6CA8EFDC127C}"/>
              </a:ext>
            </a:extLst>
          </p:cNvPr>
          <p:cNvSpPr txBox="1"/>
          <p:nvPr/>
        </p:nvSpPr>
        <p:spPr>
          <a:xfrm>
            <a:off x="9603245" y="5500684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114" name="Tekstvak 113">
            <a:extLst>
              <a:ext uri="{FF2B5EF4-FFF2-40B4-BE49-F238E27FC236}">
                <a16:creationId xmlns:a16="http://schemas.microsoft.com/office/drawing/2014/main" id="{77BA2E9C-A80A-D1BB-E404-61015C0C6563}"/>
              </a:ext>
            </a:extLst>
          </p:cNvPr>
          <p:cNvSpPr txBox="1"/>
          <p:nvPr/>
        </p:nvSpPr>
        <p:spPr>
          <a:xfrm>
            <a:off x="4244194" y="5831828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2000 m / 804  sec</a:t>
            </a:r>
          </a:p>
        </p:txBody>
      </p:sp>
      <p:sp>
        <p:nvSpPr>
          <p:cNvPr id="115" name="Tekstvak 114">
            <a:extLst>
              <a:ext uri="{FF2B5EF4-FFF2-40B4-BE49-F238E27FC236}">
                <a16:creationId xmlns:a16="http://schemas.microsoft.com/office/drawing/2014/main" id="{DB4020B9-54EA-6FF8-610C-4B12968F0277}"/>
              </a:ext>
            </a:extLst>
          </p:cNvPr>
          <p:cNvSpPr txBox="1"/>
          <p:nvPr/>
        </p:nvSpPr>
        <p:spPr>
          <a:xfrm>
            <a:off x="4797172" y="614929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2 000 : 804 =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326FA9A0-62C6-E554-3436-9CC8E25D2CE0}"/>
              </a:ext>
            </a:extLst>
          </p:cNvPr>
          <p:cNvSpPr txBox="1"/>
          <p:nvPr/>
        </p:nvSpPr>
        <p:spPr>
          <a:xfrm>
            <a:off x="5828426" y="5826313"/>
            <a:ext cx="1213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….. m/sec</a:t>
            </a:r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6E7086C3-8017-008B-5DBF-0450EED911C0}"/>
              </a:ext>
            </a:extLst>
          </p:cNvPr>
          <p:cNvSpPr txBox="1"/>
          <p:nvPr/>
        </p:nvSpPr>
        <p:spPr>
          <a:xfrm>
            <a:off x="6026474" y="6144743"/>
            <a:ext cx="1052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2,5 m/sec</a:t>
            </a:r>
          </a:p>
        </p:txBody>
      </p:sp>
      <p:sp>
        <p:nvSpPr>
          <p:cNvPr id="122" name="Tekstvak 121">
            <a:extLst>
              <a:ext uri="{FF2B5EF4-FFF2-40B4-BE49-F238E27FC236}">
                <a16:creationId xmlns:a16="http://schemas.microsoft.com/office/drawing/2014/main" id="{F50063F6-E024-80D7-A536-E256A2AEE972}"/>
              </a:ext>
            </a:extLst>
          </p:cNvPr>
          <p:cNvSpPr txBox="1"/>
          <p:nvPr/>
        </p:nvSpPr>
        <p:spPr>
          <a:xfrm>
            <a:off x="4486553" y="6443246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 of 2 000 : 804 x 1 )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5CB0EB2-1F2F-B080-9387-CFD72BB0494B}"/>
              </a:ext>
            </a:extLst>
          </p:cNvPr>
          <p:cNvSpPr txBox="1"/>
          <p:nvPr/>
        </p:nvSpPr>
        <p:spPr>
          <a:xfrm>
            <a:off x="5842994" y="4483507"/>
            <a:ext cx="1288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1,8 km/uur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3A0F068B-735D-865D-3795-8D69121C530F}"/>
              </a:ext>
            </a:extLst>
          </p:cNvPr>
          <p:cNvSpPr txBox="1"/>
          <p:nvPr/>
        </p:nvSpPr>
        <p:spPr>
          <a:xfrm>
            <a:off x="8999040" y="6104177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7,2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169F1F17-7ECD-934C-316D-7BE6A05155AF}"/>
              </a:ext>
            </a:extLst>
          </p:cNvPr>
          <p:cNvSpPr txBox="1"/>
          <p:nvPr/>
        </p:nvSpPr>
        <p:spPr>
          <a:xfrm>
            <a:off x="9701493" y="610417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E8809691-6126-4855-5DB0-41F897009603}"/>
              </a:ext>
            </a:extLst>
          </p:cNvPr>
          <p:cNvCxnSpPr>
            <a:cxnSpLocks/>
          </p:cNvCxnSpPr>
          <p:nvPr/>
        </p:nvCxnSpPr>
        <p:spPr>
          <a:xfrm>
            <a:off x="9375977" y="5860570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D189A9A8-7E70-ADC9-4295-083B6D3275A4}"/>
              </a:ext>
            </a:extLst>
          </p:cNvPr>
          <p:cNvSpPr txBox="1"/>
          <p:nvPr/>
        </p:nvSpPr>
        <p:spPr>
          <a:xfrm>
            <a:off x="9287285" y="5594775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60</a:t>
            </a:r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B807530B-9F92-150D-8E84-70059AE71F9B}"/>
              </a:ext>
            </a:extLst>
          </p:cNvPr>
          <p:cNvCxnSpPr>
            <a:cxnSpLocks/>
          </p:cNvCxnSpPr>
          <p:nvPr/>
        </p:nvCxnSpPr>
        <p:spPr>
          <a:xfrm>
            <a:off x="9398498" y="6423216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kstvak 49">
            <a:extLst>
              <a:ext uri="{FF2B5EF4-FFF2-40B4-BE49-F238E27FC236}">
                <a16:creationId xmlns:a16="http://schemas.microsoft.com/office/drawing/2014/main" id="{F9E0A894-738A-2521-3A17-EB6A92E20921}"/>
              </a:ext>
            </a:extLst>
          </p:cNvPr>
          <p:cNvSpPr txBox="1"/>
          <p:nvPr/>
        </p:nvSpPr>
        <p:spPr>
          <a:xfrm>
            <a:off x="9281345" y="6419609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60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202D4E8-EA1F-8571-FEBC-9C3EACBAD90D}"/>
              </a:ext>
            </a:extLst>
          </p:cNvPr>
          <p:cNvSpPr txBox="1"/>
          <p:nvPr/>
        </p:nvSpPr>
        <p:spPr>
          <a:xfrm>
            <a:off x="10473726" y="5740547"/>
            <a:ext cx="175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7,2 x 60 = 408 min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DE592264-6487-9767-FA7D-177726D9A55E}"/>
              </a:ext>
            </a:extLst>
          </p:cNvPr>
          <p:cNvSpPr txBox="1"/>
          <p:nvPr/>
        </p:nvSpPr>
        <p:spPr>
          <a:xfrm>
            <a:off x="10250122" y="608591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7,2 : 1 x 60 = 408 min</a:t>
            </a:r>
          </a:p>
        </p:txBody>
      </p: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E8B45E45-904D-B478-A89A-683A231A1D4E}"/>
              </a:ext>
            </a:extLst>
          </p:cNvPr>
          <p:cNvCxnSpPr>
            <a:cxnSpLocks/>
          </p:cNvCxnSpPr>
          <p:nvPr/>
        </p:nvCxnSpPr>
        <p:spPr>
          <a:xfrm flipH="1">
            <a:off x="1712182" y="6005966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kstvak 64">
            <a:extLst>
              <a:ext uri="{FF2B5EF4-FFF2-40B4-BE49-F238E27FC236}">
                <a16:creationId xmlns:a16="http://schemas.microsoft.com/office/drawing/2014/main" id="{A3111EB4-B42D-823A-844D-9C9D2F0ABADA}"/>
              </a:ext>
            </a:extLst>
          </p:cNvPr>
          <p:cNvSpPr txBox="1"/>
          <p:nvPr/>
        </p:nvSpPr>
        <p:spPr>
          <a:xfrm>
            <a:off x="1700059" y="5969046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804</a:t>
            </a:r>
          </a:p>
        </p:txBody>
      </p:sp>
      <p:cxnSp>
        <p:nvCxnSpPr>
          <p:cNvPr id="76" name="Rechte verbindingslijn met pijl 75">
            <a:extLst>
              <a:ext uri="{FF2B5EF4-FFF2-40B4-BE49-F238E27FC236}">
                <a16:creationId xmlns:a16="http://schemas.microsoft.com/office/drawing/2014/main" id="{107DCF9A-89C7-73FE-25FE-7E4E88E0E4D7}"/>
              </a:ext>
            </a:extLst>
          </p:cNvPr>
          <p:cNvCxnSpPr>
            <a:cxnSpLocks/>
          </p:cNvCxnSpPr>
          <p:nvPr/>
        </p:nvCxnSpPr>
        <p:spPr>
          <a:xfrm>
            <a:off x="622987" y="6008218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DC970D8D-2D43-583B-4F9C-9C88472172F9}"/>
              </a:ext>
            </a:extLst>
          </p:cNvPr>
          <p:cNvSpPr txBox="1"/>
          <p:nvPr/>
        </p:nvSpPr>
        <p:spPr>
          <a:xfrm>
            <a:off x="74744" y="5985992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804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CD1BCA2-C49B-2637-331E-CB4FCDA1B1E8}"/>
              </a:ext>
            </a:extLst>
          </p:cNvPr>
          <p:cNvSpPr txBox="1"/>
          <p:nvPr/>
        </p:nvSpPr>
        <p:spPr>
          <a:xfrm>
            <a:off x="18143" y="680483"/>
            <a:ext cx="3723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Km/uur betekent het aantal km per 1 uur</a:t>
            </a:r>
          </a:p>
        </p:txBody>
      </p:sp>
      <p:sp>
        <p:nvSpPr>
          <p:cNvPr id="89" name="Tekstvak 88">
            <a:extLst>
              <a:ext uri="{FF2B5EF4-FFF2-40B4-BE49-F238E27FC236}">
                <a16:creationId xmlns:a16="http://schemas.microsoft.com/office/drawing/2014/main" id="{73B0BB2D-0B45-167C-5B9B-BE8091984601}"/>
              </a:ext>
            </a:extLst>
          </p:cNvPr>
          <p:cNvSpPr txBox="1"/>
          <p:nvPr/>
        </p:nvSpPr>
        <p:spPr>
          <a:xfrm>
            <a:off x="4445153" y="679445"/>
            <a:ext cx="3537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m/sec betekent het aantal m per 1 sec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C3DB0B67-46A7-5B94-1CCA-DCAF8219E0F0}"/>
              </a:ext>
            </a:extLst>
          </p:cNvPr>
          <p:cNvSpPr txBox="1"/>
          <p:nvPr/>
        </p:nvSpPr>
        <p:spPr>
          <a:xfrm>
            <a:off x="8471026" y="679445"/>
            <a:ext cx="3798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cm/min betekent het aantal cm per 1 min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275311B9-10B0-5532-E489-97E1F2828B41}"/>
              </a:ext>
            </a:extLst>
          </p:cNvPr>
          <p:cNvSpPr txBox="1"/>
          <p:nvPr/>
        </p:nvSpPr>
        <p:spPr>
          <a:xfrm>
            <a:off x="2775842" y="1276643"/>
            <a:ext cx="740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Dus een verhouding tussen van eenheden van afstand en eenheden van tijd</a:t>
            </a:r>
          </a:p>
        </p:txBody>
      </p:sp>
      <p:sp>
        <p:nvSpPr>
          <p:cNvPr id="96" name="Rechteraccolade 95">
            <a:extLst>
              <a:ext uri="{FF2B5EF4-FFF2-40B4-BE49-F238E27FC236}">
                <a16:creationId xmlns:a16="http://schemas.microsoft.com/office/drawing/2014/main" id="{991AC84B-CC5C-2E3D-157D-E740E87E2402}"/>
              </a:ext>
            </a:extLst>
          </p:cNvPr>
          <p:cNvSpPr/>
          <p:nvPr/>
        </p:nvSpPr>
        <p:spPr>
          <a:xfrm rot="5400000">
            <a:off x="5991986" y="-4815466"/>
            <a:ext cx="210443" cy="11902547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85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2" grpId="0"/>
      <p:bldP spid="73" grpId="0"/>
      <p:bldP spid="74" grpId="0"/>
      <p:bldP spid="75" grpId="0"/>
      <p:bldP spid="79" grpId="0"/>
      <p:bldP spid="80" grpId="0"/>
      <p:bldP spid="83" grpId="0"/>
      <p:bldP spid="84" grpId="0"/>
      <p:bldP spid="85" grpId="0"/>
      <p:bldP spid="86" grpId="0"/>
      <p:bldP spid="87" grpId="0"/>
      <p:bldP spid="99" grpId="0"/>
      <p:bldP spid="100" grpId="0"/>
      <p:bldP spid="101" grpId="0"/>
      <p:bldP spid="104" grpId="0"/>
      <p:bldP spid="105" grpId="0"/>
      <p:bldP spid="106" grpId="0"/>
      <p:bldP spid="107" grpId="0"/>
      <p:bldP spid="108" grpId="0"/>
      <p:bldP spid="109" grpId="0"/>
      <p:bldP spid="112" grpId="0"/>
      <p:bldP spid="113" grpId="0"/>
      <p:bldP spid="114" grpId="0"/>
      <p:bldP spid="115" grpId="0"/>
      <p:bldP spid="116" grpId="0"/>
      <p:bldP spid="121" grpId="0"/>
      <p:bldP spid="122" grpId="0"/>
      <p:bldP spid="11" grpId="0"/>
      <p:bldP spid="45" grpId="0"/>
      <p:bldP spid="46" grpId="0"/>
      <p:bldP spid="48" grpId="0"/>
      <p:bldP spid="50" grpId="0"/>
      <p:bldP spid="55" grpId="0"/>
      <p:bldP spid="56" grpId="0"/>
      <p:bldP spid="65" grpId="0"/>
      <p:bldP spid="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47846-6633-90B5-4709-2F5ED5F47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C4540F4-1890-7EAB-A08B-561D1A51E396}"/>
              </a:ext>
            </a:extLst>
          </p:cNvPr>
          <p:cNvSpPr txBox="1"/>
          <p:nvPr/>
        </p:nvSpPr>
        <p:spPr>
          <a:xfrm>
            <a:off x="337243" y="226337"/>
            <a:ext cx="35017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5V Eenheden van gewicht</a:t>
            </a:r>
          </a:p>
        </p:txBody>
      </p:sp>
      <p:sp>
        <p:nvSpPr>
          <p:cNvPr id="29" name="Text Box 8">
            <a:extLst>
              <a:ext uri="{FF2B5EF4-FFF2-40B4-BE49-F238E27FC236}">
                <a16:creationId xmlns:a16="http://schemas.microsoft.com/office/drawing/2014/main" id="{1497BAF6-8658-5E72-EFEC-453B45C77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3" y="970961"/>
            <a:ext cx="4643093" cy="1807103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F4ED1159-F271-4953-B782-0DA36FAF3F98}"/>
              </a:ext>
            </a:extLst>
          </p:cNvPr>
          <p:cNvCxnSpPr/>
          <p:nvPr/>
        </p:nvCxnSpPr>
        <p:spPr>
          <a:xfrm>
            <a:off x="1710050" y="1374692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BFF07FC-75CF-C3F7-4A7B-CED55EFA9330}"/>
              </a:ext>
            </a:extLst>
          </p:cNvPr>
          <p:cNvCxnSpPr/>
          <p:nvPr/>
        </p:nvCxnSpPr>
        <p:spPr>
          <a:xfrm flipH="1">
            <a:off x="1710050" y="1908548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99714B76-201F-DB09-CB0C-6091965F1168}"/>
              </a:ext>
            </a:extLst>
          </p:cNvPr>
          <p:cNvSpPr txBox="1"/>
          <p:nvPr/>
        </p:nvSpPr>
        <p:spPr>
          <a:xfrm>
            <a:off x="1652366" y="2292879"/>
            <a:ext cx="1963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solidFill>
                  <a:srgbClr val="0070C0"/>
                </a:solidFill>
                <a:latin typeface="Arial"/>
                <a:ea typeface="Lucida Sans Unicode"/>
              </a:rPr>
              <a:t>Ton kijkt graag mee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4E4F15BE-7B3E-4373-67FF-BA9E71AC12CC}"/>
              </a:ext>
            </a:extLst>
          </p:cNvPr>
          <p:cNvSpPr txBox="1"/>
          <p:nvPr/>
        </p:nvSpPr>
        <p:spPr>
          <a:xfrm>
            <a:off x="1524776" y="1474558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latin typeface="Arial"/>
                <a:ea typeface="Lucida Sans Unicode"/>
              </a:rPr>
              <a:t>ton     kg     gram    mg</a:t>
            </a:r>
            <a:endParaRPr lang="en-GB" sz="1600" kern="50" dirty="0">
              <a:latin typeface="Times New Roman"/>
              <a:ea typeface="Lucida Sans Unicode"/>
            </a:endParaRP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91C680B-6F8B-0D34-BFC7-F50BA373BFFF}"/>
              </a:ext>
            </a:extLst>
          </p:cNvPr>
          <p:cNvSpPr txBox="1"/>
          <p:nvPr/>
        </p:nvSpPr>
        <p:spPr>
          <a:xfrm>
            <a:off x="2143115" y="1005119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kern="50" dirty="0">
                <a:solidFill>
                  <a:srgbClr val="0070C0"/>
                </a:solidFill>
                <a:latin typeface="Arial"/>
                <a:ea typeface="Lucida Sans Unicode"/>
              </a:rPr>
              <a:t> x 1000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43C3F33-7E94-E069-DB8D-35C111414B23}"/>
              </a:ext>
            </a:extLst>
          </p:cNvPr>
          <p:cNvSpPr txBox="1"/>
          <p:nvPr/>
        </p:nvSpPr>
        <p:spPr>
          <a:xfrm>
            <a:off x="2154525" y="1992425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kern="50" dirty="0">
                <a:solidFill>
                  <a:srgbClr val="0070C0"/>
                </a:solidFill>
                <a:latin typeface="Arial"/>
                <a:ea typeface="Lucida Sans Unicode"/>
                <a:cs typeface="Arial"/>
              </a:rPr>
              <a:t>: 1000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D783BE66-8DA3-2CBA-7AF3-FD7B2E387CDC}"/>
              </a:ext>
            </a:extLst>
          </p:cNvPr>
          <p:cNvSpPr txBox="1"/>
          <p:nvPr/>
        </p:nvSpPr>
        <p:spPr>
          <a:xfrm>
            <a:off x="5879536" y="1260571"/>
            <a:ext cx="531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 kg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C01A4CFB-14C2-401A-4230-920CAD650B77}"/>
              </a:ext>
            </a:extLst>
          </p:cNvPr>
          <p:cNvSpPr txBox="1"/>
          <p:nvPr/>
        </p:nvSpPr>
        <p:spPr>
          <a:xfrm>
            <a:off x="5891043" y="1623532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250 000 mg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BE48C022-FC56-DE92-A6EA-C855C3A76CB5}"/>
              </a:ext>
            </a:extLst>
          </p:cNvPr>
          <p:cNvSpPr txBox="1"/>
          <p:nvPr/>
        </p:nvSpPr>
        <p:spPr>
          <a:xfrm>
            <a:off x="6339705" y="1260571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1000 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D400B29E-AE33-DC57-E552-828361D47F24}"/>
              </a:ext>
            </a:extLst>
          </p:cNvPr>
          <p:cNvSpPr txBox="1"/>
          <p:nvPr/>
        </p:nvSpPr>
        <p:spPr>
          <a:xfrm>
            <a:off x="6973589" y="1260571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3 000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15549338-62F9-C565-A7AC-19B100419850}"/>
              </a:ext>
            </a:extLst>
          </p:cNvPr>
          <p:cNvSpPr txBox="1"/>
          <p:nvPr/>
        </p:nvSpPr>
        <p:spPr>
          <a:xfrm>
            <a:off x="6925620" y="1623532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1000 : 1000  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EDA92D8C-EEBE-8097-A551-0E9EA7EC52D5}"/>
              </a:ext>
            </a:extLst>
          </p:cNvPr>
          <p:cNvSpPr txBox="1"/>
          <p:nvPr/>
        </p:nvSpPr>
        <p:spPr>
          <a:xfrm>
            <a:off x="8097282" y="162353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0,25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CDFBDD84-4892-F907-49CA-079C28AC096F}"/>
              </a:ext>
            </a:extLst>
          </p:cNvPr>
          <p:cNvSpPr txBox="1"/>
          <p:nvPr/>
        </p:nvSpPr>
        <p:spPr>
          <a:xfrm>
            <a:off x="7632178" y="1260571"/>
            <a:ext cx="672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gram 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ED2D3522-EA6A-D5A0-E91B-14CBC60425C2}"/>
              </a:ext>
            </a:extLst>
          </p:cNvPr>
          <p:cNvSpPr txBox="1"/>
          <p:nvPr/>
        </p:nvSpPr>
        <p:spPr>
          <a:xfrm>
            <a:off x="8691001" y="1623532"/>
            <a:ext cx="380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kg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986E4114-2295-DE50-665D-5AA419491288}"/>
              </a:ext>
            </a:extLst>
          </p:cNvPr>
          <p:cNvSpPr txBox="1"/>
          <p:nvPr/>
        </p:nvSpPr>
        <p:spPr>
          <a:xfrm>
            <a:off x="5891043" y="1962086"/>
            <a:ext cx="795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4,5 ton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846C622D-2983-B605-68BC-CAA80F69A73B}"/>
              </a:ext>
            </a:extLst>
          </p:cNvPr>
          <p:cNvSpPr txBox="1"/>
          <p:nvPr/>
        </p:nvSpPr>
        <p:spPr>
          <a:xfrm>
            <a:off x="6625048" y="1962086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1000 x 1000 x 1000  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77F274B2-F3CB-E17F-2F07-D16090663753}"/>
              </a:ext>
            </a:extLst>
          </p:cNvPr>
          <p:cNvSpPr txBox="1"/>
          <p:nvPr/>
        </p:nvSpPr>
        <p:spPr>
          <a:xfrm>
            <a:off x="8515041" y="1962086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4 500 000 000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5A7B5379-698C-218C-F86E-FD353C6F863C}"/>
              </a:ext>
            </a:extLst>
          </p:cNvPr>
          <p:cNvSpPr txBox="1"/>
          <p:nvPr/>
        </p:nvSpPr>
        <p:spPr>
          <a:xfrm>
            <a:off x="9904455" y="1962086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mg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ADD5C7FA-F11B-E521-7D3D-1045B8CD51F5}"/>
              </a:ext>
            </a:extLst>
          </p:cNvPr>
          <p:cNvSpPr txBox="1"/>
          <p:nvPr/>
        </p:nvSpPr>
        <p:spPr>
          <a:xfrm>
            <a:off x="5890570" y="2300640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500 mg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59DE1F1-F162-5608-6F86-530DE99CE360}"/>
              </a:ext>
            </a:extLst>
          </p:cNvPr>
          <p:cNvSpPr txBox="1"/>
          <p:nvPr/>
        </p:nvSpPr>
        <p:spPr>
          <a:xfrm>
            <a:off x="6643006" y="2300640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1000 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4B2099B1-53AE-44DB-61B6-61E7CBE48CAB}"/>
              </a:ext>
            </a:extLst>
          </p:cNvPr>
          <p:cNvSpPr txBox="1"/>
          <p:nvPr/>
        </p:nvSpPr>
        <p:spPr>
          <a:xfrm>
            <a:off x="7280773" y="2307822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0,5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05B95503-134E-72F9-538C-A701EC33B43E}"/>
              </a:ext>
            </a:extLst>
          </p:cNvPr>
          <p:cNvSpPr txBox="1"/>
          <p:nvPr/>
        </p:nvSpPr>
        <p:spPr>
          <a:xfrm>
            <a:off x="7844135" y="2307822"/>
            <a:ext cx="672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gram 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F52E0984-FD50-C856-4FAB-7DAF3B4D4CCB}"/>
              </a:ext>
            </a:extLst>
          </p:cNvPr>
          <p:cNvSpPr txBox="1"/>
          <p:nvPr/>
        </p:nvSpPr>
        <p:spPr>
          <a:xfrm>
            <a:off x="337243" y="3162394"/>
            <a:ext cx="37391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5X Eenheden van informatie</a:t>
            </a:r>
          </a:p>
        </p:txBody>
      </p:sp>
      <p:sp>
        <p:nvSpPr>
          <p:cNvPr id="53" name="Text Box 8">
            <a:extLst>
              <a:ext uri="{FF2B5EF4-FFF2-40B4-BE49-F238E27FC236}">
                <a16:creationId xmlns:a16="http://schemas.microsoft.com/office/drawing/2014/main" id="{13B1B54F-32E8-ACA6-B1B2-49AB9E520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3" y="3992363"/>
            <a:ext cx="4643093" cy="1490945"/>
          </a:xfrm>
          <a:prstGeom prst="rect">
            <a:avLst/>
          </a:prstGeom>
          <a:solidFill>
            <a:srgbClr val="FFFFFF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54EC6F46-004E-F4D0-2E2B-F043FBDE9BE9}"/>
              </a:ext>
            </a:extLst>
          </p:cNvPr>
          <p:cNvCxnSpPr/>
          <p:nvPr/>
        </p:nvCxnSpPr>
        <p:spPr>
          <a:xfrm>
            <a:off x="1710050" y="4396094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1D6E4A57-DB3F-F978-3414-B875C17F0030}"/>
              </a:ext>
            </a:extLst>
          </p:cNvPr>
          <p:cNvCxnSpPr/>
          <p:nvPr/>
        </p:nvCxnSpPr>
        <p:spPr>
          <a:xfrm flipH="1">
            <a:off x="1710050" y="4929950"/>
            <a:ext cx="1711804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AB0E3E3C-DA70-D9E6-EFA9-E072005CBC67}"/>
              </a:ext>
            </a:extLst>
          </p:cNvPr>
          <p:cNvSpPr txBox="1"/>
          <p:nvPr/>
        </p:nvSpPr>
        <p:spPr>
          <a:xfrm>
            <a:off x="1321578" y="4495960"/>
            <a:ext cx="272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kern="50" dirty="0">
                <a:latin typeface="Arial"/>
                <a:ea typeface="Lucida Sans Unicode"/>
              </a:rPr>
              <a:t>TB     GB     mb     </a:t>
            </a:r>
            <a:r>
              <a:rPr lang="nl-NL" sz="1600" kern="50" dirty="0" err="1">
                <a:latin typeface="Arial"/>
                <a:ea typeface="Lucida Sans Unicode"/>
              </a:rPr>
              <a:t>kb</a:t>
            </a:r>
            <a:r>
              <a:rPr lang="nl-NL" sz="1600" kern="50" dirty="0">
                <a:latin typeface="Arial"/>
                <a:ea typeface="Lucida Sans Unicode"/>
              </a:rPr>
              <a:t>    byte</a:t>
            </a:r>
            <a:endParaRPr lang="en-GB" sz="1600" kern="50" dirty="0">
              <a:latin typeface="Times New Roman"/>
              <a:ea typeface="Lucida Sans Unicode"/>
            </a:endParaRP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6C274BA8-FA86-A842-BF20-45AC8DE502A7}"/>
              </a:ext>
            </a:extLst>
          </p:cNvPr>
          <p:cNvSpPr txBox="1"/>
          <p:nvPr/>
        </p:nvSpPr>
        <p:spPr>
          <a:xfrm>
            <a:off x="2143115" y="402652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kern="50" dirty="0">
                <a:solidFill>
                  <a:srgbClr val="0070C0"/>
                </a:solidFill>
                <a:latin typeface="Arial"/>
                <a:ea typeface="Lucida Sans Unicode"/>
              </a:rPr>
              <a:t> x 1000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3949DEAC-C45D-B7C6-6DA2-768F9FE8E718}"/>
              </a:ext>
            </a:extLst>
          </p:cNvPr>
          <p:cNvSpPr txBox="1"/>
          <p:nvPr/>
        </p:nvSpPr>
        <p:spPr>
          <a:xfrm>
            <a:off x="2154525" y="5013827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kern="50" dirty="0">
                <a:solidFill>
                  <a:srgbClr val="0070C0"/>
                </a:solidFill>
                <a:latin typeface="Arial"/>
                <a:ea typeface="Lucida Sans Unicode"/>
                <a:cs typeface="Arial"/>
              </a:rPr>
              <a:t>: 1000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C2A1B0ED-D325-AF76-ED76-F4916200DB1A}"/>
              </a:ext>
            </a:extLst>
          </p:cNvPr>
          <p:cNvSpPr txBox="1"/>
          <p:nvPr/>
        </p:nvSpPr>
        <p:spPr>
          <a:xfrm>
            <a:off x="5879536" y="4281973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 TB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4FC02DF5-B0AE-9905-A472-5250B3ECDB3A}"/>
              </a:ext>
            </a:extLst>
          </p:cNvPr>
          <p:cNvSpPr txBox="1"/>
          <p:nvPr/>
        </p:nvSpPr>
        <p:spPr>
          <a:xfrm>
            <a:off x="5891043" y="4644934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350 mb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E140F7AD-A078-55D8-6519-3278B07E42AA}"/>
              </a:ext>
            </a:extLst>
          </p:cNvPr>
          <p:cNvSpPr txBox="1"/>
          <p:nvPr/>
        </p:nvSpPr>
        <p:spPr>
          <a:xfrm>
            <a:off x="6339705" y="4281973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1000 x 1000 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DD512C56-14C7-4E9D-5049-957D8A46D53E}"/>
              </a:ext>
            </a:extLst>
          </p:cNvPr>
          <p:cNvSpPr txBox="1"/>
          <p:nvPr/>
        </p:nvSpPr>
        <p:spPr>
          <a:xfrm>
            <a:off x="7621769" y="4281973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4 000 000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442CEA8C-3020-6142-72EC-4C2416E483A8}"/>
              </a:ext>
            </a:extLst>
          </p:cNvPr>
          <p:cNvSpPr txBox="1"/>
          <p:nvPr/>
        </p:nvSpPr>
        <p:spPr>
          <a:xfrm>
            <a:off x="6624679" y="4644934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1000   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81004A52-4FAA-81D8-1791-DA22BF500F44}"/>
              </a:ext>
            </a:extLst>
          </p:cNvPr>
          <p:cNvSpPr txBox="1"/>
          <p:nvPr/>
        </p:nvSpPr>
        <p:spPr>
          <a:xfrm>
            <a:off x="7269695" y="4644934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0,35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0BF17DD3-FA7A-ABE2-6FA6-F3F3E5136763}"/>
              </a:ext>
            </a:extLst>
          </p:cNvPr>
          <p:cNvSpPr txBox="1"/>
          <p:nvPr/>
        </p:nvSpPr>
        <p:spPr>
          <a:xfrm>
            <a:off x="8668109" y="42819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mb 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66123BEA-8C5E-AA0E-FEDD-532B18A5D629}"/>
              </a:ext>
            </a:extLst>
          </p:cNvPr>
          <p:cNvSpPr txBox="1"/>
          <p:nvPr/>
        </p:nvSpPr>
        <p:spPr>
          <a:xfrm>
            <a:off x="7880776" y="4644934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GB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A7E85AAD-945F-D988-1B90-22004ADD9577}"/>
              </a:ext>
            </a:extLst>
          </p:cNvPr>
          <p:cNvSpPr txBox="1"/>
          <p:nvPr/>
        </p:nvSpPr>
        <p:spPr>
          <a:xfrm>
            <a:off x="5891043" y="4983488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8,56 GB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14483499-6E29-E20C-7900-D497066F77B8}"/>
              </a:ext>
            </a:extLst>
          </p:cNvPr>
          <p:cNvSpPr txBox="1"/>
          <p:nvPr/>
        </p:nvSpPr>
        <p:spPr>
          <a:xfrm>
            <a:off x="6665557" y="4983488"/>
            <a:ext cx="1489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x 1000 x 1000  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BBC44FA2-6B8F-6F6F-06E8-17EBFB2D223B}"/>
              </a:ext>
            </a:extLst>
          </p:cNvPr>
          <p:cNvSpPr txBox="1"/>
          <p:nvPr/>
        </p:nvSpPr>
        <p:spPr>
          <a:xfrm>
            <a:off x="7936311" y="4983488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8 560 000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3CB56655-D93C-48F8-7CCB-86B5F984190D}"/>
              </a:ext>
            </a:extLst>
          </p:cNvPr>
          <p:cNvSpPr txBox="1"/>
          <p:nvPr/>
        </p:nvSpPr>
        <p:spPr>
          <a:xfrm>
            <a:off x="8978490" y="4983488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/>
              <a:t>kb</a:t>
            </a:r>
            <a:endParaRPr lang="nl-NL" sz="1600" dirty="0"/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1E48D0D9-74AA-5E2A-98EE-B28559C2404B}"/>
              </a:ext>
            </a:extLst>
          </p:cNvPr>
          <p:cNvSpPr txBox="1"/>
          <p:nvPr/>
        </p:nvSpPr>
        <p:spPr>
          <a:xfrm>
            <a:off x="5890570" y="5322042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56 700 mb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CEDA2539-FB99-19AE-7711-936243508AC3}"/>
              </a:ext>
            </a:extLst>
          </p:cNvPr>
          <p:cNvSpPr txBox="1"/>
          <p:nvPr/>
        </p:nvSpPr>
        <p:spPr>
          <a:xfrm>
            <a:off x="6915010" y="5322042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: 1000 : 1000 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6B55B33E-D506-28EF-B834-146708544F31}"/>
              </a:ext>
            </a:extLst>
          </p:cNvPr>
          <p:cNvSpPr txBox="1"/>
          <p:nvPr/>
        </p:nvSpPr>
        <p:spPr>
          <a:xfrm>
            <a:off x="8085212" y="5329224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0,0567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4A2315C0-40D4-E725-75F6-3CDAD6771BC4}"/>
              </a:ext>
            </a:extLst>
          </p:cNvPr>
          <p:cNvSpPr txBox="1"/>
          <p:nvPr/>
        </p:nvSpPr>
        <p:spPr>
          <a:xfrm>
            <a:off x="8932152" y="5329224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TB </a:t>
            </a:r>
          </a:p>
        </p:txBody>
      </p:sp>
    </p:spTree>
    <p:extLst>
      <p:ext uri="{BB962C8B-B14F-4D97-AF65-F5344CB8AC3E}">
        <p14:creationId xmlns:p14="http://schemas.microsoft.com/office/powerpoint/2010/main" val="111285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846B0-E8E9-EA83-494C-4737034E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9E4AE6-0B4D-F3F7-9980-1D7576C10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3508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8433-9531-461C-CE43-659499D6C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10376DFA-ABD5-473A-7546-77319863563E}"/>
              </a:ext>
            </a:extLst>
          </p:cNvPr>
          <p:cNvSpPr txBox="1"/>
          <p:nvPr/>
        </p:nvSpPr>
        <p:spPr>
          <a:xfrm>
            <a:off x="337243" y="226337"/>
            <a:ext cx="6855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5W Verhoudingen met 2 of meer ingrediënten of onderdelen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CE6A0B24-9945-038A-305A-152A0D31B8B4}"/>
              </a:ext>
            </a:extLst>
          </p:cNvPr>
          <p:cNvSpPr txBox="1"/>
          <p:nvPr/>
        </p:nvSpPr>
        <p:spPr>
          <a:xfrm>
            <a:off x="110309" y="851822"/>
            <a:ext cx="4763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Peter maakt paarse verf. </a:t>
            </a:r>
          </a:p>
          <a:p>
            <a:pPr algn="l"/>
            <a:r>
              <a:rPr lang="nl-NL" sz="1600" dirty="0"/>
              <a:t>Hiervoor mengt hij 4 delen blauw met 3 delen rood.</a:t>
            </a:r>
          </a:p>
          <a:p>
            <a:pPr algn="l"/>
            <a:r>
              <a:rPr lang="nl-NL" sz="1600" dirty="0"/>
              <a:t>Peter wil 1800 ml paarse verf maken. </a:t>
            </a:r>
          </a:p>
          <a:p>
            <a:pPr algn="l"/>
            <a:r>
              <a:rPr lang="nl-NL" sz="1600" dirty="0"/>
              <a:t>Hoeveel ml blauwe en rode verf heeft hij nodig?</a:t>
            </a:r>
          </a:p>
          <a:p>
            <a:pPr algn="l"/>
            <a:endParaRPr lang="nl-NL" sz="1600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DE7AA09B-E6B4-889C-F856-EF4F04B28A65}"/>
              </a:ext>
            </a:extLst>
          </p:cNvPr>
          <p:cNvGraphicFramePr>
            <a:graphicFrameLocks noGrp="1"/>
          </p:cNvGraphicFramePr>
          <p:nvPr/>
        </p:nvGraphicFramePr>
        <p:xfrm>
          <a:off x="7005388" y="1069845"/>
          <a:ext cx="2127978" cy="1323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218143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C294C526-9950-6167-70D3-2833A8A1E8DD}"/>
              </a:ext>
            </a:extLst>
          </p:cNvPr>
          <p:cNvSpPr txBox="1"/>
          <p:nvPr/>
        </p:nvSpPr>
        <p:spPr>
          <a:xfrm>
            <a:off x="6925976" y="1069845"/>
            <a:ext cx="72487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blauw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17056C2-A646-018C-AF2D-17CE7DE24E89}"/>
              </a:ext>
            </a:extLst>
          </p:cNvPr>
          <p:cNvSpPr txBox="1"/>
          <p:nvPr/>
        </p:nvSpPr>
        <p:spPr>
          <a:xfrm>
            <a:off x="7922541" y="1069845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4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EA2D09E-CD6D-7BBD-D1E4-EF3B45C5DBA4}"/>
              </a:ext>
            </a:extLst>
          </p:cNvPr>
          <p:cNvSpPr txBox="1"/>
          <p:nvPr/>
        </p:nvSpPr>
        <p:spPr>
          <a:xfrm>
            <a:off x="6925976" y="1544021"/>
            <a:ext cx="5938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rood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C7240A-7AFE-7422-4EB0-B795F7FED571}"/>
              </a:ext>
            </a:extLst>
          </p:cNvPr>
          <p:cNvSpPr txBox="1"/>
          <p:nvPr/>
        </p:nvSpPr>
        <p:spPr>
          <a:xfrm>
            <a:off x="8583652" y="2030042"/>
            <a:ext cx="62068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1800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662C89C-2371-CDAE-8D10-0DB6E3B98F65}"/>
              </a:ext>
            </a:extLst>
          </p:cNvPr>
          <p:cNvSpPr txBox="1"/>
          <p:nvPr/>
        </p:nvSpPr>
        <p:spPr>
          <a:xfrm>
            <a:off x="6519381" y="173762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FE73839-6C62-A729-7EA1-30910414F67D}"/>
              </a:ext>
            </a:extLst>
          </p:cNvPr>
          <p:cNvSpPr txBox="1"/>
          <p:nvPr/>
        </p:nvSpPr>
        <p:spPr>
          <a:xfrm>
            <a:off x="7921279" y="1544021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3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0B5B333-3A0A-974D-7DB1-518A756751D5}"/>
              </a:ext>
            </a:extLst>
          </p:cNvPr>
          <p:cNvSpPr txBox="1"/>
          <p:nvPr/>
        </p:nvSpPr>
        <p:spPr>
          <a:xfrm>
            <a:off x="6946206" y="2043306"/>
            <a:ext cx="6844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paars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7238164-B954-5236-2383-64E8F950CC51}"/>
              </a:ext>
            </a:extLst>
          </p:cNvPr>
          <p:cNvSpPr txBox="1"/>
          <p:nvPr/>
        </p:nvSpPr>
        <p:spPr>
          <a:xfrm>
            <a:off x="7921279" y="2030042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7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E455487-52D6-9125-1D14-5E1F4E2F95D5}"/>
              </a:ext>
            </a:extLst>
          </p:cNvPr>
          <p:cNvCxnSpPr>
            <a:cxnSpLocks/>
          </p:cNvCxnSpPr>
          <p:nvPr/>
        </p:nvCxnSpPr>
        <p:spPr>
          <a:xfrm flipH="1">
            <a:off x="8207301" y="2199319"/>
            <a:ext cx="40574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FBFD957D-F4C0-3168-B90D-D3460FD56CB1}"/>
              </a:ext>
            </a:extLst>
          </p:cNvPr>
          <p:cNvCxnSpPr>
            <a:cxnSpLocks/>
          </p:cNvCxnSpPr>
          <p:nvPr/>
        </p:nvCxnSpPr>
        <p:spPr>
          <a:xfrm>
            <a:off x="8222099" y="1723345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1882B86-BD10-888B-5DBA-AC78D51808CF}"/>
              </a:ext>
            </a:extLst>
          </p:cNvPr>
          <p:cNvCxnSpPr>
            <a:cxnSpLocks/>
          </p:cNvCxnSpPr>
          <p:nvPr/>
        </p:nvCxnSpPr>
        <p:spPr>
          <a:xfrm flipH="1">
            <a:off x="8207301" y="1737921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ECADEA39-43D1-CA5D-D69A-65BC7113D0AE}"/>
              </a:ext>
            </a:extLst>
          </p:cNvPr>
          <p:cNvSpPr txBox="1"/>
          <p:nvPr/>
        </p:nvSpPr>
        <p:spPr>
          <a:xfrm>
            <a:off x="8904626" y="1568347"/>
            <a:ext cx="12394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1800 : 7 x 3  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0D67C33-8A9D-52C8-658F-9C6F8127E298}"/>
              </a:ext>
            </a:extLst>
          </p:cNvPr>
          <p:cNvSpPr txBox="1"/>
          <p:nvPr/>
        </p:nvSpPr>
        <p:spPr>
          <a:xfrm>
            <a:off x="7728578" y="731291"/>
            <a:ext cx="68159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delen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F8E9CD5D-C2BD-6C6E-E948-6E45B0BAF73E}"/>
              </a:ext>
            </a:extLst>
          </p:cNvPr>
          <p:cNvSpPr txBox="1"/>
          <p:nvPr/>
        </p:nvSpPr>
        <p:spPr>
          <a:xfrm>
            <a:off x="8565624" y="731291"/>
            <a:ext cx="4122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ml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017BB61-5BE1-67B0-20EE-1DD8F002145A}"/>
              </a:ext>
            </a:extLst>
          </p:cNvPr>
          <p:cNvSpPr txBox="1"/>
          <p:nvPr/>
        </p:nvSpPr>
        <p:spPr>
          <a:xfrm>
            <a:off x="8649578" y="1099980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07741D0-9302-4D0E-7794-FBC757D322CA}"/>
              </a:ext>
            </a:extLst>
          </p:cNvPr>
          <p:cNvSpPr txBox="1"/>
          <p:nvPr/>
        </p:nvSpPr>
        <p:spPr>
          <a:xfrm>
            <a:off x="8649668" y="1562287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6E24081D-ABD7-43D8-D493-3B432F123FEB}"/>
              </a:ext>
            </a:extLst>
          </p:cNvPr>
          <p:cNvSpPr txBox="1"/>
          <p:nvPr/>
        </p:nvSpPr>
        <p:spPr>
          <a:xfrm>
            <a:off x="9928758" y="1568644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  771,4 ml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981AF74-B2DF-0581-CCF9-84B452EAAC02}"/>
              </a:ext>
            </a:extLst>
          </p:cNvPr>
          <p:cNvCxnSpPr>
            <a:cxnSpLocks/>
          </p:cNvCxnSpPr>
          <p:nvPr/>
        </p:nvCxnSpPr>
        <p:spPr>
          <a:xfrm>
            <a:off x="8222099" y="1279542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C06C6154-8ED9-70CE-7795-D4C8175E8B1F}"/>
              </a:ext>
            </a:extLst>
          </p:cNvPr>
          <p:cNvCxnSpPr>
            <a:cxnSpLocks/>
          </p:cNvCxnSpPr>
          <p:nvPr/>
        </p:nvCxnSpPr>
        <p:spPr>
          <a:xfrm flipH="1">
            <a:off x="8207301" y="1294118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55B94F36-7D56-42D0-601C-A51EDFF44AC2}"/>
              </a:ext>
            </a:extLst>
          </p:cNvPr>
          <p:cNvSpPr txBox="1"/>
          <p:nvPr/>
        </p:nvSpPr>
        <p:spPr>
          <a:xfrm>
            <a:off x="8881795" y="1094532"/>
            <a:ext cx="12394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1800 : 7 x 4  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6B03FEE8-C829-6195-ACE5-F5D0289EB7E7}"/>
              </a:ext>
            </a:extLst>
          </p:cNvPr>
          <p:cNvSpPr txBox="1"/>
          <p:nvPr/>
        </p:nvSpPr>
        <p:spPr>
          <a:xfrm>
            <a:off x="9905927" y="1094829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1028,6 ml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3485C124-7243-9767-994A-0074532D575F}"/>
              </a:ext>
            </a:extLst>
          </p:cNvPr>
          <p:cNvSpPr txBox="1"/>
          <p:nvPr/>
        </p:nvSpPr>
        <p:spPr>
          <a:xfrm>
            <a:off x="110309" y="3147939"/>
            <a:ext cx="6134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Hoeveel procent van de paarse verf bestaat uit blauwe en rode verf?</a:t>
            </a:r>
          </a:p>
        </p:txBody>
      </p:sp>
      <p:graphicFrame>
        <p:nvGraphicFramePr>
          <p:cNvPr id="31" name="Tabel 30">
            <a:extLst>
              <a:ext uri="{FF2B5EF4-FFF2-40B4-BE49-F238E27FC236}">
                <a16:creationId xmlns:a16="http://schemas.microsoft.com/office/drawing/2014/main" id="{F78BE26B-3E4A-B1C1-A4EC-6366B9C47F20}"/>
              </a:ext>
            </a:extLst>
          </p:cNvPr>
          <p:cNvGraphicFramePr>
            <a:graphicFrameLocks noGrp="1"/>
          </p:cNvGraphicFramePr>
          <p:nvPr/>
        </p:nvGraphicFramePr>
        <p:xfrm>
          <a:off x="6989613" y="3461806"/>
          <a:ext cx="2127978" cy="1323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218143"/>
                  </a:ext>
                </a:extLst>
              </a:tr>
            </a:tbl>
          </a:graphicData>
        </a:graphic>
      </p:graphicFrame>
      <p:sp>
        <p:nvSpPr>
          <p:cNvPr id="32" name="Tekstvak 31">
            <a:extLst>
              <a:ext uri="{FF2B5EF4-FFF2-40B4-BE49-F238E27FC236}">
                <a16:creationId xmlns:a16="http://schemas.microsoft.com/office/drawing/2014/main" id="{853BF65A-F0FD-AF3C-6FF1-93D87970DAF0}"/>
              </a:ext>
            </a:extLst>
          </p:cNvPr>
          <p:cNvSpPr txBox="1"/>
          <p:nvPr/>
        </p:nvSpPr>
        <p:spPr>
          <a:xfrm>
            <a:off x="6910201" y="3461806"/>
            <a:ext cx="72487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blauw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2A325B7-40B5-8A79-6E2C-F21CF202A23F}"/>
              </a:ext>
            </a:extLst>
          </p:cNvPr>
          <p:cNvSpPr txBox="1"/>
          <p:nvPr/>
        </p:nvSpPr>
        <p:spPr>
          <a:xfrm>
            <a:off x="7906766" y="3461806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4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DCA83C88-CCE6-A8BA-EF13-7A1D7620519C}"/>
              </a:ext>
            </a:extLst>
          </p:cNvPr>
          <p:cNvSpPr txBox="1"/>
          <p:nvPr/>
        </p:nvSpPr>
        <p:spPr>
          <a:xfrm>
            <a:off x="6910201" y="3935982"/>
            <a:ext cx="5938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rood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C808BAC9-49AD-4840-629C-1E6FD415BD4A}"/>
              </a:ext>
            </a:extLst>
          </p:cNvPr>
          <p:cNvSpPr txBox="1"/>
          <p:nvPr/>
        </p:nvSpPr>
        <p:spPr>
          <a:xfrm>
            <a:off x="8567877" y="4422003"/>
            <a:ext cx="5116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100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84834E6E-1CF5-534C-0133-9B3F83A864CB}"/>
              </a:ext>
            </a:extLst>
          </p:cNvPr>
          <p:cNvSpPr txBox="1"/>
          <p:nvPr/>
        </p:nvSpPr>
        <p:spPr>
          <a:xfrm>
            <a:off x="6503606" y="412958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B8E6BA25-AC03-CD0C-A04D-EFD45953AC94}"/>
              </a:ext>
            </a:extLst>
          </p:cNvPr>
          <p:cNvSpPr txBox="1"/>
          <p:nvPr/>
        </p:nvSpPr>
        <p:spPr>
          <a:xfrm>
            <a:off x="7905504" y="3935982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3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090EB70A-2D84-C107-3BB4-A300B7830C41}"/>
              </a:ext>
            </a:extLst>
          </p:cNvPr>
          <p:cNvSpPr txBox="1"/>
          <p:nvPr/>
        </p:nvSpPr>
        <p:spPr>
          <a:xfrm>
            <a:off x="6930431" y="4435267"/>
            <a:ext cx="6844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paars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E5181D9-60F0-AE6F-164B-3F3D7A3F0F77}"/>
              </a:ext>
            </a:extLst>
          </p:cNvPr>
          <p:cNvSpPr txBox="1"/>
          <p:nvPr/>
        </p:nvSpPr>
        <p:spPr>
          <a:xfrm>
            <a:off x="7905504" y="4422003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7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8729B391-ADDF-3921-4829-7B0519B19BEB}"/>
              </a:ext>
            </a:extLst>
          </p:cNvPr>
          <p:cNvCxnSpPr>
            <a:cxnSpLocks/>
          </p:cNvCxnSpPr>
          <p:nvPr/>
        </p:nvCxnSpPr>
        <p:spPr>
          <a:xfrm flipH="1">
            <a:off x="8191526" y="4591280"/>
            <a:ext cx="40574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7A9F4EE9-171A-7054-C68A-CC51BB66DB9D}"/>
              </a:ext>
            </a:extLst>
          </p:cNvPr>
          <p:cNvCxnSpPr>
            <a:cxnSpLocks/>
          </p:cNvCxnSpPr>
          <p:nvPr/>
        </p:nvCxnSpPr>
        <p:spPr>
          <a:xfrm>
            <a:off x="8206324" y="4115306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BB658285-AE60-659F-6B1B-7624736C019D}"/>
              </a:ext>
            </a:extLst>
          </p:cNvPr>
          <p:cNvCxnSpPr>
            <a:cxnSpLocks/>
          </p:cNvCxnSpPr>
          <p:nvPr/>
        </p:nvCxnSpPr>
        <p:spPr>
          <a:xfrm flipH="1">
            <a:off x="8191526" y="4129882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E8452F49-F92F-567A-30C3-A80DF43272F4}"/>
              </a:ext>
            </a:extLst>
          </p:cNvPr>
          <p:cNvSpPr txBox="1"/>
          <p:nvPr/>
        </p:nvSpPr>
        <p:spPr>
          <a:xfrm>
            <a:off x="8888851" y="3960308"/>
            <a:ext cx="11304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100 : 7 x 3  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D7C9C602-0F59-61F1-8AF4-912874331AF4}"/>
              </a:ext>
            </a:extLst>
          </p:cNvPr>
          <p:cNvSpPr txBox="1"/>
          <p:nvPr/>
        </p:nvSpPr>
        <p:spPr>
          <a:xfrm>
            <a:off x="7712803" y="3123252"/>
            <a:ext cx="68159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delen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7F654FFC-092A-C68D-0F77-4BF71E5ED0F1}"/>
              </a:ext>
            </a:extLst>
          </p:cNvPr>
          <p:cNvSpPr txBox="1"/>
          <p:nvPr/>
        </p:nvSpPr>
        <p:spPr>
          <a:xfrm>
            <a:off x="8549849" y="3123252"/>
            <a:ext cx="3545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E421E5EF-BC8C-905B-484E-6AF09900B44F}"/>
              </a:ext>
            </a:extLst>
          </p:cNvPr>
          <p:cNvSpPr txBox="1"/>
          <p:nvPr/>
        </p:nvSpPr>
        <p:spPr>
          <a:xfrm>
            <a:off x="8633803" y="349194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3157C9D6-7572-1699-D4AF-9C06B8B5FE29}"/>
              </a:ext>
            </a:extLst>
          </p:cNvPr>
          <p:cNvSpPr txBox="1"/>
          <p:nvPr/>
        </p:nvSpPr>
        <p:spPr>
          <a:xfrm>
            <a:off x="8633893" y="395424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BB228D3A-CF1C-64DD-BB30-742E875C69C7}"/>
              </a:ext>
            </a:extLst>
          </p:cNvPr>
          <p:cNvSpPr txBox="1"/>
          <p:nvPr/>
        </p:nvSpPr>
        <p:spPr>
          <a:xfrm>
            <a:off x="9817569" y="3960605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42,9%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8276C34-DFE0-857C-5FFF-801DEBE743EA}"/>
              </a:ext>
            </a:extLst>
          </p:cNvPr>
          <p:cNvCxnSpPr>
            <a:cxnSpLocks/>
          </p:cNvCxnSpPr>
          <p:nvPr/>
        </p:nvCxnSpPr>
        <p:spPr>
          <a:xfrm>
            <a:off x="8206324" y="3671503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0ABF7EC3-EFE1-A3E7-496E-F083396E207B}"/>
              </a:ext>
            </a:extLst>
          </p:cNvPr>
          <p:cNvCxnSpPr>
            <a:cxnSpLocks/>
          </p:cNvCxnSpPr>
          <p:nvPr/>
        </p:nvCxnSpPr>
        <p:spPr>
          <a:xfrm flipH="1">
            <a:off x="8191526" y="3686079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kstvak 50">
            <a:extLst>
              <a:ext uri="{FF2B5EF4-FFF2-40B4-BE49-F238E27FC236}">
                <a16:creationId xmlns:a16="http://schemas.microsoft.com/office/drawing/2014/main" id="{FA981EF5-15D0-8C01-7EB2-3C006AFDF6F7}"/>
              </a:ext>
            </a:extLst>
          </p:cNvPr>
          <p:cNvSpPr txBox="1"/>
          <p:nvPr/>
        </p:nvSpPr>
        <p:spPr>
          <a:xfrm>
            <a:off x="8866020" y="3486493"/>
            <a:ext cx="11304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100 : 7 x 4  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6EA37518-C278-16B4-1225-A5976B630514}"/>
              </a:ext>
            </a:extLst>
          </p:cNvPr>
          <p:cNvSpPr txBox="1"/>
          <p:nvPr/>
        </p:nvSpPr>
        <p:spPr>
          <a:xfrm>
            <a:off x="9794738" y="348679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57,1%</a:t>
            </a:r>
          </a:p>
        </p:txBody>
      </p:sp>
    </p:spTree>
    <p:extLst>
      <p:ext uri="{BB962C8B-B14F-4D97-AF65-F5344CB8AC3E}">
        <p14:creationId xmlns:p14="http://schemas.microsoft.com/office/powerpoint/2010/main" val="10675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/>
      <p:bldP spid="12" grpId="0" animBg="1"/>
      <p:bldP spid="13" grpId="0" animBg="1"/>
      <p:bldP spid="14" grpId="0" animBg="1"/>
      <p:bldP spid="18" grpId="0" animBg="1"/>
      <p:bldP spid="20" grpId="0"/>
      <p:bldP spid="21" grpId="0"/>
      <p:bldP spid="22" grpId="0"/>
      <p:bldP spid="23" grpId="0"/>
      <p:bldP spid="25" grpId="0"/>
      <p:bldP spid="28" grpId="0" animBg="1"/>
      <p:bldP spid="29" grpId="0"/>
      <p:bldP spid="32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 animBg="1"/>
      <p:bldP spid="39" grpId="0" animBg="1"/>
      <p:bldP spid="43" grpId="0" animBg="1"/>
      <p:bldP spid="44" grpId="0"/>
      <p:bldP spid="45" grpId="0"/>
      <p:bldP spid="46" grpId="0"/>
      <p:bldP spid="47" grpId="0"/>
      <p:bldP spid="48" grpId="0"/>
      <p:bldP spid="51" grpId="0" animBg="1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F18B5-EA34-498C-EB71-1AC79AC3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8F816888-2326-64A9-8189-CF77C1D317D6}"/>
              </a:ext>
            </a:extLst>
          </p:cNvPr>
          <p:cNvSpPr txBox="1"/>
          <p:nvPr/>
        </p:nvSpPr>
        <p:spPr>
          <a:xfrm>
            <a:off x="337243" y="226337"/>
            <a:ext cx="6855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5W Verhoudingen met 2 of meer ingrediënten of onderdelen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1A3F29A-6B18-8241-A9AC-34035F0906C4}"/>
              </a:ext>
            </a:extLst>
          </p:cNvPr>
          <p:cNvSpPr txBox="1"/>
          <p:nvPr/>
        </p:nvSpPr>
        <p:spPr>
          <a:xfrm>
            <a:off x="110309" y="851822"/>
            <a:ext cx="5882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Mark maakt licht oranje verf. </a:t>
            </a:r>
          </a:p>
          <a:p>
            <a:pPr algn="l"/>
            <a:r>
              <a:rPr lang="nl-NL" sz="1600" dirty="0"/>
              <a:t>Hiervoor mengt hij 3 delen geel met 2 delen rood en 1 deel wit.</a:t>
            </a:r>
          </a:p>
          <a:p>
            <a:pPr algn="l"/>
            <a:r>
              <a:rPr lang="nl-NL" sz="1600" dirty="0"/>
              <a:t>Mark heeft nog 125 ml rode verf. </a:t>
            </a:r>
          </a:p>
          <a:p>
            <a:pPr algn="l"/>
            <a:r>
              <a:rPr lang="nl-NL" sz="1600" dirty="0"/>
              <a:t>Hoeveel gele en witte verf moet Mark hierbij doen?</a:t>
            </a:r>
          </a:p>
          <a:p>
            <a:pPr algn="l"/>
            <a:r>
              <a:rPr lang="nl-NL" sz="1600" dirty="0"/>
              <a:t>Hoeveel licht oranje verf maakt Mark dan?</a:t>
            </a:r>
          </a:p>
          <a:p>
            <a:pPr algn="l"/>
            <a:endParaRPr lang="nl-NL" sz="1600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6C100F7D-132A-F821-D2F2-8F970066452A}"/>
              </a:ext>
            </a:extLst>
          </p:cNvPr>
          <p:cNvGraphicFramePr>
            <a:graphicFrameLocks noGrp="1"/>
          </p:cNvGraphicFramePr>
          <p:nvPr/>
        </p:nvGraphicFramePr>
        <p:xfrm>
          <a:off x="7005388" y="1069845"/>
          <a:ext cx="2127978" cy="176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83003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218143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0BBD223B-4C1F-97A1-036B-27E2A277531E}"/>
              </a:ext>
            </a:extLst>
          </p:cNvPr>
          <p:cNvSpPr txBox="1"/>
          <p:nvPr/>
        </p:nvSpPr>
        <p:spPr>
          <a:xfrm>
            <a:off x="6925976" y="1069845"/>
            <a:ext cx="5502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geel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CFAA7F4-8839-8D2F-99FB-554C58328B19}"/>
              </a:ext>
            </a:extLst>
          </p:cNvPr>
          <p:cNvSpPr txBox="1"/>
          <p:nvPr/>
        </p:nvSpPr>
        <p:spPr>
          <a:xfrm>
            <a:off x="7922541" y="1069845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3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8417271-35A4-46C4-C68C-E0E159817125}"/>
              </a:ext>
            </a:extLst>
          </p:cNvPr>
          <p:cNvSpPr txBox="1"/>
          <p:nvPr/>
        </p:nvSpPr>
        <p:spPr>
          <a:xfrm>
            <a:off x="6925976" y="1544021"/>
            <a:ext cx="5938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rood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2944000-2D14-B6BF-77F2-D9902B949AE3}"/>
              </a:ext>
            </a:extLst>
          </p:cNvPr>
          <p:cNvSpPr txBox="1"/>
          <p:nvPr/>
        </p:nvSpPr>
        <p:spPr>
          <a:xfrm>
            <a:off x="8526248" y="1545570"/>
            <a:ext cx="5116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125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437CB6D-0491-C9EE-6D1A-9E2B0D899B3B}"/>
              </a:ext>
            </a:extLst>
          </p:cNvPr>
          <p:cNvSpPr txBox="1"/>
          <p:nvPr/>
        </p:nvSpPr>
        <p:spPr>
          <a:xfrm>
            <a:off x="6543729" y="221682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DACC373-63E2-26BE-DBE3-D3192B720347}"/>
              </a:ext>
            </a:extLst>
          </p:cNvPr>
          <p:cNvSpPr txBox="1"/>
          <p:nvPr/>
        </p:nvSpPr>
        <p:spPr>
          <a:xfrm>
            <a:off x="7921279" y="1544021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8CE4475-0746-C758-FC3E-7EA12AA06C00}"/>
              </a:ext>
            </a:extLst>
          </p:cNvPr>
          <p:cNvSpPr txBox="1"/>
          <p:nvPr/>
        </p:nvSpPr>
        <p:spPr>
          <a:xfrm>
            <a:off x="6946206" y="2043306"/>
            <a:ext cx="4475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wit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8B56EB7-08D5-AD27-CAA1-64998A2E34A5}"/>
              </a:ext>
            </a:extLst>
          </p:cNvPr>
          <p:cNvSpPr txBox="1"/>
          <p:nvPr/>
        </p:nvSpPr>
        <p:spPr>
          <a:xfrm>
            <a:off x="7921279" y="2030042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119BE85-EB02-69A7-3DF9-149CAA92D539}"/>
              </a:ext>
            </a:extLst>
          </p:cNvPr>
          <p:cNvCxnSpPr>
            <a:cxnSpLocks/>
          </p:cNvCxnSpPr>
          <p:nvPr/>
        </p:nvCxnSpPr>
        <p:spPr>
          <a:xfrm flipH="1">
            <a:off x="8222099" y="1711803"/>
            <a:ext cx="40574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9F4CE81-11E8-C60C-3AC8-C07FEB280116}"/>
              </a:ext>
            </a:extLst>
          </p:cNvPr>
          <p:cNvCxnSpPr>
            <a:cxnSpLocks/>
          </p:cNvCxnSpPr>
          <p:nvPr/>
        </p:nvCxnSpPr>
        <p:spPr>
          <a:xfrm>
            <a:off x="8233505" y="1258509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9864635-EC74-E283-8F87-BC643E81A4A2}"/>
              </a:ext>
            </a:extLst>
          </p:cNvPr>
          <p:cNvCxnSpPr>
            <a:cxnSpLocks/>
          </p:cNvCxnSpPr>
          <p:nvPr/>
        </p:nvCxnSpPr>
        <p:spPr>
          <a:xfrm flipH="1">
            <a:off x="8212352" y="1269257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0474F4AA-F82F-4B94-33B4-722D92B922F9}"/>
              </a:ext>
            </a:extLst>
          </p:cNvPr>
          <p:cNvSpPr txBox="1"/>
          <p:nvPr/>
        </p:nvSpPr>
        <p:spPr>
          <a:xfrm>
            <a:off x="8904626" y="2042666"/>
            <a:ext cx="11304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125 : 2 x 1  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1DCAD829-88E7-B3CC-2D4B-F0A3C7F4FD93}"/>
              </a:ext>
            </a:extLst>
          </p:cNvPr>
          <p:cNvSpPr txBox="1"/>
          <p:nvPr/>
        </p:nvSpPr>
        <p:spPr>
          <a:xfrm>
            <a:off x="7728578" y="731291"/>
            <a:ext cx="68159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delen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01A595C0-92F5-6491-E2A4-6131040E3757}"/>
              </a:ext>
            </a:extLst>
          </p:cNvPr>
          <p:cNvSpPr txBox="1"/>
          <p:nvPr/>
        </p:nvSpPr>
        <p:spPr>
          <a:xfrm>
            <a:off x="8565624" y="731291"/>
            <a:ext cx="4122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ml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F35B1782-02B4-F987-5BDB-5069B57A2135}"/>
              </a:ext>
            </a:extLst>
          </p:cNvPr>
          <p:cNvSpPr txBox="1"/>
          <p:nvPr/>
        </p:nvSpPr>
        <p:spPr>
          <a:xfrm>
            <a:off x="8649578" y="1099980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216BD335-CF09-AD70-EAA3-DF44376056F5}"/>
              </a:ext>
            </a:extLst>
          </p:cNvPr>
          <p:cNvSpPr txBox="1"/>
          <p:nvPr/>
        </p:nvSpPr>
        <p:spPr>
          <a:xfrm>
            <a:off x="8649668" y="2036606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7B16C358-2E59-2487-2BA0-A6BB549F2D75}"/>
              </a:ext>
            </a:extLst>
          </p:cNvPr>
          <p:cNvSpPr txBox="1"/>
          <p:nvPr/>
        </p:nvSpPr>
        <p:spPr>
          <a:xfrm>
            <a:off x="9889638" y="2042963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62,5 ml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C9408AFD-5DE3-E792-234C-81409E41078F}"/>
              </a:ext>
            </a:extLst>
          </p:cNvPr>
          <p:cNvCxnSpPr>
            <a:cxnSpLocks/>
          </p:cNvCxnSpPr>
          <p:nvPr/>
        </p:nvCxnSpPr>
        <p:spPr>
          <a:xfrm>
            <a:off x="8234838" y="1711803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B7631EC0-C2FB-6EE3-4BC3-983F9D602449}"/>
              </a:ext>
            </a:extLst>
          </p:cNvPr>
          <p:cNvCxnSpPr>
            <a:cxnSpLocks/>
          </p:cNvCxnSpPr>
          <p:nvPr/>
        </p:nvCxnSpPr>
        <p:spPr>
          <a:xfrm flipH="1">
            <a:off x="8214949" y="2179803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FF5098FD-1F30-F85C-1E95-2B3FBADA92C7}"/>
              </a:ext>
            </a:extLst>
          </p:cNvPr>
          <p:cNvSpPr txBox="1"/>
          <p:nvPr/>
        </p:nvSpPr>
        <p:spPr>
          <a:xfrm>
            <a:off x="8881795" y="1094532"/>
            <a:ext cx="11304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125 : 2 x 3  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BE9A9EA8-BC49-554A-5ACD-8F5942B95ECB}"/>
              </a:ext>
            </a:extLst>
          </p:cNvPr>
          <p:cNvSpPr txBox="1"/>
          <p:nvPr/>
        </p:nvSpPr>
        <p:spPr>
          <a:xfrm>
            <a:off x="9803237" y="1094829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187,5 ml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A488C070-C316-C4A7-0CEF-8B19EE318776}"/>
              </a:ext>
            </a:extLst>
          </p:cNvPr>
          <p:cNvSpPr txBox="1"/>
          <p:nvPr/>
        </p:nvSpPr>
        <p:spPr>
          <a:xfrm>
            <a:off x="110309" y="3147939"/>
            <a:ext cx="5596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Hoeveel procent van de licht oranje verf bestaat uit witte verf?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47AE47F-351A-B210-4D0A-78EEACEB10E7}"/>
              </a:ext>
            </a:extLst>
          </p:cNvPr>
          <p:cNvSpPr txBox="1"/>
          <p:nvPr/>
        </p:nvSpPr>
        <p:spPr>
          <a:xfrm>
            <a:off x="6461175" y="2440987"/>
            <a:ext cx="11724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licht oranje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D4E50F6-9E3B-9CE1-AEF7-391955C81B3E}"/>
              </a:ext>
            </a:extLst>
          </p:cNvPr>
          <p:cNvSpPr txBox="1"/>
          <p:nvPr/>
        </p:nvSpPr>
        <p:spPr>
          <a:xfrm>
            <a:off x="7928429" y="244683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D4D0A3-B5BB-F577-78B5-918A1A4924BF}"/>
              </a:ext>
            </a:extLst>
          </p:cNvPr>
          <p:cNvSpPr txBox="1"/>
          <p:nvPr/>
        </p:nvSpPr>
        <p:spPr>
          <a:xfrm>
            <a:off x="8649668" y="2459083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5D7DB89A-7DAE-0831-CBB3-E9003A0FA9B1}"/>
              </a:ext>
            </a:extLst>
          </p:cNvPr>
          <p:cNvCxnSpPr>
            <a:cxnSpLocks/>
          </p:cNvCxnSpPr>
          <p:nvPr/>
        </p:nvCxnSpPr>
        <p:spPr>
          <a:xfrm>
            <a:off x="8234838" y="2134280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F53DAF69-E12D-1097-F2EB-5110AADCC796}"/>
              </a:ext>
            </a:extLst>
          </p:cNvPr>
          <p:cNvCxnSpPr>
            <a:cxnSpLocks/>
          </p:cNvCxnSpPr>
          <p:nvPr/>
        </p:nvCxnSpPr>
        <p:spPr>
          <a:xfrm flipH="1">
            <a:off x="8214949" y="2602280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866FDA5E-BE34-EACB-FB32-751A79DE0A06}"/>
              </a:ext>
            </a:extLst>
          </p:cNvPr>
          <p:cNvSpPr txBox="1"/>
          <p:nvPr/>
        </p:nvSpPr>
        <p:spPr>
          <a:xfrm>
            <a:off x="8912392" y="2448925"/>
            <a:ext cx="11304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125 : 2 x 6  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E62834B7-2660-37C1-E658-494DAEB36181}"/>
              </a:ext>
            </a:extLst>
          </p:cNvPr>
          <p:cNvSpPr txBox="1"/>
          <p:nvPr/>
        </p:nvSpPr>
        <p:spPr>
          <a:xfrm>
            <a:off x="9897404" y="2449222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375 ml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1E1474D6-8837-8326-B2ED-970D19B52B25}"/>
              </a:ext>
            </a:extLst>
          </p:cNvPr>
          <p:cNvSpPr txBox="1"/>
          <p:nvPr/>
        </p:nvSpPr>
        <p:spPr>
          <a:xfrm>
            <a:off x="9094994" y="2730208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(125 x 3)</a:t>
            </a:r>
          </a:p>
        </p:txBody>
      </p:sp>
      <p:graphicFrame>
        <p:nvGraphicFramePr>
          <p:cNvPr id="57" name="Tabel 56">
            <a:extLst>
              <a:ext uri="{FF2B5EF4-FFF2-40B4-BE49-F238E27FC236}">
                <a16:creationId xmlns:a16="http://schemas.microsoft.com/office/drawing/2014/main" id="{63D8BA1E-B4AA-57AB-3328-564303150D7C}"/>
              </a:ext>
            </a:extLst>
          </p:cNvPr>
          <p:cNvGraphicFramePr>
            <a:graphicFrameLocks noGrp="1"/>
          </p:cNvGraphicFramePr>
          <p:nvPr/>
        </p:nvGraphicFramePr>
        <p:xfrm>
          <a:off x="6982785" y="3468662"/>
          <a:ext cx="2127978" cy="176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83003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218143"/>
                  </a:ext>
                </a:extLst>
              </a:tr>
            </a:tbl>
          </a:graphicData>
        </a:graphic>
      </p:graphicFrame>
      <p:sp>
        <p:nvSpPr>
          <p:cNvPr id="58" name="Tekstvak 57">
            <a:extLst>
              <a:ext uri="{FF2B5EF4-FFF2-40B4-BE49-F238E27FC236}">
                <a16:creationId xmlns:a16="http://schemas.microsoft.com/office/drawing/2014/main" id="{76706A8E-BE9A-FCE0-7B28-BEE5A62852D2}"/>
              </a:ext>
            </a:extLst>
          </p:cNvPr>
          <p:cNvSpPr txBox="1"/>
          <p:nvPr/>
        </p:nvSpPr>
        <p:spPr>
          <a:xfrm>
            <a:off x="6903373" y="3468662"/>
            <a:ext cx="5502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geel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B62AFA4A-64B8-83CD-37B2-7E7A16422096}"/>
              </a:ext>
            </a:extLst>
          </p:cNvPr>
          <p:cNvSpPr txBox="1"/>
          <p:nvPr/>
        </p:nvSpPr>
        <p:spPr>
          <a:xfrm>
            <a:off x="7899938" y="3468662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3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4268E07E-F729-BFD0-B780-175E2449C4B5}"/>
              </a:ext>
            </a:extLst>
          </p:cNvPr>
          <p:cNvSpPr txBox="1"/>
          <p:nvPr/>
        </p:nvSpPr>
        <p:spPr>
          <a:xfrm>
            <a:off x="6903373" y="3942838"/>
            <a:ext cx="5938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rood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BF64BE48-975C-7C1D-6CB8-387078FC6B18}"/>
              </a:ext>
            </a:extLst>
          </p:cNvPr>
          <p:cNvSpPr txBox="1"/>
          <p:nvPr/>
        </p:nvSpPr>
        <p:spPr>
          <a:xfrm>
            <a:off x="6521126" y="461564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6E2FE8A1-BF38-546C-0B53-8A564A641CF7}"/>
              </a:ext>
            </a:extLst>
          </p:cNvPr>
          <p:cNvSpPr txBox="1"/>
          <p:nvPr/>
        </p:nvSpPr>
        <p:spPr>
          <a:xfrm>
            <a:off x="7898676" y="3942838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7D11C3DD-DABF-A321-ECBA-CF802A1FD371}"/>
              </a:ext>
            </a:extLst>
          </p:cNvPr>
          <p:cNvSpPr txBox="1"/>
          <p:nvPr/>
        </p:nvSpPr>
        <p:spPr>
          <a:xfrm>
            <a:off x="6923603" y="4442123"/>
            <a:ext cx="4475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wit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2880C6D6-321B-507F-979F-EDB32146D153}"/>
              </a:ext>
            </a:extLst>
          </p:cNvPr>
          <p:cNvSpPr txBox="1"/>
          <p:nvPr/>
        </p:nvSpPr>
        <p:spPr>
          <a:xfrm>
            <a:off x="7898676" y="4428859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55412A43-F3DE-6F13-D5D4-154462598A3B}"/>
              </a:ext>
            </a:extLst>
          </p:cNvPr>
          <p:cNvCxnSpPr>
            <a:cxnSpLocks/>
          </p:cNvCxnSpPr>
          <p:nvPr/>
        </p:nvCxnSpPr>
        <p:spPr>
          <a:xfrm flipH="1">
            <a:off x="8207301" y="5012829"/>
            <a:ext cx="40574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>
            <a:extLst>
              <a:ext uri="{FF2B5EF4-FFF2-40B4-BE49-F238E27FC236}">
                <a16:creationId xmlns:a16="http://schemas.microsoft.com/office/drawing/2014/main" id="{EA680989-ECDE-2F92-D6D5-F033B60E43DF}"/>
              </a:ext>
            </a:extLst>
          </p:cNvPr>
          <p:cNvSpPr txBox="1"/>
          <p:nvPr/>
        </p:nvSpPr>
        <p:spPr>
          <a:xfrm>
            <a:off x="8882023" y="4441483"/>
            <a:ext cx="11304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100 : 6 x 1  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B2CB170A-33CE-2B92-8F12-660B9038A79C}"/>
              </a:ext>
            </a:extLst>
          </p:cNvPr>
          <p:cNvSpPr txBox="1"/>
          <p:nvPr/>
        </p:nvSpPr>
        <p:spPr>
          <a:xfrm>
            <a:off x="7705975" y="3130108"/>
            <a:ext cx="68159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delen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449E4A97-0414-4735-828D-288BE6E9504A}"/>
              </a:ext>
            </a:extLst>
          </p:cNvPr>
          <p:cNvSpPr txBox="1"/>
          <p:nvPr/>
        </p:nvSpPr>
        <p:spPr>
          <a:xfrm>
            <a:off x="8543021" y="3130108"/>
            <a:ext cx="3545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FD64B76F-881D-03D3-6319-C8F161498671}"/>
              </a:ext>
            </a:extLst>
          </p:cNvPr>
          <p:cNvSpPr txBox="1"/>
          <p:nvPr/>
        </p:nvSpPr>
        <p:spPr>
          <a:xfrm>
            <a:off x="8627065" y="4435423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E1D6AC51-5EAE-EBB5-2BC4-726B87FD11A4}"/>
              </a:ext>
            </a:extLst>
          </p:cNvPr>
          <p:cNvSpPr txBox="1"/>
          <p:nvPr/>
        </p:nvSpPr>
        <p:spPr>
          <a:xfrm>
            <a:off x="9867035" y="444178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16,7%</a:t>
            </a:r>
          </a:p>
        </p:txBody>
      </p: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320F61AC-2FC3-D9A7-4CEC-F8A013AE936A}"/>
              </a:ext>
            </a:extLst>
          </p:cNvPr>
          <p:cNvCxnSpPr>
            <a:cxnSpLocks/>
          </p:cNvCxnSpPr>
          <p:nvPr/>
        </p:nvCxnSpPr>
        <p:spPr>
          <a:xfrm>
            <a:off x="8207301" y="4565074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9F4EC39C-EDBE-1706-2EB3-4818E5C030CE}"/>
              </a:ext>
            </a:extLst>
          </p:cNvPr>
          <p:cNvCxnSpPr>
            <a:cxnSpLocks/>
          </p:cNvCxnSpPr>
          <p:nvPr/>
        </p:nvCxnSpPr>
        <p:spPr>
          <a:xfrm flipH="1">
            <a:off x="8192346" y="4578620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kstvak 78">
            <a:extLst>
              <a:ext uri="{FF2B5EF4-FFF2-40B4-BE49-F238E27FC236}">
                <a16:creationId xmlns:a16="http://schemas.microsoft.com/office/drawing/2014/main" id="{5A0B8D25-FB84-835D-F252-E2D060295CF5}"/>
              </a:ext>
            </a:extLst>
          </p:cNvPr>
          <p:cNvSpPr txBox="1"/>
          <p:nvPr/>
        </p:nvSpPr>
        <p:spPr>
          <a:xfrm>
            <a:off x="6438572" y="4839804"/>
            <a:ext cx="11724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licht oranje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B7FCCE67-10C0-E09C-548A-97EE6B0A8791}"/>
              </a:ext>
            </a:extLst>
          </p:cNvPr>
          <p:cNvSpPr txBox="1"/>
          <p:nvPr/>
        </p:nvSpPr>
        <p:spPr>
          <a:xfrm>
            <a:off x="7905826" y="484565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5FEE4ACF-8F14-DB0C-6DB6-D50FAFEBFC80}"/>
              </a:ext>
            </a:extLst>
          </p:cNvPr>
          <p:cNvSpPr txBox="1"/>
          <p:nvPr/>
        </p:nvSpPr>
        <p:spPr>
          <a:xfrm>
            <a:off x="8514854" y="4839804"/>
            <a:ext cx="5116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0565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/>
      <p:bldP spid="12" grpId="0" animBg="1"/>
      <p:bldP spid="13" grpId="0" animBg="1"/>
      <p:bldP spid="14" grpId="0" animBg="1"/>
      <p:bldP spid="18" grpId="0" animBg="1"/>
      <p:bldP spid="20" grpId="0"/>
      <p:bldP spid="21" grpId="0"/>
      <p:bldP spid="22" grpId="0"/>
      <p:bldP spid="23" grpId="0"/>
      <p:bldP spid="25" grpId="0"/>
      <p:bldP spid="28" grpId="0" animBg="1"/>
      <p:bldP spid="29" grpId="0"/>
      <p:bldP spid="8" grpId="0"/>
      <p:bldP spid="9" grpId="0"/>
      <p:bldP spid="19" grpId="0"/>
      <p:bldP spid="54" grpId="0" animBg="1"/>
      <p:bldP spid="55" grpId="0"/>
      <p:bldP spid="56" grpId="0"/>
      <p:bldP spid="58" grpId="0" animBg="1"/>
      <p:bldP spid="59" grpId="0" animBg="1"/>
      <p:bldP spid="60" grpId="0" animBg="1"/>
      <p:bldP spid="62" grpId="0"/>
      <p:bldP spid="63" grpId="0" animBg="1"/>
      <p:bldP spid="64" grpId="0" animBg="1"/>
      <p:bldP spid="65" grpId="0" animBg="1"/>
      <p:bldP spid="69" grpId="0" animBg="1"/>
      <p:bldP spid="70" grpId="0"/>
      <p:bldP spid="71" grpId="0"/>
      <p:bldP spid="73" grpId="0"/>
      <p:bldP spid="74" grpId="0"/>
      <p:bldP spid="79" grpId="0"/>
      <p:bldP spid="80" grpId="0"/>
      <p:bldP spid="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39BE7-57AB-A49D-A424-F600E17DF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118AB437-2A00-3CF1-E2DB-B71151E3E78E}"/>
              </a:ext>
            </a:extLst>
          </p:cNvPr>
          <p:cNvSpPr txBox="1"/>
          <p:nvPr/>
        </p:nvSpPr>
        <p:spPr>
          <a:xfrm>
            <a:off x="337243" y="226337"/>
            <a:ext cx="6855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5W Verhoudingen met 2 of meer ingrediënten of onderdelen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BE6C56D-B3B6-63A7-2856-E79B367AAE78}"/>
              </a:ext>
            </a:extLst>
          </p:cNvPr>
          <p:cNvSpPr txBox="1"/>
          <p:nvPr/>
        </p:nvSpPr>
        <p:spPr>
          <a:xfrm>
            <a:off x="110309" y="851822"/>
            <a:ext cx="5882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Tijdens de Olympische spelen kunnen er gouden, zilveren en bronzen medailles worden verdient. </a:t>
            </a:r>
          </a:p>
          <a:p>
            <a:pPr algn="l"/>
            <a:r>
              <a:rPr lang="nl-NL" sz="1600" dirty="0"/>
              <a:t>Nederland wint de medailles in verhouding 2 : 3 : 2</a:t>
            </a:r>
          </a:p>
          <a:p>
            <a:pPr algn="l"/>
            <a:r>
              <a:rPr lang="nl-NL" sz="1600" dirty="0"/>
              <a:t>In totaal wint Nederland 28 medailles. </a:t>
            </a:r>
          </a:p>
          <a:p>
            <a:pPr algn="l"/>
            <a:r>
              <a:rPr lang="nl-NL" sz="1600" dirty="0"/>
              <a:t>Hoeveel gouden, zilveren en bronzen medailles wint Nederland</a:t>
            </a:r>
          </a:p>
          <a:p>
            <a:pPr algn="l"/>
            <a:endParaRPr lang="nl-NL" sz="1600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F6901959-4A34-4371-11EA-DFB2FB5E036A}"/>
              </a:ext>
            </a:extLst>
          </p:cNvPr>
          <p:cNvGraphicFramePr>
            <a:graphicFrameLocks noGrp="1"/>
          </p:cNvGraphicFramePr>
          <p:nvPr/>
        </p:nvGraphicFramePr>
        <p:xfrm>
          <a:off x="7005388" y="1069845"/>
          <a:ext cx="2127978" cy="176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83003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218143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19511906-C095-40F4-69E6-224FB2789F3D}"/>
              </a:ext>
            </a:extLst>
          </p:cNvPr>
          <p:cNvSpPr txBox="1"/>
          <p:nvPr/>
        </p:nvSpPr>
        <p:spPr>
          <a:xfrm>
            <a:off x="6925976" y="1069845"/>
            <a:ext cx="62722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goud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8EDFD5F-BFBE-68BB-338B-738C339A04B0}"/>
              </a:ext>
            </a:extLst>
          </p:cNvPr>
          <p:cNvSpPr txBox="1"/>
          <p:nvPr/>
        </p:nvSpPr>
        <p:spPr>
          <a:xfrm>
            <a:off x="7922541" y="1069845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31A56E5-7EB9-810F-B8AE-1EAA50A1B7AC}"/>
              </a:ext>
            </a:extLst>
          </p:cNvPr>
          <p:cNvSpPr txBox="1"/>
          <p:nvPr/>
        </p:nvSpPr>
        <p:spPr>
          <a:xfrm>
            <a:off x="6925976" y="1544021"/>
            <a:ext cx="64434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zilver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773FF58-5355-8C2B-6F0D-F2A62141419F}"/>
              </a:ext>
            </a:extLst>
          </p:cNvPr>
          <p:cNvSpPr txBox="1"/>
          <p:nvPr/>
        </p:nvSpPr>
        <p:spPr>
          <a:xfrm>
            <a:off x="8588307" y="2435534"/>
            <a:ext cx="40267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28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75817B8-8C00-D80C-2ADF-6A932CF0C069}"/>
              </a:ext>
            </a:extLst>
          </p:cNvPr>
          <p:cNvSpPr txBox="1"/>
          <p:nvPr/>
        </p:nvSpPr>
        <p:spPr>
          <a:xfrm>
            <a:off x="6543729" y="221682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16D446F-E1F5-EAE7-6E65-CDCAB94D34FA}"/>
              </a:ext>
            </a:extLst>
          </p:cNvPr>
          <p:cNvSpPr txBox="1"/>
          <p:nvPr/>
        </p:nvSpPr>
        <p:spPr>
          <a:xfrm>
            <a:off x="7921279" y="1544021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3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416F764-6113-A30B-1A88-48EC9F0F29A5}"/>
              </a:ext>
            </a:extLst>
          </p:cNvPr>
          <p:cNvSpPr txBox="1"/>
          <p:nvPr/>
        </p:nvSpPr>
        <p:spPr>
          <a:xfrm>
            <a:off x="6946206" y="2043306"/>
            <a:ext cx="6932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brons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9A3BB37-1615-2163-A846-CEB9B3FBDEC0}"/>
              </a:ext>
            </a:extLst>
          </p:cNvPr>
          <p:cNvSpPr txBox="1"/>
          <p:nvPr/>
        </p:nvSpPr>
        <p:spPr>
          <a:xfrm>
            <a:off x="7921279" y="2030042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7AB9DF8C-5C9A-B666-5DC9-C2DF6B530490}"/>
              </a:ext>
            </a:extLst>
          </p:cNvPr>
          <p:cNvCxnSpPr>
            <a:cxnSpLocks/>
          </p:cNvCxnSpPr>
          <p:nvPr/>
        </p:nvCxnSpPr>
        <p:spPr>
          <a:xfrm flipH="1">
            <a:off x="8207301" y="2615517"/>
            <a:ext cx="40574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08257705-5966-31AA-20DC-07634CDFFA5F}"/>
              </a:ext>
            </a:extLst>
          </p:cNvPr>
          <p:cNvCxnSpPr>
            <a:cxnSpLocks/>
          </p:cNvCxnSpPr>
          <p:nvPr/>
        </p:nvCxnSpPr>
        <p:spPr>
          <a:xfrm>
            <a:off x="8218336" y="2147517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7D6B8AEF-0A9E-1A0D-38A8-31951CDC1578}"/>
              </a:ext>
            </a:extLst>
          </p:cNvPr>
          <p:cNvCxnSpPr>
            <a:cxnSpLocks/>
          </p:cNvCxnSpPr>
          <p:nvPr/>
        </p:nvCxnSpPr>
        <p:spPr>
          <a:xfrm flipH="1">
            <a:off x="8213620" y="2156181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DACFD603-AB68-02E8-28C2-BCFE3489FF6D}"/>
              </a:ext>
            </a:extLst>
          </p:cNvPr>
          <p:cNvSpPr txBox="1"/>
          <p:nvPr/>
        </p:nvSpPr>
        <p:spPr>
          <a:xfrm>
            <a:off x="8912392" y="1542566"/>
            <a:ext cx="102143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28 : 7 x 3  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4B8452A3-C4DB-DDD9-C0AB-D636CB3C0D48}"/>
              </a:ext>
            </a:extLst>
          </p:cNvPr>
          <p:cNvSpPr txBox="1"/>
          <p:nvPr/>
        </p:nvSpPr>
        <p:spPr>
          <a:xfrm>
            <a:off x="7728578" y="731291"/>
            <a:ext cx="68159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delen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8F0C2C3-7E41-8D13-469C-2B748A5C8CBE}"/>
              </a:ext>
            </a:extLst>
          </p:cNvPr>
          <p:cNvSpPr txBox="1"/>
          <p:nvPr/>
        </p:nvSpPr>
        <p:spPr>
          <a:xfrm>
            <a:off x="8382744" y="731291"/>
            <a:ext cx="9541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medaille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438D4F2-9A4D-2502-FD34-6E1EEC686686}"/>
              </a:ext>
            </a:extLst>
          </p:cNvPr>
          <p:cNvSpPr txBox="1"/>
          <p:nvPr/>
        </p:nvSpPr>
        <p:spPr>
          <a:xfrm>
            <a:off x="8661393" y="1991477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AAB804EF-0EE5-F806-C990-286EBB1BE37F}"/>
              </a:ext>
            </a:extLst>
          </p:cNvPr>
          <p:cNvSpPr txBox="1"/>
          <p:nvPr/>
        </p:nvSpPr>
        <p:spPr>
          <a:xfrm>
            <a:off x="8657434" y="1536506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81407BCF-094C-3C78-293A-B39670E62725}"/>
              </a:ext>
            </a:extLst>
          </p:cNvPr>
          <p:cNvSpPr txBox="1"/>
          <p:nvPr/>
        </p:nvSpPr>
        <p:spPr>
          <a:xfrm>
            <a:off x="9765699" y="154286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12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F938672-8D73-4BC2-4F33-76520B7F5656}"/>
              </a:ext>
            </a:extLst>
          </p:cNvPr>
          <p:cNvCxnSpPr>
            <a:cxnSpLocks/>
          </p:cNvCxnSpPr>
          <p:nvPr/>
        </p:nvCxnSpPr>
        <p:spPr>
          <a:xfrm>
            <a:off x="8220065" y="1692469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AA5C6F7A-2CFE-519B-575D-B4F62E4FA05A}"/>
              </a:ext>
            </a:extLst>
          </p:cNvPr>
          <p:cNvCxnSpPr>
            <a:cxnSpLocks/>
          </p:cNvCxnSpPr>
          <p:nvPr/>
        </p:nvCxnSpPr>
        <p:spPr>
          <a:xfrm flipH="1">
            <a:off x="8213620" y="1701042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E9A69F4D-38A0-6CB4-7446-9D781EA17845}"/>
              </a:ext>
            </a:extLst>
          </p:cNvPr>
          <p:cNvSpPr txBox="1"/>
          <p:nvPr/>
        </p:nvSpPr>
        <p:spPr>
          <a:xfrm>
            <a:off x="8893610" y="1986029"/>
            <a:ext cx="102143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28 : 7 x 2  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BA6D08C-DF99-236A-CC4F-E2C873E403E0}"/>
              </a:ext>
            </a:extLst>
          </p:cNvPr>
          <p:cNvSpPr txBox="1"/>
          <p:nvPr/>
        </p:nvSpPr>
        <p:spPr>
          <a:xfrm>
            <a:off x="9754844" y="1986326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8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8ECEBFB1-2BFA-9E60-2FC8-20CAFF4FE59F}"/>
              </a:ext>
            </a:extLst>
          </p:cNvPr>
          <p:cNvSpPr txBox="1"/>
          <p:nvPr/>
        </p:nvSpPr>
        <p:spPr>
          <a:xfrm>
            <a:off x="110309" y="3147939"/>
            <a:ext cx="48903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Marieke maakt een speciale ranja. </a:t>
            </a:r>
          </a:p>
          <a:p>
            <a:pPr algn="l"/>
            <a:r>
              <a:rPr lang="nl-NL" sz="1600" dirty="0"/>
              <a:t>Hiervoor gebruikt ze water, rode siroop en gele siroop.</a:t>
            </a:r>
          </a:p>
          <a:p>
            <a:pPr algn="l"/>
            <a:r>
              <a:rPr lang="nl-NL" sz="1600" dirty="0"/>
              <a:t>Ze mengt dit in de verhouding 12 : 2 : 3</a:t>
            </a:r>
          </a:p>
          <a:p>
            <a:pPr algn="l"/>
            <a:r>
              <a:rPr lang="nl-NL" sz="1600" dirty="0"/>
              <a:t>Ze heeft een fles van 1,5 liter water. </a:t>
            </a:r>
          </a:p>
          <a:p>
            <a:pPr algn="l"/>
            <a:r>
              <a:rPr lang="nl-NL" sz="1600" dirty="0"/>
              <a:t>Hoeveel ml rode en gele siroop moet ze hierbij doen?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86AF017-8778-5E2A-19E6-4E5FA5363B28}"/>
              </a:ext>
            </a:extLst>
          </p:cNvPr>
          <p:cNvSpPr txBox="1"/>
          <p:nvPr/>
        </p:nvSpPr>
        <p:spPr>
          <a:xfrm>
            <a:off x="6954158" y="2440987"/>
            <a:ext cx="69897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totaal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82D2E89-07C4-5A9D-C99E-1034BCBAA23A}"/>
              </a:ext>
            </a:extLst>
          </p:cNvPr>
          <p:cNvSpPr txBox="1"/>
          <p:nvPr/>
        </p:nvSpPr>
        <p:spPr>
          <a:xfrm>
            <a:off x="7928429" y="244683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EE8535BD-2080-2665-39C5-89CEA17553E3}"/>
              </a:ext>
            </a:extLst>
          </p:cNvPr>
          <p:cNvSpPr txBox="1"/>
          <p:nvPr/>
        </p:nvSpPr>
        <p:spPr>
          <a:xfrm>
            <a:off x="8661763" y="1096092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07E1E86-DEFD-3312-21F0-E580A0A17206}"/>
              </a:ext>
            </a:extLst>
          </p:cNvPr>
          <p:cNvCxnSpPr>
            <a:cxnSpLocks/>
          </p:cNvCxnSpPr>
          <p:nvPr/>
        </p:nvCxnSpPr>
        <p:spPr>
          <a:xfrm>
            <a:off x="8220162" y="1224469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2F0C31AA-BE75-7E06-4F90-1EDB5A4A1307}"/>
              </a:ext>
            </a:extLst>
          </p:cNvPr>
          <p:cNvCxnSpPr>
            <a:cxnSpLocks/>
          </p:cNvCxnSpPr>
          <p:nvPr/>
        </p:nvCxnSpPr>
        <p:spPr>
          <a:xfrm flipH="1">
            <a:off x="8213620" y="1224469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3A588271-7A8F-9121-144E-7ABAC434F9FA}"/>
              </a:ext>
            </a:extLst>
          </p:cNvPr>
          <p:cNvSpPr txBox="1"/>
          <p:nvPr/>
        </p:nvSpPr>
        <p:spPr>
          <a:xfrm>
            <a:off x="8886518" y="1092600"/>
            <a:ext cx="102143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28 : 7 x 2  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EB04958-9675-92A2-47B5-0EFE150613F0}"/>
              </a:ext>
            </a:extLst>
          </p:cNvPr>
          <p:cNvSpPr txBox="1"/>
          <p:nvPr/>
        </p:nvSpPr>
        <p:spPr>
          <a:xfrm>
            <a:off x="9740420" y="109910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12</a:t>
            </a:r>
          </a:p>
        </p:txBody>
      </p:sp>
      <p:graphicFrame>
        <p:nvGraphicFramePr>
          <p:cNvPr id="31" name="Tabel 30">
            <a:extLst>
              <a:ext uri="{FF2B5EF4-FFF2-40B4-BE49-F238E27FC236}">
                <a16:creationId xmlns:a16="http://schemas.microsoft.com/office/drawing/2014/main" id="{1A2BF242-4428-2778-113F-38784D5DFF79}"/>
              </a:ext>
            </a:extLst>
          </p:cNvPr>
          <p:cNvGraphicFramePr>
            <a:graphicFrameLocks noGrp="1"/>
          </p:cNvGraphicFramePr>
          <p:nvPr/>
        </p:nvGraphicFramePr>
        <p:xfrm>
          <a:off x="6946120" y="3461525"/>
          <a:ext cx="2127978" cy="176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83003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218143"/>
                  </a:ext>
                </a:extLst>
              </a:tr>
            </a:tbl>
          </a:graphicData>
        </a:graphic>
      </p:graphicFrame>
      <p:sp>
        <p:nvSpPr>
          <p:cNvPr id="32" name="Tekstvak 31">
            <a:extLst>
              <a:ext uri="{FF2B5EF4-FFF2-40B4-BE49-F238E27FC236}">
                <a16:creationId xmlns:a16="http://schemas.microsoft.com/office/drawing/2014/main" id="{9A0399C1-754D-2644-E7E8-0348E03CC44A}"/>
              </a:ext>
            </a:extLst>
          </p:cNvPr>
          <p:cNvSpPr txBox="1"/>
          <p:nvPr/>
        </p:nvSpPr>
        <p:spPr>
          <a:xfrm>
            <a:off x="6866708" y="3461525"/>
            <a:ext cx="6796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water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1DAE1BC4-8B80-594B-D2B1-C187462B9363}"/>
              </a:ext>
            </a:extLst>
          </p:cNvPr>
          <p:cNvSpPr txBox="1"/>
          <p:nvPr/>
        </p:nvSpPr>
        <p:spPr>
          <a:xfrm>
            <a:off x="7829408" y="3461525"/>
            <a:ext cx="40267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12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9F1CFC69-BEA0-ECF3-E715-2182B8A11D36}"/>
              </a:ext>
            </a:extLst>
          </p:cNvPr>
          <p:cNvSpPr txBox="1"/>
          <p:nvPr/>
        </p:nvSpPr>
        <p:spPr>
          <a:xfrm>
            <a:off x="6345848" y="3935701"/>
            <a:ext cx="11873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rode siroop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148C792-8426-30C1-B59D-B908FC704FE0}"/>
              </a:ext>
            </a:extLst>
          </p:cNvPr>
          <p:cNvSpPr txBox="1"/>
          <p:nvPr/>
        </p:nvSpPr>
        <p:spPr>
          <a:xfrm>
            <a:off x="8451483" y="3461525"/>
            <a:ext cx="62068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1500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532C1CB-2027-6ACD-EDF8-8F99ED3D709A}"/>
              </a:ext>
            </a:extLst>
          </p:cNvPr>
          <p:cNvSpPr txBox="1"/>
          <p:nvPr/>
        </p:nvSpPr>
        <p:spPr>
          <a:xfrm>
            <a:off x="6484461" y="460850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CEAA3EB-981A-F850-A17E-D60FCD8EEFF9}"/>
              </a:ext>
            </a:extLst>
          </p:cNvPr>
          <p:cNvSpPr txBox="1"/>
          <p:nvPr/>
        </p:nvSpPr>
        <p:spPr>
          <a:xfrm>
            <a:off x="7862011" y="3935701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02E51A35-A7BE-01A6-104D-6565A61E8C3D}"/>
              </a:ext>
            </a:extLst>
          </p:cNvPr>
          <p:cNvSpPr txBox="1"/>
          <p:nvPr/>
        </p:nvSpPr>
        <p:spPr>
          <a:xfrm>
            <a:off x="6342929" y="4434986"/>
            <a:ext cx="115018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gele siroop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38C527B8-EFA4-B1E3-9D48-0777414C9982}"/>
              </a:ext>
            </a:extLst>
          </p:cNvPr>
          <p:cNvSpPr txBox="1"/>
          <p:nvPr/>
        </p:nvSpPr>
        <p:spPr>
          <a:xfrm>
            <a:off x="7862011" y="4421722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3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5BBF2AE-AD50-552E-2D53-2D3C9ADE0F29}"/>
              </a:ext>
            </a:extLst>
          </p:cNvPr>
          <p:cNvCxnSpPr>
            <a:cxnSpLocks/>
          </p:cNvCxnSpPr>
          <p:nvPr/>
        </p:nvCxnSpPr>
        <p:spPr>
          <a:xfrm flipH="1">
            <a:off x="8119144" y="3630209"/>
            <a:ext cx="40574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03CF1ADF-1D36-EB7B-44ED-A3F0F3BD6AB3}"/>
              </a:ext>
            </a:extLst>
          </p:cNvPr>
          <p:cNvCxnSpPr>
            <a:cxnSpLocks/>
          </p:cNvCxnSpPr>
          <p:nvPr/>
        </p:nvCxnSpPr>
        <p:spPr>
          <a:xfrm>
            <a:off x="8141746" y="3619109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940CBD32-9E57-7564-3428-BF25E5870947}"/>
              </a:ext>
            </a:extLst>
          </p:cNvPr>
          <p:cNvCxnSpPr>
            <a:cxnSpLocks/>
          </p:cNvCxnSpPr>
          <p:nvPr/>
        </p:nvCxnSpPr>
        <p:spPr>
          <a:xfrm flipH="1">
            <a:off x="8126151" y="4082876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76EF41E0-2A69-E884-2716-8F51CDB6A446}"/>
              </a:ext>
            </a:extLst>
          </p:cNvPr>
          <p:cNvSpPr txBox="1"/>
          <p:nvPr/>
        </p:nvSpPr>
        <p:spPr>
          <a:xfrm>
            <a:off x="8813073" y="4407374"/>
            <a:ext cx="13484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1500 : 12 x 3  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6215EBFD-9A04-379C-3E1A-243FF58EFD85}"/>
              </a:ext>
            </a:extLst>
          </p:cNvPr>
          <p:cNvSpPr txBox="1"/>
          <p:nvPr/>
        </p:nvSpPr>
        <p:spPr>
          <a:xfrm>
            <a:off x="7669310" y="3122971"/>
            <a:ext cx="68159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delen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49CA8412-DFEA-621F-4E5C-AC4159DB90D2}"/>
              </a:ext>
            </a:extLst>
          </p:cNvPr>
          <p:cNvSpPr txBox="1"/>
          <p:nvPr/>
        </p:nvSpPr>
        <p:spPr>
          <a:xfrm>
            <a:off x="8323476" y="3122971"/>
            <a:ext cx="4122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ml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60B6B385-92A4-7FDB-D4E2-0B905262112B}"/>
              </a:ext>
            </a:extLst>
          </p:cNvPr>
          <p:cNvSpPr txBox="1"/>
          <p:nvPr/>
        </p:nvSpPr>
        <p:spPr>
          <a:xfrm>
            <a:off x="8603827" y="3931424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9DDFAA95-8F16-17C2-6DBF-3570060632E1}"/>
              </a:ext>
            </a:extLst>
          </p:cNvPr>
          <p:cNvSpPr txBox="1"/>
          <p:nvPr/>
        </p:nvSpPr>
        <p:spPr>
          <a:xfrm>
            <a:off x="8598358" y="4409489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881714D-B2F0-2329-C6A9-3A6C74627EDD}"/>
              </a:ext>
            </a:extLst>
          </p:cNvPr>
          <p:cNvSpPr txBox="1"/>
          <p:nvPr/>
        </p:nvSpPr>
        <p:spPr>
          <a:xfrm>
            <a:off x="9940871" y="4407374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375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2CD1DD1-3CFD-EEE1-9825-02427F7405C2}"/>
              </a:ext>
            </a:extLst>
          </p:cNvPr>
          <p:cNvCxnSpPr>
            <a:cxnSpLocks/>
          </p:cNvCxnSpPr>
          <p:nvPr/>
        </p:nvCxnSpPr>
        <p:spPr>
          <a:xfrm>
            <a:off x="8141746" y="4091160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5D5A9878-9B7D-FD02-C2F6-44AF2BF0FF78}"/>
              </a:ext>
            </a:extLst>
          </p:cNvPr>
          <p:cNvCxnSpPr>
            <a:cxnSpLocks/>
          </p:cNvCxnSpPr>
          <p:nvPr/>
        </p:nvCxnSpPr>
        <p:spPr>
          <a:xfrm flipH="1">
            <a:off x="8126151" y="4559160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kstvak 50">
            <a:extLst>
              <a:ext uri="{FF2B5EF4-FFF2-40B4-BE49-F238E27FC236}">
                <a16:creationId xmlns:a16="http://schemas.microsoft.com/office/drawing/2014/main" id="{3718BE68-93FD-9B3B-C1AD-E9CCD770708E}"/>
              </a:ext>
            </a:extLst>
          </p:cNvPr>
          <p:cNvSpPr txBox="1"/>
          <p:nvPr/>
        </p:nvSpPr>
        <p:spPr>
          <a:xfrm>
            <a:off x="8790810" y="3935358"/>
            <a:ext cx="13484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1500 : 12 x 2  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1E4946CD-EA16-5F1C-1D20-5F64425B010A}"/>
              </a:ext>
            </a:extLst>
          </p:cNvPr>
          <p:cNvSpPr txBox="1"/>
          <p:nvPr/>
        </p:nvSpPr>
        <p:spPr>
          <a:xfrm>
            <a:off x="9922975" y="3935655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250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271DB922-1F10-1FC3-E6E4-75C103996D08}"/>
              </a:ext>
            </a:extLst>
          </p:cNvPr>
          <p:cNvSpPr txBox="1"/>
          <p:nvPr/>
        </p:nvSpPr>
        <p:spPr>
          <a:xfrm>
            <a:off x="6894890" y="4832667"/>
            <a:ext cx="6290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ranja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F14EAE34-B1F8-BDFA-E301-C9E3D921FF6D}"/>
              </a:ext>
            </a:extLst>
          </p:cNvPr>
          <p:cNvSpPr txBox="1"/>
          <p:nvPr/>
        </p:nvSpPr>
        <p:spPr>
          <a:xfrm>
            <a:off x="7809895" y="483851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17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0F8D9550-88C3-0543-C916-72C402909FA6}"/>
              </a:ext>
            </a:extLst>
          </p:cNvPr>
          <p:cNvSpPr txBox="1"/>
          <p:nvPr/>
        </p:nvSpPr>
        <p:spPr>
          <a:xfrm>
            <a:off x="10714567" y="3913599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(of 1500 : 6 )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855539A6-F579-0B4B-4D8F-5F997707B336}"/>
              </a:ext>
            </a:extLst>
          </p:cNvPr>
          <p:cNvSpPr txBox="1"/>
          <p:nvPr/>
        </p:nvSpPr>
        <p:spPr>
          <a:xfrm>
            <a:off x="10714567" y="4389883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(of 1500 : 4 )</a:t>
            </a:r>
          </a:p>
        </p:txBody>
      </p:sp>
    </p:spTree>
    <p:extLst>
      <p:ext uri="{BB962C8B-B14F-4D97-AF65-F5344CB8AC3E}">
        <p14:creationId xmlns:p14="http://schemas.microsoft.com/office/powerpoint/2010/main" val="36900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/>
      <p:bldP spid="12" grpId="0" animBg="1"/>
      <p:bldP spid="13" grpId="0" animBg="1"/>
      <p:bldP spid="14" grpId="0" animBg="1"/>
      <p:bldP spid="18" grpId="0" animBg="1"/>
      <p:bldP spid="20" grpId="0"/>
      <p:bldP spid="21" grpId="0"/>
      <p:bldP spid="22" grpId="0"/>
      <p:bldP spid="23" grpId="0"/>
      <p:bldP spid="25" grpId="0"/>
      <p:bldP spid="28" grpId="0" animBg="1"/>
      <p:bldP spid="29" grpId="0"/>
      <p:bldP spid="8" grpId="0"/>
      <p:bldP spid="9" grpId="0"/>
      <p:bldP spid="19" grpId="0"/>
      <p:bldP spid="54" grpId="0" animBg="1"/>
      <p:bldP spid="55" grpId="0"/>
      <p:bldP spid="32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 animBg="1"/>
      <p:bldP spid="39" grpId="0" animBg="1"/>
      <p:bldP spid="43" grpId="0" animBg="1"/>
      <p:bldP spid="44" grpId="0"/>
      <p:bldP spid="45" grpId="0"/>
      <p:bldP spid="46" grpId="0"/>
      <p:bldP spid="47" grpId="0"/>
      <p:bldP spid="48" grpId="0"/>
      <p:bldP spid="51" grpId="0" animBg="1"/>
      <p:bldP spid="52" grpId="0"/>
      <p:bldP spid="61" grpId="0"/>
      <p:bldP spid="67" grpId="0"/>
      <p:bldP spid="56" grpId="0"/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3600-CDE7-0AF2-8C1A-062E8CB2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5E3E342D-1174-BEF0-025A-D6F113656B0B}"/>
              </a:ext>
            </a:extLst>
          </p:cNvPr>
          <p:cNvSpPr txBox="1"/>
          <p:nvPr/>
        </p:nvSpPr>
        <p:spPr>
          <a:xfrm>
            <a:off x="337243" y="226337"/>
            <a:ext cx="6855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5W Verhoudingen met 2 of meer ingrediënten of onderdelen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4C9F583-C2FB-08A3-E7CC-DAA544DC2A96}"/>
              </a:ext>
            </a:extLst>
          </p:cNvPr>
          <p:cNvSpPr txBox="1"/>
          <p:nvPr/>
        </p:nvSpPr>
        <p:spPr>
          <a:xfrm>
            <a:off x="110309" y="851822"/>
            <a:ext cx="5882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Thomas gaat pannenkoeken bakken. Voor zijn mix heeft hij nodig: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450 gram pannenkoekenmix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3 eieren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800 ml melk</a:t>
            </a:r>
          </a:p>
          <a:p>
            <a:pPr algn="l"/>
            <a:r>
              <a:rPr lang="nl-NL" sz="1600" dirty="0"/>
              <a:t>Met dit recept kan hij 10 pannenkoeken bakken. </a:t>
            </a:r>
          </a:p>
          <a:p>
            <a:pPr algn="l"/>
            <a:r>
              <a:rPr lang="nl-NL" sz="1600" dirty="0"/>
              <a:t>Hoeveel van elk ingrediënt heeft Thomas nodig als hij 24 pannenkoeken wil bakken. </a:t>
            </a: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D70DB30A-A9B3-D560-6634-2DC89DD1FA5C}"/>
              </a:ext>
            </a:extLst>
          </p:cNvPr>
          <p:cNvGraphicFramePr>
            <a:graphicFrameLocks noGrp="1"/>
          </p:cNvGraphicFramePr>
          <p:nvPr/>
        </p:nvGraphicFramePr>
        <p:xfrm>
          <a:off x="7005388" y="1069845"/>
          <a:ext cx="2127978" cy="176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83003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218143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E6DE17AD-6758-6899-F86D-7F11168FBB00}"/>
              </a:ext>
            </a:extLst>
          </p:cNvPr>
          <p:cNvSpPr txBox="1"/>
          <p:nvPr/>
        </p:nvSpPr>
        <p:spPr>
          <a:xfrm>
            <a:off x="6640226" y="1069845"/>
            <a:ext cx="98809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gram mix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06ACCA3-E066-D4EC-1ED9-AEA46EDD25E2}"/>
              </a:ext>
            </a:extLst>
          </p:cNvPr>
          <p:cNvSpPr txBox="1"/>
          <p:nvPr/>
        </p:nvSpPr>
        <p:spPr>
          <a:xfrm>
            <a:off x="7751091" y="1069845"/>
            <a:ext cx="5116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450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F8111E0-6978-2557-4B7C-4E06FB23D31F}"/>
              </a:ext>
            </a:extLst>
          </p:cNvPr>
          <p:cNvSpPr txBox="1"/>
          <p:nvPr/>
        </p:nvSpPr>
        <p:spPr>
          <a:xfrm>
            <a:off x="6925976" y="1544021"/>
            <a:ext cx="7364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eieren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64737E0-671D-AF2D-13B2-EDFB186052A4}"/>
              </a:ext>
            </a:extLst>
          </p:cNvPr>
          <p:cNvSpPr txBox="1"/>
          <p:nvPr/>
        </p:nvSpPr>
        <p:spPr>
          <a:xfrm>
            <a:off x="8588307" y="2435534"/>
            <a:ext cx="40267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24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638622F-22DA-DCA8-8058-91D01548A8C5}"/>
              </a:ext>
            </a:extLst>
          </p:cNvPr>
          <p:cNvSpPr txBox="1"/>
          <p:nvPr/>
        </p:nvSpPr>
        <p:spPr>
          <a:xfrm>
            <a:off x="6543729" y="221682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BD313CB-A062-2458-80EE-72A16E1FED45}"/>
              </a:ext>
            </a:extLst>
          </p:cNvPr>
          <p:cNvSpPr txBox="1"/>
          <p:nvPr/>
        </p:nvSpPr>
        <p:spPr>
          <a:xfrm>
            <a:off x="7921279" y="1544021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3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D90DE00-81CE-5D76-216D-E008B19BC481}"/>
              </a:ext>
            </a:extLst>
          </p:cNvPr>
          <p:cNvSpPr txBox="1"/>
          <p:nvPr/>
        </p:nvSpPr>
        <p:spPr>
          <a:xfrm>
            <a:off x="6743006" y="2043306"/>
            <a:ext cx="88838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ml melk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9D8DDFC-9452-431F-6531-CCD12A64CF16}"/>
              </a:ext>
            </a:extLst>
          </p:cNvPr>
          <p:cNvSpPr txBox="1"/>
          <p:nvPr/>
        </p:nvSpPr>
        <p:spPr>
          <a:xfrm>
            <a:off x="7730779" y="2030042"/>
            <a:ext cx="5116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800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F80BD41-CABF-411A-83A4-7067718C2C2B}"/>
              </a:ext>
            </a:extLst>
          </p:cNvPr>
          <p:cNvCxnSpPr>
            <a:cxnSpLocks/>
          </p:cNvCxnSpPr>
          <p:nvPr/>
        </p:nvCxnSpPr>
        <p:spPr>
          <a:xfrm flipH="1">
            <a:off x="8207301" y="2615517"/>
            <a:ext cx="40574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04773C0-7272-655C-7865-5D98F9B28DD4}"/>
              </a:ext>
            </a:extLst>
          </p:cNvPr>
          <p:cNvCxnSpPr>
            <a:cxnSpLocks/>
          </p:cNvCxnSpPr>
          <p:nvPr/>
        </p:nvCxnSpPr>
        <p:spPr>
          <a:xfrm>
            <a:off x="8218336" y="2147517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2A3B737-E99D-F079-E88D-516B3C62EABB}"/>
              </a:ext>
            </a:extLst>
          </p:cNvPr>
          <p:cNvCxnSpPr>
            <a:cxnSpLocks/>
          </p:cNvCxnSpPr>
          <p:nvPr/>
        </p:nvCxnSpPr>
        <p:spPr>
          <a:xfrm flipH="1">
            <a:off x="8213620" y="2156181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342F73A4-ECE3-F0B8-F68D-366408DED84E}"/>
              </a:ext>
            </a:extLst>
          </p:cNvPr>
          <p:cNvSpPr txBox="1"/>
          <p:nvPr/>
        </p:nvSpPr>
        <p:spPr>
          <a:xfrm>
            <a:off x="8912392" y="1542566"/>
            <a:ext cx="11304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24 : 10 x 3  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3DE5F45-64DA-4013-97C6-3506E1C1D0AF}"/>
              </a:ext>
            </a:extLst>
          </p:cNvPr>
          <p:cNvSpPr txBox="1"/>
          <p:nvPr/>
        </p:nvSpPr>
        <p:spPr>
          <a:xfrm>
            <a:off x="7728578" y="731291"/>
            <a:ext cx="68159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delen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2ACB0EA-BA0B-F496-4D9B-DEDFBB8FC1A1}"/>
              </a:ext>
            </a:extLst>
          </p:cNvPr>
          <p:cNvSpPr txBox="1"/>
          <p:nvPr/>
        </p:nvSpPr>
        <p:spPr>
          <a:xfrm>
            <a:off x="8661393" y="1991477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3E19789-193B-3BDE-67F7-9B713C9335BC}"/>
              </a:ext>
            </a:extLst>
          </p:cNvPr>
          <p:cNvSpPr txBox="1"/>
          <p:nvPr/>
        </p:nvSpPr>
        <p:spPr>
          <a:xfrm>
            <a:off x="8657434" y="1536506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0266A173-8069-640F-5F7B-F81B122A938F}"/>
              </a:ext>
            </a:extLst>
          </p:cNvPr>
          <p:cNvSpPr txBox="1"/>
          <p:nvPr/>
        </p:nvSpPr>
        <p:spPr>
          <a:xfrm>
            <a:off x="10122488" y="1536506"/>
            <a:ext cx="120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7,2 eieren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CBB8B1DB-437F-5429-83BF-3484C9680140}"/>
              </a:ext>
            </a:extLst>
          </p:cNvPr>
          <p:cNvCxnSpPr>
            <a:cxnSpLocks/>
          </p:cNvCxnSpPr>
          <p:nvPr/>
        </p:nvCxnSpPr>
        <p:spPr>
          <a:xfrm>
            <a:off x="8220065" y="1692469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3D1207CB-E134-AE27-2BF7-2838E83AE773}"/>
              </a:ext>
            </a:extLst>
          </p:cNvPr>
          <p:cNvCxnSpPr>
            <a:cxnSpLocks/>
          </p:cNvCxnSpPr>
          <p:nvPr/>
        </p:nvCxnSpPr>
        <p:spPr>
          <a:xfrm flipH="1">
            <a:off x="8213620" y="1701042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BAFEE8E2-06DA-3DC2-3C87-BDB8EEF25C6C}"/>
              </a:ext>
            </a:extLst>
          </p:cNvPr>
          <p:cNvSpPr txBox="1"/>
          <p:nvPr/>
        </p:nvSpPr>
        <p:spPr>
          <a:xfrm>
            <a:off x="8893610" y="1986029"/>
            <a:ext cx="139012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24  : 10 x 800  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CFDF29B-A2A1-B464-CBF9-A1A297AB4D5E}"/>
              </a:ext>
            </a:extLst>
          </p:cNvPr>
          <p:cNvSpPr txBox="1"/>
          <p:nvPr/>
        </p:nvSpPr>
        <p:spPr>
          <a:xfrm>
            <a:off x="10110444" y="1986326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1920 ml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1B82F2C9-AE76-1381-3C08-1F21112622FB}"/>
              </a:ext>
            </a:extLst>
          </p:cNvPr>
          <p:cNvSpPr txBox="1"/>
          <p:nvPr/>
        </p:nvSpPr>
        <p:spPr>
          <a:xfrm>
            <a:off x="110309" y="3147939"/>
            <a:ext cx="58379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Thomas gaat pannenkoeken bakken. Voor zijn mix heeft hij nodig: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450 gram pannenkoekenmix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3 eieren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800 ml melk</a:t>
            </a:r>
          </a:p>
          <a:p>
            <a:pPr algn="l"/>
            <a:r>
              <a:rPr lang="nl-NL" sz="1600" dirty="0"/>
              <a:t>Met dit recept kan hij 10 pannenkoeken bakken. </a:t>
            </a:r>
          </a:p>
          <a:p>
            <a:pPr algn="l"/>
            <a:r>
              <a:rPr lang="nl-NL" sz="1600" dirty="0"/>
              <a:t>Thomas heeft 5 eieren. </a:t>
            </a:r>
          </a:p>
          <a:p>
            <a:pPr algn="l"/>
            <a:r>
              <a:rPr lang="nl-NL" sz="1600" dirty="0"/>
              <a:t>Hoeveel van elk ingrediënt moet Thomas hierbij doen?</a:t>
            </a:r>
          </a:p>
          <a:p>
            <a:pPr algn="l"/>
            <a:r>
              <a:rPr lang="nl-NL" sz="1600" dirty="0"/>
              <a:t>Hoeveel pannenkoeken kan Thomas dan bakken?</a:t>
            </a:r>
          </a:p>
          <a:p>
            <a:pPr algn="l"/>
            <a:endParaRPr lang="nl-NL" sz="16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368B446-14F7-C728-C190-620763FF4E43}"/>
              </a:ext>
            </a:extLst>
          </p:cNvPr>
          <p:cNvSpPr txBox="1"/>
          <p:nvPr/>
        </p:nvSpPr>
        <p:spPr>
          <a:xfrm>
            <a:off x="6185808" y="2440987"/>
            <a:ext cx="14892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pannenkoeken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E8921D5-1C71-6ECA-A056-81A4A96BC0A4}"/>
              </a:ext>
            </a:extLst>
          </p:cNvPr>
          <p:cNvSpPr txBox="1"/>
          <p:nvPr/>
        </p:nvSpPr>
        <p:spPr>
          <a:xfrm>
            <a:off x="7814129" y="244683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8E9167D-7BA3-22E1-4BBA-A3E9862CE32F}"/>
              </a:ext>
            </a:extLst>
          </p:cNvPr>
          <p:cNvSpPr txBox="1"/>
          <p:nvPr/>
        </p:nvSpPr>
        <p:spPr>
          <a:xfrm>
            <a:off x="8661763" y="1096092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C25CEEE-1D07-ECF2-DF2D-70B01984AD57}"/>
              </a:ext>
            </a:extLst>
          </p:cNvPr>
          <p:cNvCxnSpPr>
            <a:cxnSpLocks/>
          </p:cNvCxnSpPr>
          <p:nvPr/>
        </p:nvCxnSpPr>
        <p:spPr>
          <a:xfrm>
            <a:off x="8220162" y="1224469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DCD46DCC-1390-0854-9578-91B13EDA1CED}"/>
              </a:ext>
            </a:extLst>
          </p:cNvPr>
          <p:cNvCxnSpPr>
            <a:cxnSpLocks/>
          </p:cNvCxnSpPr>
          <p:nvPr/>
        </p:nvCxnSpPr>
        <p:spPr>
          <a:xfrm flipH="1">
            <a:off x="8213620" y="1224469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1AB8BF79-5E79-8291-8C9A-E232A9AAE84D}"/>
              </a:ext>
            </a:extLst>
          </p:cNvPr>
          <p:cNvSpPr txBox="1"/>
          <p:nvPr/>
        </p:nvSpPr>
        <p:spPr>
          <a:xfrm>
            <a:off x="8886518" y="1092600"/>
            <a:ext cx="13484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24 : 10 x 450  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A3B706DE-529E-3EED-1F24-0442F915C618}"/>
              </a:ext>
            </a:extLst>
          </p:cNvPr>
          <p:cNvSpPr txBox="1"/>
          <p:nvPr/>
        </p:nvSpPr>
        <p:spPr>
          <a:xfrm>
            <a:off x="10105900" y="1099400"/>
            <a:ext cx="125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1080 gram</a:t>
            </a:r>
          </a:p>
        </p:txBody>
      </p:sp>
      <p:graphicFrame>
        <p:nvGraphicFramePr>
          <p:cNvPr id="58" name="Tabel 57">
            <a:extLst>
              <a:ext uri="{FF2B5EF4-FFF2-40B4-BE49-F238E27FC236}">
                <a16:creationId xmlns:a16="http://schemas.microsoft.com/office/drawing/2014/main" id="{E2359B77-DC0B-CB92-2928-BB0B097D5D21}"/>
              </a:ext>
            </a:extLst>
          </p:cNvPr>
          <p:cNvGraphicFramePr>
            <a:graphicFrameLocks noGrp="1"/>
          </p:cNvGraphicFramePr>
          <p:nvPr/>
        </p:nvGraphicFramePr>
        <p:xfrm>
          <a:off x="7004172" y="3484214"/>
          <a:ext cx="2127978" cy="176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83003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46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218143"/>
                  </a:ext>
                </a:extLst>
              </a:tr>
            </a:tbl>
          </a:graphicData>
        </a:graphic>
      </p:graphicFrame>
      <p:sp>
        <p:nvSpPr>
          <p:cNvPr id="59" name="Tekstvak 58">
            <a:extLst>
              <a:ext uri="{FF2B5EF4-FFF2-40B4-BE49-F238E27FC236}">
                <a16:creationId xmlns:a16="http://schemas.microsoft.com/office/drawing/2014/main" id="{870A77DB-F5FA-7BE7-9867-AC985802D7DC}"/>
              </a:ext>
            </a:extLst>
          </p:cNvPr>
          <p:cNvSpPr txBox="1"/>
          <p:nvPr/>
        </p:nvSpPr>
        <p:spPr>
          <a:xfrm>
            <a:off x="6639010" y="3484214"/>
            <a:ext cx="98809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gram mix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039CD64D-A08D-1117-FD60-0AAB3264C35F}"/>
              </a:ext>
            </a:extLst>
          </p:cNvPr>
          <p:cNvSpPr txBox="1"/>
          <p:nvPr/>
        </p:nvSpPr>
        <p:spPr>
          <a:xfrm>
            <a:off x="7749875" y="3484214"/>
            <a:ext cx="5116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450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6C481A4D-05C0-DA35-90D7-7A7832373092}"/>
              </a:ext>
            </a:extLst>
          </p:cNvPr>
          <p:cNvSpPr txBox="1"/>
          <p:nvPr/>
        </p:nvSpPr>
        <p:spPr>
          <a:xfrm>
            <a:off x="6924760" y="3958390"/>
            <a:ext cx="7364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eieren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AF817865-D4C0-884F-9AAF-A81A6654485D}"/>
              </a:ext>
            </a:extLst>
          </p:cNvPr>
          <p:cNvSpPr txBox="1"/>
          <p:nvPr/>
        </p:nvSpPr>
        <p:spPr>
          <a:xfrm>
            <a:off x="8641593" y="3970684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5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48911957-5365-BE41-8955-53566F37C3A9}"/>
              </a:ext>
            </a:extLst>
          </p:cNvPr>
          <p:cNvSpPr txBox="1"/>
          <p:nvPr/>
        </p:nvSpPr>
        <p:spPr>
          <a:xfrm>
            <a:off x="6542513" y="463119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322EB690-27C6-08EA-F843-BBB6D305FB86}"/>
              </a:ext>
            </a:extLst>
          </p:cNvPr>
          <p:cNvSpPr txBox="1"/>
          <p:nvPr/>
        </p:nvSpPr>
        <p:spPr>
          <a:xfrm>
            <a:off x="7920063" y="3958390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3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92511EF7-591B-B3C6-012F-FE68057D65DF}"/>
              </a:ext>
            </a:extLst>
          </p:cNvPr>
          <p:cNvSpPr txBox="1"/>
          <p:nvPr/>
        </p:nvSpPr>
        <p:spPr>
          <a:xfrm>
            <a:off x="6741790" y="4457675"/>
            <a:ext cx="88838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ml melk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7EC3A773-CFAF-FFE8-3886-024C9BF161D5}"/>
              </a:ext>
            </a:extLst>
          </p:cNvPr>
          <p:cNvSpPr txBox="1"/>
          <p:nvPr/>
        </p:nvSpPr>
        <p:spPr>
          <a:xfrm>
            <a:off x="7729563" y="4444411"/>
            <a:ext cx="5116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800</a:t>
            </a:r>
          </a:p>
        </p:txBody>
      </p: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2A427065-09D6-CC25-5E76-88200A9D529A}"/>
              </a:ext>
            </a:extLst>
          </p:cNvPr>
          <p:cNvCxnSpPr>
            <a:cxnSpLocks/>
          </p:cNvCxnSpPr>
          <p:nvPr/>
        </p:nvCxnSpPr>
        <p:spPr>
          <a:xfrm flipH="1">
            <a:off x="8261554" y="4120152"/>
            <a:ext cx="40574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5F6F2F6F-83AF-324B-3A65-7429C80D03A5}"/>
              </a:ext>
            </a:extLst>
          </p:cNvPr>
          <p:cNvCxnSpPr>
            <a:cxnSpLocks/>
          </p:cNvCxnSpPr>
          <p:nvPr/>
        </p:nvCxnSpPr>
        <p:spPr>
          <a:xfrm>
            <a:off x="8268634" y="3671961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77375880-1FC6-D631-F43E-A6BDDE363E78}"/>
              </a:ext>
            </a:extLst>
          </p:cNvPr>
          <p:cNvCxnSpPr>
            <a:cxnSpLocks/>
          </p:cNvCxnSpPr>
          <p:nvPr/>
        </p:nvCxnSpPr>
        <p:spPr>
          <a:xfrm flipH="1">
            <a:off x="8255912" y="3679802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3AF592FC-CDF5-AF0C-A0EA-33ABFEB9CFF6}"/>
              </a:ext>
            </a:extLst>
          </p:cNvPr>
          <p:cNvSpPr txBox="1"/>
          <p:nvPr/>
        </p:nvSpPr>
        <p:spPr>
          <a:xfrm>
            <a:off x="8872188" y="4406458"/>
            <a:ext cx="11304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5 : 3 x 800  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03B75EE2-3BFA-8671-A9C5-CBCD9FD51C9C}"/>
              </a:ext>
            </a:extLst>
          </p:cNvPr>
          <p:cNvSpPr txBox="1"/>
          <p:nvPr/>
        </p:nvSpPr>
        <p:spPr>
          <a:xfrm>
            <a:off x="7727362" y="3145660"/>
            <a:ext cx="68159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delen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C51C06EF-6000-B862-327B-6F5B1EA6D94D}"/>
              </a:ext>
            </a:extLst>
          </p:cNvPr>
          <p:cNvSpPr txBox="1"/>
          <p:nvPr/>
        </p:nvSpPr>
        <p:spPr>
          <a:xfrm>
            <a:off x="8656177" y="3493005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15E13A79-3173-139E-5763-C57E9BD73193}"/>
              </a:ext>
            </a:extLst>
          </p:cNvPr>
          <p:cNvSpPr txBox="1"/>
          <p:nvPr/>
        </p:nvSpPr>
        <p:spPr>
          <a:xfrm>
            <a:off x="8644799" y="439359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F47B0012-963D-8FF8-F53C-98CD33C011B0}"/>
              </a:ext>
            </a:extLst>
          </p:cNvPr>
          <p:cNvSpPr txBox="1"/>
          <p:nvPr/>
        </p:nvSpPr>
        <p:spPr>
          <a:xfrm>
            <a:off x="9857541" y="4403058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1333 ml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755CF0A0-C09D-148A-D14B-97588A89B3FA}"/>
              </a:ext>
            </a:extLst>
          </p:cNvPr>
          <p:cNvCxnSpPr>
            <a:cxnSpLocks/>
          </p:cNvCxnSpPr>
          <p:nvPr/>
        </p:nvCxnSpPr>
        <p:spPr>
          <a:xfrm>
            <a:off x="8267747" y="4120152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7CE7DC5-6D50-821F-E3A7-A30BC4F6989C}"/>
              </a:ext>
            </a:extLst>
          </p:cNvPr>
          <p:cNvCxnSpPr>
            <a:cxnSpLocks/>
          </p:cNvCxnSpPr>
          <p:nvPr/>
        </p:nvCxnSpPr>
        <p:spPr>
          <a:xfrm flipH="1">
            <a:off x="8252990" y="4588152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kstvak 78">
            <a:extLst>
              <a:ext uri="{FF2B5EF4-FFF2-40B4-BE49-F238E27FC236}">
                <a16:creationId xmlns:a16="http://schemas.microsoft.com/office/drawing/2014/main" id="{EEB324E5-EECC-99CA-DB97-149A05DA55E4}"/>
              </a:ext>
            </a:extLst>
          </p:cNvPr>
          <p:cNvSpPr txBox="1"/>
          <p:nvPr/>
        </p:nvSpPr>
        <p:spPr>
          <a:xfrm>
            <a:off x="8910168" y="3506457"/>
            <a:ext cx="117211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5  : 3 x 450  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DFFA133-9E81-44BF-82D8-E7D6FBCF102D}"/>
              </a:ext>
            </a:extLst>
          </p:cNvPr>
          <p:cNvSpPr txBox="1"/>
          <p:nvPr/>
        </p:nvSpPr>
        <p:spPr>
          <a:xfrm>
            <a:off x="9857541" y="3506457"/>
            <a:ext cx="123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  750 gram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9DA462B5-8A56-B4D5-03CD-FD40BB46B8E8}"/>
              </a:ext>
            </a:extLst>
          </p:cNvPr>
          <p:cNvSpPr txBox="1"/>
          <p:nvPr/>
        </p:nvSpPr>
        <p:spPr>
          <a:xfrm>
            <a:off x="6184592" y="4855356"/>
            <a:ext cx="14892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pannenkoeken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AC3EF87C-8F73-8E14-D325-AB90123DFD90}"/>
              </a:ext>
            </a:extLst>
          </p:cNvPr>
          <p:cNvSpPr txBox="1"/>
          <p:nvPr/>
        </p:nvSpPr>
        <p:spPr>
          <a:xfrm>
            <a:off x="7812913" y="486120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B98A92B9-7D89-A808-A1B4-3E5CEE31076C}"/>
              </a:ext>
            </a:extLst>
          </p:cNvPr>
          <p:cNvSpPr txBox="1"/>
          <p:nvPr/>
        </p:nvSpPr>
        <p:spPr>
          <a:xfrm>
            <a:off x="8644023" y="4853303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84" name="Rechte verbindingslijn 83">
            <a:extLst>
              <a:ext uri="{FF2B5EF4-FFF2-40B4-BE49-F238E27FC236}">
                <a16:creationId xmlns:a16="http://schemas.microsoft.com/office/drawing/2014/main" id="{1600B230-D20F-37E6-FD74-BC57DFFA1A65}"/>
              </a:ext>
            </a:extLst>
          </p:cNvPr>
          <p:cNvCxnSpPr>
            <a:cxnSpLocks/>
          </p:cNvCxnSpPr>
          <p:nvPr/>
        </p:nvCxnSpPr>
        <p:spPr>
          <a:xfrm>
            <a:off x="8268634" y="4572335"/>
            <a:ext cx="0" cy="468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7E54D26A-8D4E-F3DC-93A3-A2FEAAEAEAF4}"/>
              </a:ext>
            </a:extLst>
          </p:cNvPr>
          <p:cNvCxnSpPr>
            <a:cxnSpLocks/>
          </p:cNvCxnSpPr>
          <p:nvPr/>
        </p:nvCxnSpPr>
        <p:spPr>
          <a:xfrm flipH="1">
            <a:off x="8252990" y="5040335"/>
            <a:ext cx="494699" cy="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kstvak 85">
            <a:extLst>
              <a:ext uri="{FF2B5EF4-FFF2-40B4-BE49-F238E27FC236}">
                <a16:creationId xmlns:a16="http://schemas.microsoft.com/office/drawing/2014/main" id="{C9EE052E-764F-642F-ACC2-5DFD047A9838}"/>
              </a:ext>
            </a:extLst>
          </p:cNvPr>
          <p:cNvSpPr txBox="1"/>
          <p:nvPr/>
        </p:nvSpPr>
        <p:spPr>
          <a:xfrm>
            <a:off x="8846305" y="4849903"/>
            <a:ext cx="102143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5 : 3 x 10  </a:t>
            </a: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4C1F1C56-B7BA-8BDA-999A-FD7398ED7C72}"/>
              </a:ext>
            </a:extLst>
          </p:cNvPr>
          <p:cNvSpPr txBox="1"/>
          <p:nvPr/>
        </p:nvSpPr>
        <p:spPr>
          <a:xfrm>
            <a:off x="9857541" y="4857311"/>
            <a:ext cx="1851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16,7 pannenkoek</a:t>
            </a:r>
          </a:p>
        </p:txBody>
      </p:sp>
    </p:spTree>
    <p:extLst>
      <p:ext uri="{BB962C8B-B14F-4D97-AF65-F5344CB8AC3E}">
        <p14:creationId xmlns:p14="http://schemas.microsoft.com/office/powerpoint/2010/main" val="23178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/>
      <p:bldP spid="12" grpId="0" animBg="1"/>
      <p:bldP spid="13" grpId="0" animBg="1"/>
      <p:bldP spid="14" grpId="0" animBg="1"/>
      <p:bldP spid="18" grpId="0" animBg="1"/>
      <p:bldP spid="20" grpId="0"/>
      <p:bldP spid="22" grpId="0"/>
      <p:bldP spid="23" grpId="0"/>
      <p:bldP spid="25" grpId="0"/>
      <p:bldP spid="28" grpId="0" animBg="1"/>
      <p:bldP spid="29" grpId="0"/>
      <p:bldP spid="8" grpId="0"/>
      <p:bldP spid="9" grpId="0"/>
      <p:bldP spid="19" grpId="0"/>
      <p:bldP spid="54" grpId="0" animBg="1"/>
      <p:bldP spid="55" grpId="0"/>
      <p:bldP spid="59" grpId="0" animBg="1"/>
      <p:bldP spid="60" grpId="0" animBg="1"/>
      <p:bldP spid="62" grpId="0" animBg="1"/>
      <p:bldP spid="63" grpId="0" animBg="1"/>
      <p:bldP spid="64" grpId="0"/>
      <p:bldP spid="65" grpId="0" animBg="1"/>
      <p:bldP spid="66" grpId="0" animBg="1"/>
      <p:bldP spid="68" grpId="0" animBg="1"/>
      <p:bldP spid="72" grpId="0" animBg="1"/>
      <p:bldP spid="73" grpId="0"/>
      <p:bldP spid="74" grpId="0"/>
      <p:bldP spid="75" grpId="0"/>
      <p:bldP spid="76" grpId="0"/>
      <p:bldP spid="79" grpId="0" animBg="1"/>
      <p:bldP spid="80" grpId="0"/>
      <p:bldP spid="81" grpId="0"/>
      <p:bldP spid="82" grpId="0"/>
      <p:bldP spid="83" grpId="0"/>
      <p:bldP spid="86" grpId="0" animBg="1"/>
      <p:bldP spid="8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76BD2-30C1-0FBE-7A77-03463E998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2DDA9-F3E5-CD36-8A07-6BE3B5316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931" y="-15327"/>
            <a:ext cx="10191184" cy="1092688"/>
          </a:xfrm>
        </p:spPr>
        <p:txBody>
          <a:bodyPr>
            <a:normAutofit/>
          </a:bodyPr>
          <a:lstStyle/>
          <a:p>
            <a:r>
              <a:rPr lang="nl-NL" dirty="0"/>
              <a:t>Hoofdstuk 6 vlakke meetkunde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DC71020-CD7E-EF75-C3F8-7155A9DDDC1E}"/>
              </a:ext>
            </a:extLst>
          </p:cNvPr>
          <p:cNvSpPr txBox="1"/>
          <p:nvPr/>
        </p:nvSpPr>
        <p:spPr>
          <a:xfrm>
            <a:off x="2924269" y="914398"/>
            <a:ext cx="7437998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2400" dirty="0"/>
              <a:t>6A Hoeken</a:t>
            </a:r>
          </a:p>
          <a:p>
            <a:pPr algn="l"/>
            <a:r>
              <a:rPr lang="nl-NL" sz="2400" dirty="0"/>
              <a:t>6B Kijkhoeken</a:t>
            </a:r>
          </a:p>
          <a:p>
            <a:pPr algn="l"/>
            <a:r>
              <a:rPr lang="nl-NL" sz="2400" dirty="0"/>
              <a:t>6C Namen en eigenschappen van vlakke figuren</a:t>
            </a:r>
          </a:p>
          <a:p>
            <a:pPr algn="l"/>
            <a:r>
              <a:rPr lang="nl-NL" sz="2400" dirty="0"/>
              <a:t>6D Schaal (vergrotingsfactor) en kaart</a:t>
            </a:r>
          </a:p>
          <a:p>
            <a:pPr algn="l"/>
            <a:r>
              <a:rPr lang="nl-NL" sz="2400" dirty="0"/>
              <a:t>6E Hoeken meten</a:t>
            </a:r>
          </a:p>
          <a:p>
            <a:pPr algn="l"/>
            <a:r>
              <a:rPr lang="nl-NL" sz="2400" dirty="0"/>
              <a:t>6F hoeken tekenen</a:t>
            </a:r>
          </a:p>
          <a:p>
            <a:pPr algn="l"/>
            <a:r>
              <a:rPr lang="nl-NL" sz="2400" dirty="0"/>
              <a:t>6G Symmetrie</a:t>
            </a:r>
          </a:p>
          <a:p>
            <a:pPr algn="l"/>
            <a:r>
              <a:rPr lang="nl-NL" sz="2400" dirty="0"/>
              <a:t>6H Symmetrie bij lijnen en hoeken</a:t>
            </a:r>
          </a:p>
          <a:p>
            <a:pPr algn="l"/>
            <a:r>
              <a:rPr lang="nl-NL" sz="2400" dirty="0"/>
              <a:t>6I Driehoeken en bijzondere lijnen</a:t>
            </a:r>
          </a:p>
          <a:p>
            <a:pPr algn="l"/>
            <a:r>
              <a:rPr lang="nl-NL" sz="2400" dirty="0"/>
              <a:t>6J Hoeken berekenen</a:t>
            </a:r>
          </a:p>
          <a:p>
            <a:pPr algn="l"/>
            <a:r>
              <a:rPr lang="nl-NL" sz="2400" dirty="0"/>
              <a:t>6K Koers</a:t>
            </a:r>
          </a:p>
          <a:p>
            <a:pPr algn="l"/>
            <a:r>
              <a:rPr lang="nl-NL" sz="2400" dirty="0"/>
              <a:t>6L, 6M, 6N Goniometrie en Pythagoras in vlakke figuren</a:t>
            </a:r>
          </a:p>
          <a:p>
            <a:pPr algn="l"/>
            <a:r>
              <a:rPr lang="nl-NL" sz="2400" dirty="0"/>
              <a:t>6P Spiegelen</a:t>
            </a:r>
          </a:p>
          <a:p>
            <a:pPr algn="l"/>
            <a:r>
              <a:rPr lang="nl-NL" sz="2400" dirty="0"/>
              <a:t>6Q Berekeningen met gelijkvormigheid </a:t>
            </a:r>
          </a:p>
          <a:p>
            <a:pPr algn="l"/>
            <a:r>
              <a:rPr lang="nl-NL" sz="2400" dirty="0"/>
              <a:t>6R Omtrek en oppervlakte</a:t>
            </a:r>
          </a:p>
          <a:p>
            <a:pPr algn="l"/>
            <a:r>
              <a:rPr lang="nl-NL" sz="2400" dirty="0"/>
              <a:t>6S Vergrotingsfactor (schaal) en oppervlakte</a:t>
            </a:r>
          </a:p>
          <a:p>
            <a:pPr algn="l"/>
            <a:endParaRPr lang="nl-NL" sz="2400" dirty="0"/>
          </a:p>
          <a:p>
            <a:pPr algn="l"/>
            <a:endParaRPr lang="nl-NL" sz="2400" dirty="0"/>
          </a:p>
          <a:p>
            <a:pPr algn="l"/>
            <a:endParaRPr lang="nl-NL" sz="2400" dirty="0"/>
          </a:p>
          <a:p>
            <a:pPr algn="l"/>
            <a:endParaRPr lang="nl-NL" sz="2400" dirty="0"/>
          </a:p>
          <a:p>
            <a:pPr algn="l"/>
            <a:endParaRPr lang="nl-NL" sz="2400" dirty="0"/>
          </a:p>
          <a:p>
            <a:pPr algn="l"/>
            <a:endParaRPr lang="nl-NL" sz="2400" dirty="0"/>
          </a:p>
          <a:p>
            <a:pPr algn="l"/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09866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55E58F94-EAFD-2314-043F-1AE87E272A92}"/>
              </a:ext>
            </a:extLst>
          </p:cNvPr>
          <p:cNvSpPr txBox="1"/>
          <p:nvPr/>
        </p:nvSpPr>
        <p:spPr>
          <a:xfrm>
            <a:off x="337243" y="226337"/>
            <a:ext cx="20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6A Hoeken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75BA05A9-28FF-AEDF-4A97-EF81F383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97" y="732913"/>
            <a:ext cx="1301569" cy="600168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148741DD-5C8C-115C-5016-FF72DFA874C8}"/>
              </a:ext>
            </a:extLst>
          </p:cNvPr>
          <p:cNvSpPr txBox="1"/>
          <p:nvPr/>
        </p:nvSpPr>
        <p:spPr>
          <a:xfrm>
            <a:off x="2255578" y="1227736"/>
            <a:ext cx="166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Scherpe hoek</a:t>
            </a: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74A36C2A-8D53-078A-5C84-E479C6F5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03" y="691232"/>
            <a:ext cx="550022" cy="529135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56163C87-DC75-F2F2-F4DB-8696AE62AAF8}"/>
              </a:ext>
            </a:extLst>
          </p:cNvPr>
          <p:cNvSpPr txBox="1"/>
          <p:nvPr/>
        </p:nvSpPr>
        <p:spPr>
          <a:xfrm>
            <a:off x="2226227" y="1573659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Kleiner dan 90⁰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085C22D3-0DE6-0980-0C83-C71F83529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85" y="666603"/>
            <a:ext cx="648695" cy="553764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81AE0950-5D3F-160B-86CD-C48F197184CC}"/>
              </a:ext>
            </a:extLst>
          </p:cNvPr>
          <p:cNvSpPr txBox="1"/>
          <p:nvPr/>
        </p:nvSpPr>
        <p:spPr>
          <a:xfrm>
            <a:off x="337243" y="1227736"/>
            <a:ext cx="166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Rechte hoek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F424596A-5689-F0DC-07AF-6BAD399A0BFC}"/>
              </a:ext>
            </a:extLst>
          </p:cNvPr>
          <p:cNvSpPr txBox="1"/>
          <p:nvPr/>
        </p:nvSpPr>
        <p:spPr>
          <a:xfrm>
            <a:off x="462135" y="1573659"/>
            <a:ext cx="111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Precies 90⁰</a:t>
            </a:r>
          </a:p>
        </p:txBody>
      </p: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85726338-3596-385A-C595-D241F9780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913" y="732913"/>
            <a:ext cx="1113318" cy="556659"/>
          </a:xfrm>
          <a:prstGeom prst="rect">
            <a:avLst/>
          </a:prstGeom>
        </p:spPr>
      </p:pic>
      <p:sp>
        <p:nvSpPr>
          <p:cNvPr id="34" name="Tekstvak 33">
            <a:extLst>
              <a:ext uri="{FF2B5EF4-FFF2-40B4-BE49-F238E27FC236}">
                <a16:creationId xmlns:a16="http://schemas.microsoft.com/office/drawing/2014/main" id="{3894E478-5E79-0D42-B68E-D238C74C0FBD}"/>
              </a:ext>
            </a:extLst>
          </p:cNvPr>
          <p:cNvSpPr txBox="1"/>
          <p:nvPr/>
        </p:nvSpPr>
        <p:spPr>
          <a:xfrm>
            <a:off x="3990896" y="1227736"/>
            <a:ext cx="166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Stompe hoek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E2299659-5774-5E33-DA3E-14C80AD35A75}"/>
              </a:ext>
            </a:extLst>
          </p:cNvPr>
          <p:cNvSpPr txBox="1"/>
          <p:nvPr/>
        </p:nvSpPr>
        <p:spPr>
          <a:xfrm>
            <a:off x="3920601" y="1573659"/>
            <a:ext cx="1427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Groter dan 90⁰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7ECE127E-C24B-AA72-3587-A366066FAC4E}"/>
              </a:ext>
            </a:extLst>
          </p:cNvPr>
          <p:cNvSpPr txBox="1"/>
          <p:nvPr/>
        </p:nvSpPr>
        <p:spPr>
          <a:xfrm>
            <a:off x="5814397" y="1289572"/>
            <a:ext cx="166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Gestrekte hoek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E6462B13-988B-02BB-00C0-D6841D48EB6E}"/>
              </a:ext>
            </a:extLst>
          </p:cNvPr>
          <p:cNvSpPr txBox="1"/>
          <p:nvPr/>
        </p:nvSpPr>
        <p:spPr>
          <a:xfrm>
            <a:off x="5751066" y="1573659"/>
            <a:ext cx="1831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Samen precies 180⁰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5A770CE-C55D-99DD-AA69-C38EE5156366}"/>
              </a:ext>
            </a:extLst>
          </p:cNvPr>
          <p:cNvSpPr txBox="1"/>
          <p:nvPr/>
        </p:nvSpPr>
        <p:spPr>
          <a:xfrm>
            <a:off x="281523" y="2633325"/>
            <a:ext cx="117867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1" dirty="0"/>
              <a:t>Je kijkhoek wordt bepaald door de rechte lijnen vanuit je ogen langs de randen van een object.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4BB7009-3C22-0A4E-FE52-E0BABEE46B06}"/>
              </a:ext>
            </a:extLst>
          </p:cNvPr>
          <p:cNvSpPr txBox="1"/>
          <p:nvPr/>
        </p:nvSpPr>
        <p:spPr>
          <a:xfrm>
            <a:off x="0" y="3176444"/>
            <a:ext cx="4956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Voorbeeld 1: </a:t>
            </a:r>
          </a:p>
          <a:p>
            <a:pPr algn="ctr"/>
            <a:r>
              <a:rPr lang="nl-NL" sz="1600" dirty="0"/>
              <a:t>Teken de kijkhoeken van Daan, Tim en Lars </a:t>
            </a:r>
          </a:p>
          <a:p>
            <a:pPr algn="ctr"/>
            <a:r>
              <a:rPr lang="nl-NL" sz="1600" dirty="0"/>
              <a:t>als ze door deuropening kijken.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4932621-C0DF-22EF-DF28-A7CC42983228}"/>
              </a:ext>
            </a:extLst>
          </p:cNvPr>
          <p:cNvSpPr txBox="1"/>
          <p:nvPr/>
        </p:nvSpPr>
        <p:spPr>
          <a:xfrm>
            <a:off x="6029608" y="3176444"/>
            <a:ext cx="603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Voorbeeld 2: </a:t>
            </a:r>
          </a:p>
          <a:p>
            <a:pPr algn="ctr"/>
            <a:r>
              <a:rPr lang="nl-NL" sz="1600" dirty="0"/>
              <a:t>Kleur het gedeelte van het podium dat </a:t>
            </a:r>
            <a:r>
              <a:rPr lang="nl-NL" sz="1600" dirty="0" err="1"/>
              <a:t>Aslan</a:t>
            </a:r>
            <a:r>
              <a:rPr lang="nl-NL" sz="1600" dirty="0"/>
              <a:t>, Ines en Finn </a:t>
            </a:r>
          </a:p>
          <a:p>
            <a:pPr algn="ctr"/>
            <a:r>
              <a:rPr lang="nl-NL" sz="1600" dirty="0"/>
              <a:t>allemaal kunnen zien. Naast het podium hangen zwarte doeken. 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A2AE155-ADB0-FF85-6ADF-E68447430405}"/>
              </a:ext>
            </a:extLst>
          </p:cNvPr>
          <p:cNvSpPr txBox="1"/>
          <p:nvPr/>
        </p:nvSpPr>
        <p:spPr>
          <a:xfrm>
            <a:off x="337242" y="2199710"/>
            <a:ext cx="2362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6B Kijkhoeken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2A3E9414-9BBD-E192-041D-BC21E430A021}"/>
              </a:ext>
            </a:extLst>
          </p:cNvPr>
          <p:cNvCxnSpPr>
            <a:cxnSpLocks/>
          </p:cNvCxnSpPr>
          <p:nvPr/>
        </p:nvCxnSpPr>
        <p:spPr>
          <a:xfrm>
            <a:off x="0" y="3096090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5E63DA7A-3518-9CD8-E91A-1454A5B6F4A2}"/>
              </a:ext>
            </a:extLst>
          </p:cNvPr>
          <p:cNvCxnSpPr>
            <a:cxnSpLocks/>
          </p:cNvCxnSpPr>
          <p:nvPr/>
        </p:nvCxnSpPr>
        <p:spPr>
          <a:xfrm>
            <a:off x="-12778" y="2011317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A4856EC-3F80-45B1-223D-BFEC7DC78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37" y="4153922"/>
            <a:ext cx="3641531" cy="2630286"/>
          </a:xfrm>
          <a:prstGeom prst="rect">
            <a:avLst/>
          </a:prstGeom>
        </p:spPr>
      </p:pic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540122B8-82E8-FCE3-9161-83345A247B37}"/>
              </a:ext>
            </a:extLst>
          </p:cNvPr>
          <p:cNvCxnSpPr>
            <a:cxnSpLocks/>
          </p:cNvCxnSpPr>
          <p:nvPr/>
        </p:nvCxnSpPr>
        <p:spPr>
          <a:xfrm flipH="1" flipV="1">
            <a:off x="1629073" y="4153922"/>
            <a:ext cx="642890" cy="2105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572BF0F9-694B-D1C2-1ABA-6AF0CD6AAE9C}"/>
              </a:ext>
            </a:extLst>
          </p:cNvPr>
          <p:cNvCxnSpPr>
            <a:cxnSpLocks/>
          </p:cNvCxnSpPr>
          <p:nvPr/>
        </p:nvCxnSpPr>
        <p:spPr>
          <a:xfrm flipV="1">
            <a:off x="2251254" y="5322403"/>
            <a:ext cx="2103771" cy="9305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0224B2C0-7CDE-E2CD-D384-C0A75F1F3FB1}"/>
              </a:ext>
            </a:extLst>
          </p:cNvPr>
          <p:cNvCxnSpPr>
            <a:cxnSpLocks/>
          </p:cNvCxnSpPr>
          <p:nvPr/>
        </p:nvCxnSpPr>
        <p:spPr>
          <a:xfrm flipH="1" flipV="1">
            <a:off x="899443" y="4445217"/>
            <a:ext cx="1746525" cy="2108577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F4F077FC-41FF-4067-8AD5-17B959EA10E3}"/>
              </a:ext>
            </a:extLst>
          </p:cNvPr>
          <p:cNvCxnSpPr>
            <a:cxnSpLocks/>
          </p:cNvCxnSpPr>
          <p:nvPr/>
        </p:nvCxnSpPr>
        <p:spPr>
          <a:xfrm flipV="1">
            <a:off x="2645968" y="4153922"/>
            <a:ext cx="815922" cy="2399872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EE036F9-5DFE-11A3-4111-8064C6098A52}"/>
              </a:ext>
            </a:extLst>
          </p:cNvPr>
          <p:cNvCxnSpPr>
            <a:cxnSpLocks/>
          </p:cNvCxnSpPr>
          <p:nvPr/>
        </p:nvCxnSpPr>
        <p:spPr>
          <a:xfrm flipH="1" flipV="1">
            <a:off x="865478" y="5754203"/>
            <a:ext cx="2101050" cy="39188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73055B6E-77C5-5A90-760A-16733B99087D}"/>
              </a:ext>
            </a:extLst>
          </p:cNvPr>
          <p:cNvCxnSpPr>
            <a:cxnSpLocks/>
          </p:cNvCxnSpPr>
          <p:nvPr/>
        </p:nvCxnSpPr>
        <p:spPr>
          <a:xfrm flipH="1" flipV="1">
            <a:off x="865478" y="4444492"/>
            <a:ext cx="2101050" cy="169062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2F3B96D4-C4B8-2CEF-DA0A-71F585867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332" y="4059291"/>
            <a:ext cx="4984520" cy="2510452"/>
          </a:xfrm>
          <a:prstGeom prst="rect">
            <a:avLst/>
          </a:prstGeom>
        </p:spPr>
      </p:pic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76496DBE-3092-ECD8-DF89-730D42919095}"/>
              </a:ext>
            </a:extLst>
          </p:cNvPr>
          <p:cNvCxnSpPr>
            <a:cxnSpLocks/>
          </p:cNvCxnSpPr>
          <p:nvPr/>
        </p:nvCxnSpPr>
        <p:spPr>
          <a:xfrm flipH="1" flipV="1">
            <a:off x="7729034" y="5025188"/>
            <a:ext cx="3402169" cy="83573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CF05C3E8-5C1E-9F8F-66BE-0E65732F2E6D}"/>
              </a:ext>
            </a:extLst>
          </p:cNvPr>
          <p:cNvCxnSpPr>
            <a:cxnSpLocks/>
          </p:cNvCxnSpPr>
          <p:nvPr/>
        </p:nvCxnSpPr>
        <p:spPr>
          <a:xfrm flipH="1" flipV="1">
            <a:off x="9713931" y="4158571"/>
            <a:ext cx="1417272" cy="170235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DBC23258-4F46-A41B-10A3-613D1FA30841}"/>
              </a:ext>
            </a:extLst>
          </p:cNvPr>
          <p:cNvCxnSpPr>
            <a:cxnSpLocks/>
          </p:cNvCxnSpPr>
          <p:nvPr/>
        </p:nvCxnSpPr>
        <p:spPr>
          <a:xfrm flipV="1">
            <a:off x="7179837" y="4158571"/>
            <a:ext cx="1812240" cy="12169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0A365EB6-A836-D9F4-3CA0-0049B9F91D76}"/>
              </a:ext>
            </a:extLst>
          </p:cNvPr>
          <p:cNvCxnSpPr>
            <a:cxnSpLocks/>
          </p:cNvCxnSpPr>
          <p:nvPr/>
        </p:nvCxnSpPr>
        <p:spPr>
          <a:xfrm flipV="1">
            <a:off x="7179838" y="5025188"/>
            <a:ext cx="3234639" cy="3503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12736A21-6685-0342-E17A-FC9817FE6EE1}"/>
              </a:ext>
            </a:extLst>
          </p:cNvPr>
          <p:cNvCxnSpPr>
            <a:cxnSpLocks/>
          </p:cNvCxnSpPr>
          <p:nvPr/>
        </p:nvCxnSpPr>
        <p:spPr>
          <a:xfrm flipH="1" flipV="1">
            <a:off x="7729034" y="5032251"/>
            <a:ext cx="1354514" cy="1164903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09AF191-279E-1529-1BD4-78F08FA35B45}"/>
              </a:ext>
            </a:extLst>
          </p:cNvPr>
          <p:cNvCxnSpPr>
            <a:cxnSpLocks/>
          </p:cNvCxnSpPr>
          <p:nvPr/>
        </p:nvCxnSpPr>
        <p:spPr>
          <a:xfrm flipV="1">
            <a:off x="9083547" y="5025188"/>
            <a:ext cx="1330930" cy="1171966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Vrije vorm: vorm 43">
            <a:extLst>
              <a:ext uri="{FF2B5EF4-FFF2-40B4-BE49-F238E27FC236}">
                <a16:creationId xmlns:a16="http://schemas.microsoft.com/office/drawing/2014/main" id="{754B6AEC-3052-BB33-B70D-7D92CBDF539B}"/>
              </a:ext>
            </a:extLst>
          </p:cNvPr>
          <p:cNvSpPr/>
          <p:nvPr/>
        </p:nvSpPr>
        <p:spPr>
          <a:xfrm>
            <a:off x="7723246" y="4158278"/>
            <a:ext cx="2691114" cy="850739"/>
          </a:xfrm>
          <a:custGeom>
            <a:avLst/>
            <a:gdLst>
              <a:gd name="connsiteX0" fmla="*/ 0 w 2691114"/>
              <a:gd name="connsiteY0" fmla="*/ 850739 h 850739"/>
              <a:gd name="connsiteX1" fmla="*/ 1261641 w 2691114"/>
              <a:gd name="connsiteY1" fmla="*/ 11575 h 850739"/>
              <a:gd name="connsiteX2" fmla="*/ 1990846 w 2691114"/>
              <a:gd name="connsiteY2" fmla="*/ 0 h 850739"/>
              <a:gd name="connsiteX3" fmla="*/ 2691114 w 2691114"/>
              <a:gd name="connsiteY3" fmla="*/ 839165 h 850739"/>
              <a:gd name="connsiteX4" fmla="*/ 0 w 2691114"/>
              <a:gd name="connsiteY4" fmla="*/ 850739 h 85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1114" h="850739">
                <a:moveTo>
                  <a:pt x="0" y="850739"/>
                </a:moveTo>
                <a:lnTo>
                  <a:pt x="1261641" y="11575"/>
                </a:lnTo>
                <a:lnTo>
                  <a:pt x="1990846" y="0"/>
                </a:lnTo>
                <a:lnTo>
                  <a:pt x="2691114" y="839165"/>
                </a:lnTo>
                <a:lnTo>
                  <a:pt x="0" y="850739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746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2" grpId="0"/>
      <p:bldP spid="34" grpId="0"/>
      <p:bldP spid="35" grpId="0"/>
      <p:bldP spid="36" grpId="0"/>
      <p:bldP spid="37" grpId="0"/>
      <p:bldP spid="2" grpId="0"/>
      <p:bldP spid="5" grpId="0"/>
      <p:bldP spid="6" grpId="0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3CE26-EF9A-1362-7A2A-7478FE6CA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04448-EEB5-DDFC-FE53-3F8A5DFE3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4005"/>
            <a:ext cx="9144000" cy="1092688"/>
          </a:xfrm>
        </p:spPr>
        <p:txBody>
          <a:bodyPr/>
          <a:lstStyle/>
          <a:p>
            <a:r>
              <a:rPr lang="nl-NL" dirty="0"/>
              <a:t>Hoofdstuk 5 rekenen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3FEF6DD-EE7F-BF65-DB4F-6246AE64569E}"/>
              </a:ext>
            </a:extLst>
          </p:cNvPr>
          <p:cNvSpPr txBox="1"/>
          <p:nvPr/>
        </p:nvSpPr>
        <p:spPr>
          <a:xfrm>
            <a:off x="3121295" y="1726545"/>
            <a:ext cx="850717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2400" dirty="0"/>
              <a:t>5L Rekenen met toename of afname in procenten</a:t>
            </a:r>
          </a:p>
          <a:p>
            <a:pPr algn="l"/>
            <a:r>
              <a:rPr lang="nl-NL" sz="2400" dirty="0"/>
              <a:t>5N Het geheel (100%) berekenen</a:t>
            </a:r>
          </a:p>
          <a:p>
            <a:pPr algn="l"/>
            <a:r>
              <a:rPr lang="nl-NL" sz="2400" dirty="0"/>
              <a:t>5O De oude situatie (100%) berekenen na procentuele toename of afname</a:t>
            </a:r>
          </a:p>
          <a:p>
            <a:pPr algn="l"/>
            <a:r>
              <a:rPr lang="nl-NL" sz="2400" dirty="0"/>
              <a:t>5M Percentage berekenen</a:t>
            </a:r>
          </a:p>
          <a:p>
            <a:pPr algn="l"/>
            <a:r>
              <a:rPr lang="nl-NL" sz="2400" dirty="0"/>
              <a:t>5M Percentage erbij of eraf berekenen</a:t>
            </a:r>
          </a:p>
          <a:p>
            <a:pPr algn="l"/>
            <a:r>
              <a:rPr lang="nl-NL" sz="2400" dirty="0"/>
              <a:t>5Q Eenheden van tijd</a:t>
            </a:r>
          </a:p>
          <a:p>
            <a:pPr algn="l"/>
            <a:r>
              <a:rPr lang="nl-NL" sz="2400" dirty="0"/>
              <a:t>5R Eenheden van lengte</a:t>
            </a:r>
          </a:p>
          <a:p>
            <a:pPr algn="l"/>
            <a:r>
              <a:rPr lang="nl-NL" sz="2400" dirty="0"/>
              <a:t>5S Eenheden van oppervlakte</a:t>
            </a:r>
          </a:p>
          <a:p>
            <a:pPr algn="l"/>
            <a:r>
              <a:rPr lang="nl-NL" sz="2400" dirty="0"/>
              <a:t>5T Eenheden van inhoud</a:t>
            </a:r>
          </a:p>
          <a:p>
            <a:pPr algn="l"/>
            <a:r>
              <a:rPr lang="nl-NL" sz="2400" dirty="0"/>
              <a:t>5U Eenheden van snelheid</a:t>
            </a:r>
          </a:p>
          <a:p>
            <a:pPr algn="l"/>
            <a:r>
              <a:rPr lang="nl-NL" sz="2400" dirty="0"/>
              <a:t>5V Eenheden van gewicht</a:t>
            </a:r>
          </a:p>
          <a:p>
            <a:pPr algn="l"/>
            <a:r>
              <a:rPr lang="nl-NL" sz="2400" dirty="0"/>
              <a:t>5W Verhoudingen met 2 of meer ingrediënten of onderdelen</a:t>
            </a:r>
          </a:p>
          <a:p>
            <a:pPr algn="l"/>
            <a:endParaRPr lang="nl-NL" sz="2400" dirty="0"/>
          </a:p>
          <a:p>
            <a:pPr algn="l"/>
            <a:endParaRPr lang="nl-NL" sz="2400" dirty="0"/>
          </a:p>
          <a:p>
            <a:pPr algn="l"/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69591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3C6AF-FDBC-CC3A-01B8-2A9AC1F73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kstvak 50">
            <a:extLst>
              <a:ext uri="{FF2B5EF4-FFF2-40B4-BE49-F238E27FC236}">
                <a16:creationId xmlns:a16="http://schemas.microsoft.com/office/drawing/2014/main" id="{FDFA515E-854A-27E2-F07D-EF78FC1785AA}"/>
              </a:ext>
            </a:extLst>
          </p:cNvPr>
          <p:cNvSpPr txBox="1"/>
          <p:nvPr/>
        </p:nvSpPr>
        <p:spPr>
          <a:xfrm>
            <a:off x="337243" y="226337"/>
            <a:ext cx="57087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6C Namen en eigenschappen van vlakke figuren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45451C47-F04E-362B-DDB6-72853850D6F9}"/>
              </a:ext>
            </a:extLst>
          </p:cNvPr>
          <p:cNvSpPr txBox="1"/>
          <p:nvPr/>
        </p:nvSpPr>
        <p:spPr>
          <a:xfrm>
            <a:off x="229126" y="1995578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Driehoek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18E655F9-2B93-38C5-F18A-23FA9E0E48F5}"/>
              </a:ext>
            </a:extLst>
          </p:cNvPr>
          <p:cNvSpPr txBox="1"/>
          <p:nvPr/>
        </p:nvSpPr>
        <p:spPr>
          <a:xfrm>
            <a:off x="229126" y="2385562"/>
            <a:ext cx="2105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totaal van alle hoeken </a:t>
            </a:r>
          </a:p>
          <a:p>
            <a:pPr algn="l"/>
            <a:r>
              <a:rPr lang="nl-NL" sz="1600" dirty="0"/>
              <a:t>is samen altijd 180⁰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4EC020B3-38BB-8B7A-C258-104E6AB951A6}"/>
              </a:ext>
            </a:extLst>
          </p:cNvPr>
          <p:cNvSpPr txBox="1"/>
          <p:nvPr/>
        </p:nvSpPr>
        <p:spPr>
          <a:xfrm>
            <a:off x="6003289" y="2733659"/>
            <a:ext cx="126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Gelijkbenige </a:t>
            </a:r>
          </a:p>
          <a:p>
            <a:pPr algn="ctr"/>
            <a:r>
              <a:rPr lang="nl-NL" sz="1600" dirty="0"/>
              <a:t>driehoek</a:t>
            </a:r>
          </a:p>
        </p:txBody>
      </p:sp>
      <p:pic>
        <p:nvPicPr>
          <p:cNvPr id="55" name="Afbeelding 54">
            <a:extLst>
              <a:ext uri="{FF2B5EF4-FFF2-40B4-BE49-F238E27FC236}">
                <a16:creationId xmlns:a16="http://schemas.microsoft.com/office/drawing/2014/main" id="{BF3F34F4-E503-1F49-FA79-568E153C1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8" b="11408"/>
          <a:stretch/>
        </p:blipFill>
        <p:spPr>
          <a:xfrm>
            <a:off x="5655616" y="2124142"/>
            <a:ext cx="1809068" cy="642740"/>
          </a:xfrm>
          <a:prstGeom prst="rect">
            <a:avLst/>
          </a:prstGeom>
        </p:spPr>
      </p:pic>
      <p:sp>
        <p:nvSpPr>
          <p:cNvPr id="56" name="Tekstvak 55">
            <a:extLst>
              <a:ext uri="{FF2B5EF4-FFF2-40B4-BE49-F238E27FC236}">
                <a16:creationId xmlns:a16="http://schemas.microsoft.com/office/drawing/2014/main" id="{295F08A6-287B-CD5F-82C1-1EF9B5EE4ECD}"/>
              </a:ext>
            </a:extLst>
          </p:cNvPr>
          <p:cNvSpPr txBox="1"/>
          <p:nvPr/>
        </p:nvSpPr>
        <p:spPr>
          <a:xfrm>
            <a:off x="3991302" y="2733658"/>
            <a:ext cx="1358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Rechthoekige </a:t>
            </a:r>
          </a:p>
          <a:p>
            <a:pPr algn="ctr"/>
            <a:r>
              <a:rPr lang="nl-NL" sz="1600" dirty="0"/>
              <a:t>driehoek</a:t>
            </a:r>
          </a:p>
        </p:txBody>
      </p:sp>
      <p:pic>
        <p:nvPicPr>
          <p:cNvPr id="57" name="Afbeelding 56">
            <a:extLst>
              <a:ext uri="{FF2B5EF4-FFF2-40B4-BE49-F238E27FC236}">
                <a16:creationId xmlns:a16="http://schemas.microsoft.com/office/drawing/2014/main" id="{109FC583-31B1-575F-164F-A4BB7124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219" y="2075397"/>
            <a:ext cx="961283" cy="663089"/>
          </a:xfrm>
          <a:prstGeom prst="rect">
            <a:avLst/>
          </a:prstGeom>
        </p:spPr>
      </p:pic>
      <p:sp>
        <p:nvSpPr>
          <p:cNvPr id="58" name="Tekstvak 57">
            <a:extLst>
              <a:ext uri="{FF2B5EF4-FFF2-40B4-BE49-F238E27FC236}">
                <a16:creationId xmlns:a16="http://schemas.microsoft.com/office/drawing/2014/main" id="{1CFF0826-7043-A420-0C47-A318779D766F}"/>
              </a:ext>
            </a:extLst>
          </p:cNvPr>
          <p:cNvSpPr txBox="1"/>
          <p:nvPr/>
        </p:nvSpPr>
        <p:spPr>
          <a:xfrm>
            <a:off x="7789847" y="2733658"/>
            <a:ext cx="1228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Gelijkzijdige </a:t>
            </a:r>
          </a:p>
          <a:p>
            <a:pPr algn="ctr"/>
            <a:r>
              <a:rPr lang="nl-NL" sz="1600" dirty="0"/>
              <a:t>driehoek</a:t>
            </a:r>
          </a:p>
        </p:txBody>
      </p:sp>
      <p:pic>
        <p:nvPicPr>
          <p:cNvPr id="59" name="Afbeelding 58">
            <a:extLst>
              <a:ext uri="{FF2B5EF4-FFF2-40B4-BE49-F238E27FC236}">
                <a16:creationId xmlns:a16="http://schemas.microsoft.com/office/drawing/2014/main" id="{D96B9869-9D66-70F1-45DC-D73A2AAA5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53" b="3393"/>
          <a:stretch/>
        </p:blipFill>
        <p:spPr>
          <a:xfrm>
            <a:off x="7853768" y="1987057"/>
            <a:ext cx="1100249" cy="847287"/>
          </a:xfrm>
          <a:prstGeom prst="rect">
            <a:avLst/>
          </a:prstGeom>
        </p:spPr>
      </p:pic>
      <p:sp>
        <p:nvSpPr>
          <p:cNvPr id="60" name="Tekstvak 59">
            <a:extLst>
              <a:ext uri="{FF2B5EF4-FFF2-40B4-BE49-F238E27FC236}">
                <a16:creationId xmlns:a16="http://schemas.microsoft.com/office/drawing/2014/main" id="{A3199AF5-1851-A94E-EA03-7FC64A250773}"/>
              </a:ext>
            </a:extLst>
          </p:cNvPr>
          <p:cNvSpPr txBox="1"/>
          <p:nvPr/>
        </p:nvSpPr>
        <p:spPr>
          <a:xfrm>
            <a:off x="9119804" y="2512410"/>
            <a:ext cx="242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FF0000"/>
                </a:solidFill>
              </a:rPr>
              <a:t>Elke hoek =  180⁰ : 3 = 60⁰  </a:t>
            </a:r>
          </a:p>
        </p:txBody>
      </p: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746A3FC7-FC4C-494D-7E2F-28F21B103D64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7A82C6A1-D0EF-F211-4D95-19DBF8829560}"/>
              </a:ext>
            </a:extLst>
          </p:cNvPr>
          <p:cNvSpPr txBox="1"/>
          <p:nvPr/>
        </p:nvSpPr>
        <p:spPr>
          <a:xfrm>
            <a:off x="247552" y="3542337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Vierhoek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F81A40CB-D6FA-A98E-F291-D4E0104C8228}"/>
              </a:ext>
            </a:extLst>
          </p:cNvPr>
          <p:cNvSpPr txBox="1"/>
          <p:nvPr/>
        </p:nvSpPr>
        <p:spPr>
          <a:xfrm>
            <a:off x="235726" y="3927541"/>
            <a:ext cx="2105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totaal van alle hoeken  </a:t>
            </a:r>
          </a:p>
          <a:p>
            <a:pPr algn="l"/>
            <a:r>
              <a:rPr lang="nl-NL" sz="1600" dirty="0"/>
              <a:t>is samen altijd 360⁰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D78F6BA5-CCEC-766F-1CDB-E485FB8E5C69}"/>
              </a:ext>
            </a:extLst>
          </p:cNvPr>
          <p:cNvSpPr txBox="1"/>
          <p:nvPr/>
        </p:nvSpPr>
        <p:spPr>
          <a:xfrm>
            <a:off x="234839" y="4974126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Veelhoek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585B3361-2606-B7D4-ED64-843BEE499B6A}"/>
              </a:ext>
            </a:extLst>
          </p:cNvPr>
          <p:cNvSpPr txBox="1"/>
          <p:nvPr/>
        </p:nvSpPr>
        <p:spPr>
          <a:xfrm>
            <a:off x="242669" y="5312681"/>
            <a:ext cx="2058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totaal van alle hoeken </a:t>
            </a:r>
          </a:p>
          <a:p>
            <a:pPr algn="l"/>
            <a:r>
              <a:rPr lang="nl-NL" sz="1600" dirty="0"/>
              <a:t>in het midden </a:t>
            </a:r>
          </a:p>
          <a:p>
            <a:pPr algn="l"/>
            <a:r>
              <a:rPr lang="nl-NL" sz="1600" dirty="0"/>
              <a:t>is samen altijd 360⁰</a:t>
            </a:r>
          </a:p>
        </p:txBody>
      </p:sp>
      <p:pic>
        <p:nvPicPr>
          <p:cNvPr id="66" name="Afbeelding 65">
            <a:extLst>
              <a:ext uri="{FF2B5EF4-FFF2-40B4-BE49-F238E27FC236}">
                <a16:creationId xmlns:a16="http://schemas.microsoft.com/office/drawing/2014/main" id="{E4CD9E5F-F4B2-5F6A-3D33-5A9F3F9BD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124" y="5061022"/>
            <a:ext cx="1036879" cy="967037"/>
          </a:xfrm>
          <a:prstGeom prst="rect">
            <a:avLst/>
          </a:prstGeom>
        </p:spPr>
      </p:pic>
      <p:sp>
        <p:nvSpPr>
          <p:cNvPr id="67" name="Tekstvak 66">
            <a:extLst>
              <a:ext uri="{FF2B5EF4-FFF2-40B4-BE49-F238E27FC236}">
                <a16:creationId xmlns:a16="http://schemas.microsoft.com/office/drawing/2014/main" id="{20F01E2B-4841-6246-07A7-A8CF420F0B43}"/>
              </a:ext>
            </a:extLst>
          </p:cNvPr>
          <p:cNvSpPr txBox="1"/>
          <p:nvPr/>
        </p:nvSpPr>
        <p:spPr>
          <a:xfrm>
            <a:off x="229126" y="687065"/>
            <a:ext cx="738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Cirkel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A090970A-39FF-B799-B9A8-05358E960102}"/>
              </a:ext>
            </a:extLst>
          </p:cNvPr>
          <p:cNvSpPr txBox="1"/>
          <p:nvPr/>
        </p:nvSpPr>
        <p:spPr>
          <a:xfrm>
            <a:off x="229125" y="1065648"/>
            <a:ext cx="179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totaal is altijd 360⁰</a:t>
            </a:r>
          </a:p>
        </p:txBody>
      </p: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3C3209B1-C893-2D0E-1144-242CC19AD79E}"/>
              </a:ext>
            </a:extLst>
          </p:cNvPr>
          <p:cNvCxnSpPr>
            <a:cxnSpLocks/>
          </p:cNvCxnSpPr>
          <p:nvPr/>
        </p:nvCxnSpPr>
        <p:spPr>
          <a:xfrm>
            <a:off x="0" y="4773603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Afbeelding 69">
            <a:extLst>
              <a:ext uri="{FF2B5EF4-FFF2-40B4-BE49-F238E27FC236}">
                <a16:creationId xmlns:a16="http://schemas.microsoft.com/office/drawing/2014/main" id="{C7B745CF-CD3C-85DF-A9DA-CE830A87F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875" y="3574250"/>
            <a:ext cx="1266480" cy="639050"/>
          </a:xfrm>
          <a:prstGeom prst="rect">
            <a:avLst/>
          </a:prstGeom>
        </p:spPr>
      </p:pic>
      <p:sp>
        <p:nvSpPr>
          <p:cNvPr id="71" name="Tekstvak 70">
            <a:extLst>
              <a:ext uri="{FF2B5EF4-FFF2-40B4-BE49-F238E27FC236}">
                <a16:creationId xmlns:a16="http://schemas.microsoft.com/office/drawing/2014/main" id="{A594B743-F1ED-F7A9-C6E1-6CD7DDA8294D}"/>
              </a:ext>
            </a:extLst>
          </p:cNvPr>
          <p:cNvSpPr txBox="1"/>
          <p:nvPr/>
        </p:nvSpPr>
        <p:spPr>
          <a:xfrm>
            <a:off x="5909917" y="4229669"/>
            <a:ext cx="1372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Parallellogram</a:t>
            </a:r>
          </a:p>
        </p:txBody>
      </p:sp>
      <p:pic>
        <p:nvPicPr>
          <p:cNvPr id="72" name="Afbeelding 71">
            <a:extLst>
              <a:ext uri="{FF2B5EF4-FFF2-40B4-BE49-F238E27FC236}">
                <a16:creationId xmlns:a16="http://schemas.microsoft.com/office/drawing/2014/main" id="{BDAE545B-B1F7-4F49-0A85-0C78FEBCB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378" y="3580422"/>
            <a:ext cx="1387204" cy="751905"/>
          </a:xfrm>
          <a:prstGeom prst="rect">
            <a:avLst/>
          </a:prstGeom>
        </p:spPr>
      </p:pic>
      <p:sp>
        <p:nvSpPr>
          <p:cNvPr id="73" name="Tekstvak 72">
            <a:extLst>
              <a:ext uri="{FF2B5EF4-FFF2-40B4-BE49-F238E27FC236}">
                <a16:creationId xmlns:a16="http://schemas.microsoft.com/office/drawing/2014/main" id="{CD477BD1-485D-B7FA-8958-10282017F2E4}"/>
              </a:ext>
            </a:extLst>
          </p:cNvPr>
          <p:cNvSpPr txBox="1"/>
          <p:nvPr/>
        </p:nvSpPr>
        <p:spPr>
          <a:xfrm>
            <a:off x="8165444" y="4229262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Ruit</a:t>
            </a:r>
          </a:p>
        </p:txBody>
      </p:sp>
      <p:pic>
        <p:nvPicPr>
          <p:cNvPr id="74" name="Afbeelding 73">
            <a:extLst>
              <a:ext uri="{FF2B5EF4-FFF2-40B4-BE49-F238E27FC236}">
                <a16:creationId xmlns:a16="http://schemas.microsoft.com/office/drawing/2014/main" id="{DCC13581-C436-687A-12E2-DC1033422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0621" y="3555796"/>
            <a:ext cx="1078059" cy="743489"/>
          </a:xfrm>
          <a:prstGeom prst="rect">
            <a:avLst/>
          </a:prstGeom>
        </p:spPr>
      </p:pic>
      <p:sp>
        <p:nvSpPr>
          <p:cNvPr id="75" name="Tekstvak 74">
            <a:extLst>
              <a:ext uri="{FF2B5EF4-FFF2-40B4-BE49-F238E27FC236}">
                <a16:creationId xmlns:a16="http://schemas.microsoft.com/office/drawing/2014/main" id="{1BF7A835-7713-C5D2-B75B-1A647FB4C453}"/>
              </a:ext>
            </a:extLst>
          </p:cNvPr>
          <p:cNvSpPr txBox="1"/>
          <p:nvPr/>
        </p:nvSpPr>
        <p:spPr>
          <a:xfrm>
            <a:off x="11147803" y="4213300"/>
            <a:ext cx="1044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Trapezium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2E540135-868F-8D9B-D2A4-9EC7AD46C6F5}"/>
              </a:ext>
            </a:extLst>
          </p:cNvPr>
          <p:cNvSpPr txBox="1"/>
          <p:nvPr/>
        </p:nvSpPr>
        <p:spPr>
          <a:xfrm>
            <a:off x="2444385" y="6022243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Vijfhoek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ECB2A8F3-8600-F3A0-5D12-494029545896}"/>
              </a:ext>
            </a:extLst>
          </p:cNvPr>
          <p:cNvSpPr txBox="1"/>
          <p:nvPr/>
        </p:nvSpPr>
        <p:spPr>
          <a:xfrm>
            <a:off x="2020321" y="628969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x = 360⁰ : 10 = 36⁰</a:t>
            </a:r>
            <a:endParaRPr lang="nl-NL" sz="1600" dirty="0"/>
          </a:p>
        </p:txBody>
      </p:sp>
      <p:pic>
        <p:nvPicPr>
          <p:cNvPr id="78" name="Afbeelding 77">
            <a:extLst>
              <a:ext uri="{FF2B5EF4-FFF2-40B4-BE49-F238E27FC236}">
                <a16:creationId xmlns:a16="http://schemas.microsoft.com/office/drawing/2014/main" id="{FFE87ED5-C67E-1DED-A470-9542A521F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3944" y="5129734"/>
            <a:ext cx="1107506" cy="963674"/>
          </a:xfrm>
          <a:prstGeom prst="rect">
            <a:avLst/>
          </a:prstGeom>
        </p:spPr>
      </p:pic>
      <p:sp>
        <p:nvSpPr>
          <p:cNvPr id="79" name="Tekstvak 78">
            <a:extLst>
              <a:ext uri="{FF2B5EF4-FFF2-40B4-BE49-F238E27FC236}">
                <a16:creationId xmlns:a16="http://schemas.microsoft.com/office/drawing/2014/main" id="{41C95992-9ED1-9184-C311-11EAE3313253}"/>
              </a:ext>
            </a:extLst>
          </p:cNvPr>
          <p:cNvSpPr txBox="1"/>
          <p:nvPr/>
        </p:nvSpPr>
        <p:spPr>
          <a:xfrm>
            <a:off x="4383252" y="6016043"/>
            <a:ext cx="872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Zeshoek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BFB66D45-5A7E-8D96-6736-2C96E81A620F}"/>
              </a:ext>
            </a:extLst>
          </p:cNvPr>
          <p:cNvSpPr txBox="1"/>
          <p:nvPr/>
        </p:nvSpPr>
        <p:spPr>
          <a:xfrm>
            <a:off x="3959188" y="6283497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x = 360⁰ : 12 = 30⁰</a:t>
            </a:r>
            <a:endParaRPr lang="nl-NL" sz="1600" dirty="0"/>
          </a:p>
        </p:txBody>
      </p: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DC77ACA-FE5B-3E23-E7A5-5200A465E016}"/>
              </a:ext>
            </a:extLst>
          </p:cNvPr>
          <p:cNvCxnSpPr>
            <a:cxnSpLocks/>
          </p:cNvCxnSpPr>
          <p:nvPr/>
        </p:nvCxnSpPr>
        <p:spPr>
          <a:xfrm flipV="1">
            <a:off x="0" y="1870321"/>
            <a:ext cx="12192000" cy="16979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al 81">
            <a:extLst>
              <a:ext uri="{FF2B5EF4-FFF2-40B4-BE49-F238E27FC236}">
                <a16:creationId xmlns:a16="http://schemas.microsoft.com/office/drawing/2014/main" id="{46834E71-5A19-9457-CF77-068586D6F6EB}"/>
              </a:ext>
            </a:extLst>
          </p:cNvPr>
          <p:cNvSpPr>
            <a:spLocks noChangeAspect="1"/>
          </p:cNvSpPr>
          <p:nvPr/>
        </p:nvSpPr>
        <p:spPr>
          <a:xfrm>
            <a:off x="2653228" y="773226"/>
            <a:ext cx="741561" cy="74156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3" name="Gelijkbenige driehoek 82">
            <a:extLst>
              <a:ext uri="{FF2B5EF4-FFF2-40B4-BE49-F238E27FC236}">
                <a16:creationId xmlns:a16="http://schemas.microsoft.com/office/drawing/2014/main" id="{B1D02BBB-8476-C742-014E-C5E6C7284DD4}"/>
              </a:ext>
            </a:extLst>
          </p:cNvPr>
          <p:cNvSpPr/>
          <p:nvPr/>
        </p:nvSpPr>
        <p:spPr>
          <a:xfrm>
            <a:off x="2399788" y="2132246"/>
            <a:ext cx="1081962" cy="584774"/>
          </a:xfrm>
          <a:prstGeom prst="triangle">
            <a:avLst>
              <a:gd name="adj" fmla="val 7388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878461C-521E-C58E-8DEB-F3AF7FB9BB03}"/>
              </a:ext>
            </a:extLst>
          </p:cNvPr>
          <p:cNvSpPr txBox="1"/>
          <p:nvPr/>
        </p:nvSpPr>
        <p:spPr>
          <a:xfrm>
            <a:off x="2559735" y="2738593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Gewone </a:t>
            </a:r>
          </a:p>
          <a:p>
            <a:pPr algn="ctr"/>
            <a:r>
              <a:rPr lang="nl-NL" sz="1600" dirty="0"/>
              <a:t>driehoek</a:t>
            </a:r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67143271-0B5D-46A3-1679-DD3E510C0C29}"/>
              </a:ext>
            </a:extLst>
          </p:cNvPr>
          <p:cNvSpPr>
            <a:spLocks noChangeAspect="1"/>
          </p:cNvSpPr>
          <p:nvPr/>
        </p:nvSpPr>
        <p:spPr>
          <a:xfrm>
            <a:off x="4240205" y="783307"/>
            <a:ext cx="741561" cy="74156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0EDD91E0-85BC-8733-6182-45A9CC337F59}"/>
              </a:ext>
            </a:extLst>
          </p:cNvPr>
          <p:cNvCxnSpPr>
            <a:endCxn id="85" idx="6"/>
          </p:cNvCxnSpPr>
          <p:nvPr/>
        </p:nvCxnSpPr>
        <p:spPr>
          <a:xfrm>
            <a:off x="4602000" y="1154087"/>
            <a:ext cx="379766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al 86">
            <a:extLst>
              <a:ext uri="{FF2B5EF4-FFF2-40B4-BE49-F238E27FC236}">
                <a16:creationId xmlns:a16="http://schemas.microsoft.com/office/drawing/2014/main" id="{CA286449-BD07-BAE8-F11D-8EA7A26665E9}"/>
              </a:ext>
            </a:extLst>
          </p:cNvPr>
          <p:cNvSpPr>
            <a:spLocks noChangeAspect="1"/>
          </p:cNvSpPr>
          <p:nvPr/>
        </p:nvSpPr>
        <p:spPr>
          <a:xfrm>
            <a:off x="6121659" y="801387"/>
            <a:ext cx="741561" cy="74156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0F11301C-90A0-724C-23CE-A4F4B91C7708}"/>
              </a:ext>
            </a:extLst>
          </p:cNvPr>
          <p:cNvCxnSpPr>
            <a:cxnSpLocks/>
            <a:stCxn id="87" idx="2"/>
            <a:endCxn id="87" idx="6"/>
          </p:cNvCxnSpPr>
          <p:nvPr/>
        </p:nvCxnSpPr>
        <p:spPr>
          <a:xfrm>
            <a:off x="6121659" y="1172168"/>
            <a:ext cx="7415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kstvak 88">
            <a:extLst>
              <a:ext uri="{FF2B5EF4-FFF2-40B4-BE49-F238E27FC236}">
                <a16:creationId xmlns:a16="http://schemas.microsoft.com/office/drawing/2014/main" id="{AF247F98-98EF-418F-1117-F8CF58A4FAD3}"/>
              </a:ext>
            </a:extLst>
          </p:cNvPr>
          <p:cNvSpPr txBox="1"/>
          <p:nvPr/>
        </p:nvSpPr>
        <p:spPr>
          <a:xfrm>
            <a:off x="3950950" y="1531767"/>
            <a:ext cx="132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Straal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0D09E3A8-5441-A628-7506-E54F7F01D3F8}"/>
              </a:ext>
            </a:extLst>
          </p:cNvPr>
          <p:cNvSpPr txBox="1"/>
          <p:nvPr/>
        </p:nvSpPr>
        <p:spPr>
          <a:xfrm>
            <a:off x="5832404" y="1535453"/>
            <a:ext cx="132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Diameter</a:t>
            </a:r>
          </a:p>
        </p:txBody>
      </p:sp>
      <p:pic>
        <p:nvPicPr>
          <p:cNvPr id="91" name="Afbeelding 90">
            <a:extLst>
              <a:ext uri="{FF2B5EF4-FFF2-40B4-BE49-F238E27FC236}">
                <a16:creationId xmlns:a16="http://schemas.microsoft.com/office/drawing/2014/main" id="{3AB8F79A-4ABD-65A1-A994-6B756094C6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739" y="3524942"/>
            <a:ext cx="856985" cy="778682"/>
          </a:xfrm>
          <a:prstGeom prst="rect">
            <a:avLst/>
          </a:prstGeom>
        </p:spPr>
      </p:pic>
      <p:sp>
        <p:nvSpPr>
          <p:cNvPr id="92" name="Tekstvak 91">
            <a:extLst>
              <a:ext uri="{FF2B5EF4-FFF2-40B4-BE49-F238E27FC236}">
                <a16:creationId xmlns:a16="http://schemas.microsoft.com/office/drawing/2014/main" id="{7AA6B20D-AD90-8B91-6241-8B8B845D28A1}"/>
              </a:ext>
            </a:extLst>
          </p:cNvPr>
          <p:cNvSpPr txBox="1"/>
          <p:nvPr/>
        </p:nvSpPr>
        <p:spPr>
          <a:xfrm>
            <a:off x="2543327" y="4307464"/>
            <a:ext cx="884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Vierkant</a:t>
            </a:r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D1B33E85-09C0-79A4-13E0-D8A7FA8DE89B}"/>
              </a:ext>
            </a:extLst>
          </p:cNvPr>
          <p:cNvSpPr txBox="1"/>
          <p:nvPr/>
        </p:nvSpPr>
        <p:spPr>
          <a:xfrm>
            <a:off x="4196560" y="4255391"/>
            <a:ext cx="1068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Rechthoek</a:t>
            </a:r>
          </a:p>
        </p:txBody>
      </p:sp>
      <p:pic>
        <p:nvPicPr>
          <p:cNvPr id="94" name="Afbeelding 93">
            <a:extLst>
              <a:ext uri="{FF2B5EF4-FFF2-40B4-BE49-F238E27FC236}">
                <a16:creationId xmlns:a16="http://schemas.microsoft.com/office/drawing/2014/main" id="{D5DF0D12-5843-B7F3-7601-D4E68752D5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3430" y="3524942"/>
            <a:ext cx="1176859" cy="768055"/>
          </a:xfrm>
          <a:prstGeom prst="rect">
            <a:avLst/>
          </a:prstGeom>
        </p:spPr>
      </p:pic>
      <p:sp>
        <p:nvSpPr>
          <p:cNvPr id="95" name="Tekstvak 94">
            <a:extLst>
              <a:ext uri="{FF2B5EF4-FFF2-40B4-BE49-F238E27FC236}">
                <a16:creationId xmlns:a16="http://schemas.microsoft.com/office/drawing/2014/main" id="{FB7CBA7A-2BA1-C5BC-976A-2575DED7E78F}"/>
              </a:ext>
            </a:extLst>
          </p:cNvPr>
          <p:cNvSpPr txBox="1"/>
          <p:nvPr/>
        </p:nvSpPr>
        <p:spPr>
          <a:xfrm>
            <a:off x="9680193" y="4223713"/>
            <a:ext cx="76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Vlieger</a:t>
            </a:r>
          </a:p>
        </p:txBody>
      </p:sp>
      <p:pic>
        <p:nvPicPr>
          <p:cNvPr id="96" name="Afbeelding 95">
            <a:extLst>
              <a:ext uri="{FF2B5EF4-FFF2-40B4-BE49-F238E27FC236}">
                <a16:creationId xmlns:a16="http://schemas.microsoft.com/office/drawing/2014/main" id="{C1A06716-0208-693C-9A5F-579B5FC2FF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4974" y="3465522"/>
            <a:ext cx="1449257" cy="875593"/>
          </a:xfrm>
          <a:prstGeom prst="rect">
            <a:avLst/>
          </a:prstGeom>
        </p:spPr>
      </p:pic>
      <p:sp>
        <p:nvSpPr>
          <p:cNvPr id="97" name="Tekstvak 96">
            <a:extLst>
              <a:ext uri="{FF2B5EF4-FFF2-40B4-BE49-F238E27FC236}">
                <a16:creationId xmlns:a16="http://schemas.microsoft.com/office/drawing/2014/main" id="{9A258970-8BC1-D78C-5CF8-901ACB9E0DE0}"/>
              </a:ext>
            </a:extLst>
          </p:cNvPr>
          <p:cNvSpPr txBox="1"/>
          <p:nvPr/>
        </p:nvSpPr>
        <p:spPr>
          <a:xfrm>
            <a:off x="7438290" y="980253"/>
            <a:ext cx="2493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Langste woord = langste lijn</a:t>
            </a:r>
          </a:p>
        </p:txBody>
      </p:sp>
      <p:pic>
        <p:nvPicPr>
          <p:cNvPr id="98" name="Afbeelding 97">
            <a:extLst>
              <a:ext uri="{FF2B5EF4-FFF2-40B4-BE49-F238E27FC236}">
                <a16:creationId xmlns:a16="http://schemas.microsoft.com/office/drawing/2014/main" id="{8C0E9C8F-DABC-2810-21D3-A9D6F7D22C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6130" y="4870804"/>
            <a:ext cx="5486400" cy="191452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1180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6" grpId="0"/>
      <p:bldP spid="58" grpId="0"/>
      <p:bldP spid="60" grpId="0"/>
      <p:bldP spid="62" grpId="0"/>
      <p:bldP spid="63" grpId="0"/>
      <p:bldP spid="64" grpId="0"/>
      <p:bldP spid="65" grpId="0"/>
      <p:bldP spid="67" grpId="0"/>
      <p:bldP spid="68" grpId="0"/>
      <p:bldP spid="71" grpId="0"/>
      <p:bldP spid="73" grpId="0"/>
      <p:bldP spid="75" grpId="0"/>
      <p:bldP spid="76" grpId="0"/>
      <p:bldP spid="77" grpId="0"/>
      <p:bldP spid="79" grpId="0"/>
      <p:bldP spid="80" grpId="0"/>
      <p:bldP spid="82" grpId="0" animBg="1"/>
      <p:bldP spid="83" grpId="0" animBg="1"/>
      <p:bldP spid="84" grpId="0"/>
      <p:bldP spid="85" grpId="0" animBg="1"/>
      <p:bldP spid="87" grpId="0" animBg="1"/>
      <p:bldP spid="89" grpId="0"/>
      <p:bldP spid="90" grpId="0"/>
      <p:bldP spid="92" grpId="0"/>
      <p:bldP spid="93" grpId="0"/>
      <p:bldP spid="95" grpId="0"/>
      <p:bldP spid="9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FE7F6-AA55-2E7A-AAF3-BD806CE93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FDF634E-BDC7-D4FE-F8C1-A4E3C7825D62}"/>
              </a:ext>
            </a:extLst>
          </p:cNvPr>
          <p:cNvSpPr txBox="1"/>
          <p:nvPr/>
        </p:nvSpPr>
        <p:spPr>
          <a:xfrm>
            <a:off x="337243" y="226337"/>
            <a:ext cx="4692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6D Schaal (vergrotingsfactor) en kaart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B2D345F-8ABD-BC11-CECC-BAB00D6C624F}"/>
              </a:ext>
            </a:extLst>
          </p:cNvPr>
          <p:cNvSpPr txBox="1"/>
          <p:nvPr/>
        </p:nvSpPr>
        <p:spPr>
          <a:xfrm>
            <a:off x="337243" y="720842"/>
            <a:ext cx="924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/>
              <a:t>Vormen zijn groter of kleiner gemaakt maar hebben wel dezelfde verhouding tussen de afstanden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15FDA89-B9B2-6ABB-CA0B-31A16E304B67}"/>
              </a:ext>
            </a:extLst>
          </p:cNvPr>
          <p:cNvSpPr txBox="1"/>
          <p:nvPr/>
        </p:nvSpPr>
        <p:spPr>
          <a:xfrm>
            <a:off x="1358424" y="3008556"/>
            <a:ext cx="3818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Bij een schaal wordt gesproken over </a:t>
            </a:r>
          </a:p>
          <a:p>
            <a:pPr algn="l"/>
            <a:r>
              <a:rPr lang="nl-NL" sz="1600" dirty="0"/>
              <a:t>een verhouding tussen: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1600" dirty="0"/>
              <a:t>kaart/plaatje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1600" dirty="0"/>
              <a:t>werkelijkheid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535C00D-34A2-E81C-51F3-57963DEB23FF}"/>
              </a:ext>
            </a:extLst>
          </p:cNvPr>
          <p:cNvSpPr txBox="1"/>
          <p:nvPr/>
        </p:nvSpPr>
        <p:spPr>
          <a:xfrm>
            <a:off x="6869720" y="3026862"/>
            <a:ext cx="4066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Bij een vergrotingsfactor wordt gesproken </a:t>
            </a:r>
          </a:p>
          <a:p>
            <a:pPr algn="l"/>
            <a:r>
              <a:rPr lang="nl-NL" sz="1600" dirty="0"/>
              <a:t>over een verhouding tussen: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1600" dirty="0"/>
              <a:t>origineel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1600" dirty="0"/>
              <a:t>vergroting/verkleining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17E1F3-0A2F-E373-FB2E-FC6A32145927}"/>
              </a:ext>
            </a:extLst>
          </p:cNvPr>
          <p:cNvSpPr txBox="1"/>
          <p:nvPr/>
        </p:nvSpPr>
        <p:spPr>
          <a:xfrm>
            <a:off x="2777559" y="1338475"/>
            <a:ext cx="3385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Voorbeeld vergroten </a:t>
            </a:r>
            <a:r>
              <a:rPr lang="nl-NL" sz="1600" u="sng" dirty="0"/>
              <a:t>met</a:t>
            </a:r>
            <a:r>
              <a:rPr lang="nl-NL" sz="1600" dirty="0"/>
              <a:t> gebruik van </a:t>
            </a:r>
          </a:p>
          <a:p>
            <a:pPr algn="ctr"/>
            <a:r>
              <a:rPr lang="nl-NL" sz="1600" dirty="0"/>
              <a:t>schaal of vergrotingsfactor </a:t>
            </a:r>
          </a:p>
        </p:txBody>
      </p:sp>
      <p:pic>
        <p:nvPicPr>
          <p:cNvPr id="16" name="Graphic 15" descr="Kuiken silhouet">
            <a:extLst>
              <a:ext uri="{FF2B5EF4-FFF2-40B4-BE49-F238E27FC236}">
                <a16:creationId xmlns:a16="http://schemas.microsoft.com/office/drawing/2014/main" id="{5B40A727-8307-BC19-C40F-985E525A2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560" y="2215511"/>
            <a:ext cx="720000" cy="720000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F9BAD86A-A27C-4D2B-220B-8C0D556BED33}"/>
              </a:ext>
            </a:extLst>
          </p:cNvPr>
          <p:cNvSpPr txBox="1"/>
          <p:nvPr/>
        </p:nvSpPr>
        <p:spPr>
          <a:xfrm>
            <a:off x="7646680" y="1338474"/>
            <a:ext cx="3749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Voorbeeld vergroten </a:t>
            </a:r>
            <a:r>
              <a:rPr lang="nl-NL" sz="1600" u="sng" dirty="0"/>
              <a:t>zonder</a:t>
            </a:r>
            <a:r>
              <a:rPr lang="nl-NL" sz="1600" dirty="0"/>
              <a:t> gebruik van </a:t>
            </a:r>
          </a:p>
          <a:p>
            <a:pPr algn="ctr"/>
            <a:r>
              <a:rPr lang="nl-NL" sz="1600" dirty="0"/>
              <a:t>schaal of vergrotingsfactor 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F0C6123-D11A-8516-476B-4236064071D7}"/>
              </a:ext>
            </a:extLst>
          </p:cNvPr>
          <p:cNvSpPr txBox="1"/>
          <p:nvPr/>
        </p:nvSpPr>
        <p:spPr>
          <a:xfrm>
            <a:off x="641396" y="1338475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Origineel</a:t>
            </a:r>
          </a:p>
          <a:p>
            <a:pPr algn="ctr"/>
            <a:r>
              <a:rPr lang="nl-NL" sz="1600" dirty="0"/>
              <a:t>plaatje</a:t>
            </a:r>
          </a:p>
        </p:txBody>
      </p:sp>
      <p:pic>
        <p:nvPicPr>
          <p:cNvPr id="21" name="Graphic 20" descr="Kuiken silhouet">
            <a:extLst>
              <a:ext uri="{FF2B5EF4-FFF2-40B4-BE49-F238E27FC236}">
                <a16:creationId xmlns:a16="http://schemas.microsoft.com/office/drawing/2014/main" id="{F20B61BC-CE9A-1AF3-9A59-13F302616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3441" y="1885390"/>
            <a:ext cx="1080000" cy="1080000"/>
          </a:xfrm>
          <a:prstGeom prst="rect">
            <a:avLst/>
          </a:prstGeom>
        </p:spPr>
      </p:pic>
      <p:pic>
        <p:nvPicPr>
          <p:cNvPr id="22" name="Graphic 21" descr="Kuiken silhouet">
            <a:extLst>
              <a:ext uri="{FF2B5EF4-FFF2-40B4-BE49-F238E27FC236}">
                <a16:creationId xmlns:a16="http://schemas.microsoft.com/office/drawing/2014/main" id="{024B7DD3-ED99-6AB3-0A6C-8EC8BA264D2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1501" y="2208455"/>
            <a:ext cx="2160000" cy="720000"/>
          </a:xfrm>
          <a:prstGeom prst="rect">
            <a:avLst/>
          </a:prstGeom>
        </p:spPr>
      </p:pic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2EED2A24-9227-3014-F380-59D36DFCAFAF}"/>
              </a:ext>
            </a:extLst>
          </p:cNvPr>
          <p:cNvCxnSpPr>
            <a:cxnSpLocks/>
          </p:cNvCxnSpPr>
          <p:nvPr/>
        </p:nvCxnSpPr>
        <p:spPr>
          <a:xfrm>
            <a:off x="0" y="2928456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60E5125-DA4E-A67D-4E2D-3FE06BEC8524}"/>
              </a:ext>
            </a:extLst>
          </p:cNvPr>
          <p:cNvSpPr txBox="1"/>
          <p:nvPr/>
        </p:nvSpPr>
        <p:spPr>
          <a:xfrm>
            <a:off x="1937087" y="4157987"/>
            <a:ext cx="234801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Een schaal van 1 : 50000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EAA012C6-42F1-DE7B-7A1F-4A84A2393EFF}"/>
              </a:ext>
            </a:extLst>
          </p:cNvPr>
          <p:cNvSpPr txBox="1"/>
          <p:nvPr/>
        </p:nvSpPr>
        <p:spPr>
          <a:xfrm>
            <a:off x="8247775" y="4149162"/>
            <a:ext cx="220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Vergrotingsfactor van 6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B0FC3B02-1D60-07EB-80AC-89471E72FD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16" t="91941" r="42529"/>
          <a:stretch/>
        </p:blipFill>
        <p:spPr>
          <a:xfrm>
            <a:off x="3091652" y="5237949"/>
            <a:ext cx="1678288" cy="314434"/>
          </a:xfrm>
          <a:prstGeom prst="rect">
            <a:avLst/>
          </a:prstGeom>
          <a:ln>
            <a:noFill/>
          </a:ln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04B8847B-31B0-506A-F54D-4D3BB9BB9156}"/>
              </a:ext>
            </a:extLst>
          </p:cNvPr>
          <p:cNvSpPr txBox="1"/>
          <p:nvPr/>
        </p:nvSpPr>
        <p:spPr>
          <a:xfrm>
            <a:off x="1917644" y="5237952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Schaallijn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65446F44-748A-0BA7-ECE6-9638AB9E5F86}"/>
              </a:ext>
            </a:extLst>
          </p:cNvPr>
          <p:cNvSpPr/>
          <p:nvPr/>
        </p:nvSpPr>
        <p:spPr>
          <a:xfrm>
            <a:off x="1979608" y="5152056"/>
            <a:ext cx="2936418" cy="3833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8145282B-2CAE-3574-FC42-D585C05DD462}"/>
              </a:ext>
            </a:extLst>
          </p:cNvPr>
          <p:cNvCxnSpPr>
            <a:cxnSpLocks/>
          </p:cNvCxnSpPr>
          <p:nvPr/>
        </p:nvCxnSpPr>
        <p:spPr>
          <a:xfrm>
            <a:off x="0" y="4149164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72784F53-8F82-B321-F779-F7963A863158}"/>
              </a:ext>
            </a:extLst>
          </p:cNvPr>
          <p:cNvSpPr txBox="1"/>
          <p:nvPr/>
        </p:nvSpPr>
        <p:spPr>
          <a:xfrm>
            <a:off x="157731" y="6363089"/>
            <a:ext cx="3643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Route over de weg </a:t>
            </a:r>
            <a:r>
              <a:rPr lang="nl-NL" sz="1600" dirty="0"/>
              <a:t>= 1,2 x </a:t>
            </a:r>
            <a:r>
              <a:rPr lang="nl-NL" sz="1600" dirty="0">
                <a:solidFill>
                  <a:srgbClr val="00B0F0"/>
                </a:solidFill>
              </a:rPr>
              <a:t>hemelsbreed 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F9E5EA1-C2C6-CCA1-9ED1-536EA178D012}"/>
              </a:ext>
            </a:extLst>
          </p:cNvPr>
          <p:cNvCxnSpPr>
            <a:cxnSpLocks/>
          </p:cNvCxnSpPr>
          <p:nvPr/>
        </p:nvCxnSpPr>
        <p:spPr>
          <a:xfrm flipV="1">
            <a:off x="6096000" y="2928456"/>
            <a:ext cx="0" cy="3929544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DDE284A6-11A7-A50C-76E9-CA2CB24FB2C3}"/>
              </a:ext>
            </a:extLst>
          </p:cNvPr>
          <p:cNvCxnSpPr/>
          <p:nvPr/>
        </p:nvCxnSpPr>
        <p:spPr>
          <a:xfrm flipV="1">
            <a:off x="3946563" y="6328120"/>
            <a:ext cx="1222217" cy="33855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789EBD9B-85D5-7C43-1741-707160CE5FB8}"/>
              </a:ext>
            </a:extLst>
          </p:cNvPr>
          <p:cNvSpPr/>
          <p:nvPr/>
        </p:nvSpPr>
        <p:spPr>
          <a:xfrm>
            <a:off x="3971564" y="6322002"/>
            <a:ext cx="1176951" cy="344032"/>
          </a:xfrm>
          <a:custGeom>
            <a:avLst/>
            <a:gdLst>
              <a:gd name="connsiteX0" fmla="*/ 0 w 1176951"/>
              <a:gd name="connsiteY0" fmla="*/ 344032 h 344032"/>
              <a:gd name="connsiteX1" fmla="*/ 280658 w 1176951"/>
              <a:gd name="connsiteY1" fmla="*/ 190123 h 344032"/>
              <a:gd name="connsiteX2" fmla="*/ 615636 w 1176951"/>
              <a:gd name="connsiteY2" fmla="*/ 271604 h 344032"/>
              <a:gd name="connsiteX3" fmla="*/ 769545 w 1176951"/>
              <a:gd name="connsiteY3" fmla="*/ 36214 h 344032"/>
              <a:gd name="connsiteX4" fmla="*/ 1032095 w 1176951"/>
              <a:gd name="connsiteY4" fmla="*/ 126749 h 344032"/>
              <a:gd name="connsiteX5" fmla="*/ 1176951 w 1176951"/>
              <a:gd name="connsiteY5" fmla="*/ 0 h 34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6951" h="344032">
                <a:moveTo>
                  <a:pt x="0" y="344032"/>
                </a:moveTo>
                <a:cubicBezTo>
                  <a:pt x="89026" y="273113"/>
                  <a:pt x="178052" y="202194"/>
                  <a:pt x="280658" y="190123"/>
                </a:cubicBezTo>
                <a:cubicBezTo>
                  <a:pt x="383264" y="178052"/>
                  <a:pt x="534155" y="297255"/>
                  <a:pt x="615636" y="271604"/>
                </a:cubicBezTo>
                <a:cubicBezTo>
                  <a:pt x="697117" y="245952"/>
                  <a:pt x="700135" y="60356"/>
                  <a:pt x="769545" y="36214"/>
                </a:cubicBezTo>
                <a:cubicBezTo>
                  <a:pt x="838955" y="12072"/>
                  <a:pt x="964194" y="132785"/>
                  <a:pt x="1032095" y="126749"/>
                </a:cubicBezTo>
                <a:cubicBezTo>
                  <a:pt x="1099996" y="120713"/>
                  <a:pt x="1138473" y="60356"/>
                  <a:pt x="1176951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8EB123E-6288-EFA4-31D9-1D621A3FB630}"/>
              </a:ext>
            </a:extLst>
          </p:cNvPr>
          <p:cNvCxnSpPr>
            <a:cxnSpLocks/>
          </p:cNvCxnSpPr>
          <p:nvPr/>
        </p:nvCxnSpPr>
        <p:spPr>
          <a:xfrm>
            <a:off x="0" y="1305617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DB0D4C34-C22B-5448-2AD0-564998C635BA}"/>
              </a:ext>
            </a:extLst>
          </p:cNvPr>
          <p:cNvCxnSpPr>
            <a:cxnSpLocks/>
          </p:cNvCxnSpPr>
          <p:nvPr/>
        </p:nvCxnSpPr>
        <p:spPr>
          <a:xfrm>
            <a:off x="10362710" y="461345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AB0BB8B-5327-3340-C85C-D47121B41C94}"/>
              </a:ext>
            </a:extLst>
          </p:cNvPr>
          <p:cNvCxnSpPr>
            <a:cxnSpLocks/>
          </p:cNvCxnSpPr>
          <p:nvPr/>
        </p:nvCxnSpPr>
        <p:spPr>
          <a:xfrm flipH="1" flipV="1">
            <a:off x="9813350" y="731345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8DF5C8F5-33DD-E67F-B8A6-3F821EA32370}"/>
              </a:ext>
            </a:extLst>
          </p:cNvPr>
          <p:cNvSpPr txBox="1"/>
          <p:nvPr/>
        </p:nvSpPr>
        <p:spPr>
          <a:xfrm>
            <a:off x="9879160" y="176704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657029B-728B-99E9-9584-EAB8A5B7F529}"/>
              </a:ext>
            </a:extLst>
          </p:cNvPr>
          <p:cNvSpPr txBox="1"/>
          <p:nvPr/>
        </p:nvSpPr>
        <p:spPr>
          <a:xfrm>
            <a:off x="10453892" y="176704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C977D129-C809-5046-1A91-42A448B22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076" y="94506"/>
            <a:ext cx="1466254" cy="1091641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sp>
        <p:nvSpPr>
          <p:cNvPr id="14" name="Tekstballon: rechthoek 13">
            <a:extLst>
              <a:ext uri="{FF2B5EF4-FFF2-40B4-BE49-F238E27FC236}">
                <a16:creationId xmlns:a16="http://schemas.microsoft.com/office/drawing/2014/main" id="{5816A562-FBC0-14F1-ADED-F9D301E817D4}"/>
              </a:ext>
            </a:extLst>
          </p:cNvPr>
          <p:cNvSpPr/>
          <p:nvPr/>
        </p:nvSpPr>
        <p:spPr>
          <a:xfrm>
            <a:off x="1270106" y="4670867"/>
            <a:ext cx="4498338" cy="403110"/>
          </a:xfrm>
          <a:prstGeom prst="wedgeRectCallout">
            <a:avLst>
              <a:gd name="adj1" fmla="val -303"/>
              <a:gd name="adj2" fmla="val -106962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chemeClr val="tx1"/>
                </a:solidFill>
              </a:rPr>
              <a:t>1 cm op de kaart  =  50000 cm in de werkelijkheid</a:t>
            </a:r>
          </a:p>
        </p:txBody>
      </p:sp>
      <p:sp>
        <p:nvSpPr>
          <p:cNvPr id="18" name="Tekstballon: rechthoek 17">
            <a:extLst>
              <a:ext uri="{FF2B5EF4-FFF2-40B4-BE49-F238E27FC236}">
                <a16:creationId xmlns:a16="http://schemas.microsoft.com/office/drawing/2014/main" id="{82979707-6275-A96E-F35F-CE4D2EE75DFF}"/>
              </a:ext>
            </a:extLst>
          </p:cNvPr>
          <p:cNvSpPr/>
          <p:nvPr/>
        </p:nvSpPr>
        <p:spPr>
          <a:xfrm>
            <a:off x="1269866" y="5747699"/>
            <a:ext cx="4145190" cy="403110"/>
          </a:xfrm>
          <a:prstGeom prst="wedgeRectCallout">
            <a:avLst>
              <a:gd name="adj1" fmla="val -303"/>
              <a:gd name="adj2" fmla="val -106962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chemeClr val="tx1"/>
                </a:solidFill>
              </a:rPr>
              <a:t>1 cm op de kaart  =  45 km in de werkelijkheid</a:t>
            </a:r>
          </a:p>
        </p:txBody>
      </p:sp>
      <p:sp>
        <p:nvSpPr>
          <p:cNvPr id="19" name="Tekstballon: rechthoek 18">
            <a:extLst>
              <a:ext uri="{FF2B5EF4-FFF2-40B4-BE49-F238E27FC236}">
                <a16:creationId xmlns:a16="http://schemas.microsoft.com/office/drawing/2014/main" id="{97BDA576-D1ED-4794-BF25-6EE09AC75126}"/>
              </a:ext>
            </a:extLst>
          </p:cNvPr>
          <p:cNvSpPr/>
          <p:nvPr/>
        </p:nvSpPr>
        <p:spPr>
          <a:xfrm>
            <a:off x="7425386" y="4670867"/>
            <a:ext cx="3676944" cy="403110"/>
          </a:xfrm>
          <a:prstGeom prst="wedgeRectCallout">
            <a:avLst>
              <a:gd name="adj1" fmla="val -303"/>
              <a:gd name="adj2" fmla="val -106962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nl-NL" sz="1600" dirty="0">
                <a:solidFill>
                  <a:schemeClr val="tx1"/>
                </a:solidFill>
              </a:rPr>
              <a:t>lle originele maten worden 6 x zo groot</a:t>
            </a:r>
          </a:p>
        </p:txBody>
      </p:sp>
    </p:spTree>
    <p:extLst>
      <p:ext uri="{BB962C8B-B14F-4D97-AF65-F5344CB8AC3E}">
        <p14:creationId xmlns:p14="http://schemas.microsoft.com/office/powerpoint/2010/main" val="3218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3" grpId="0"/>
      <p:bldP spid="17" grpId="0"/>
      <p:bldP spid="20" grpId="0"/>
      <p:bldP spid="26" grpId="0"/>
      <p:bldP spid="28" grpId="0"/>
      <p:bldP spid="31" grpId="0"/>
      <p:bldP spid="34" grpId="0" animBg="1"/>
      <p:bldP spid="4" grpId="0"/>
      <p:bldP spid="40" grpId="0" animBg="1"/>
      <p:bldP spid="10" grpId="0"/>
      <p:bldP spid="11" grpId="0"/>
      <p:bldP spid="12" grpId="0" animBg="1"/>
      <p:bldP spid="14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8F0C4-19DB-BF1D-6EDD-FE9020E82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743D555-E0E5-BD0D-E96B-CAE183F984D8}"/>
              </a:ext>
            </a:extLst>
          </p:cNvPr>
          <p:cNvSpPr txBox="1"/>
          <p:nvPr/>
        </p:nvSpPr>
        <p:spPr>
          <a:xfrm>
            <a:off x="337243" y="226337"/>
            <a:ext cx="4692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6D Schaal (vergrotingsfactor) en kaart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AF4A4FB-ACA5-AE85-AB75-2A4C37890D27}"/>
              </a:ext>
            </a:extLst>
          </p:cNvPr>
          <p:cNvSpPr txBox="1"/>
          <p:nvPr/>
        </p:nvSpPr>
        <p:spPr>
          <a:xfrm>
            <a:off x="257106" y="1372865"/>
            <a:ext cx="421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u="sng" dirty="0"/>
              <a:t>Type 1: afstand van de werkelijkheid gevraagd 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DA298389-44C9-7E51-633B-110346449779}"/>
              </a:ext>
            </a:extLst>
          </p:cNvPr>
          <p:cNvSpPr txBox="1"/>
          <p:nvPr/>
        </p:nvSpPr>
        <p:spPr>
          <a:xfrm>
            <a:off x="257106" y="1738995"/>
            <a:ext cx="3464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De schaal van een kaart 1 : 200 000</a:t>
            </a:r>
            <a:endParaRPr lang="en-GB" sz="1600" dirty="0"/>
          </a:p>
          <a:p>
            <a:r>
              <a:rPr lang="nl-NL" sz="1600" dirty="0"/>
              <a:t>Je meet 3,2 cm op de kaart. </a:t>
            </a:r>
          </a:p>
          <a:p>
            <a:r>
              <a:rPr lang="nl-NL" sz="1600" dirty="0"/>
              <a:t>Hoeveel km is dit in de werkelijkheid</a:t>
            </a:r>
            <a:r>
              <a:rPr lang="nl-NL" sz="1600" i="1" dirty="0"/>
              <a:t>?</a:t>
            </a:r>
            <a:endParaRPr lang="en-GB" sz="1600" dirty="0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0CB24BC-2F42-696F-CB84-7FCB61032BAF}"/>
              </a:ext>
            </a:extLst>
          </p:cNvPr>
          <p:cNvSpPr txBox="1"/>
          <p:nvPr/>
        </p:nvSpPr>
        <p:spPr>
          <a:xfrm>
            <a:off x="9209847" y="1903122"/>
            <a:ext cx="183415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600" dirty="0"/>
              <a:t>3,2 : 1 x 200 000  </a:t>
            </a:r>
            <a:r>
              <a:rPr lang="nl-NL" sz="1600" dirty="0">
                <a:solidFill>
                  <a:srgbClr val="00B0F0"/>
                </a:solidFill>
              </a:rPr>
              <a:t>    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1BB913FA-E130-6676-7FA8-2774424F796F}"/>
              </a:ext>
            </a:extLst>
          </p:cNvPr>
          <p:cNvSpPr txBox="1"/>
          <p:nvPr/>
        </p:nvSpPr>
        <p:spPr>
          <a:xfrm>
            <a:off x="10648000" y="1610080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640 000 cm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D4B36F40-9FBB-6196-2A2C-033D9E91692D}"/>
              </a:ext>
            </a:extLst>
          </p:cNvPr>
          <p:cNvSpPr txBox="1"/>
          <p:nvPr/>
        </p:nvSpPr>
        <p:spPr>
          <a:xfrm>
            <a:off x="10678395" y="217086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6,4 km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602C81C-0D0A-F8AE-0E04-014A60B930B4}"/>
              </a:ext>
            </a:extLst>
          </p:cNvPr>
          <p:cNvSpPr txBox="1"/>
          <p:nvPr/>
        </p:nvSpPr>
        <p:spPr>
          <a:xfrm>
            <a:off x="7235957" y="1767185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200 000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98A3520D-1331-2747-C284-B3179E83671E}"/>
              </a:ext>
            </a:extLst>
          </p:cNvPr>
          <p:cNvSpPr txBox="1"/>
          <p:nvPr/>
        </p:nvSpPr>
        <p:spPr>
          <a:xfrm>
            <a:off x="6361826" y="1778371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E51B99EF-A617-3792-1662-1EF0862880DC}"/>
              </a:ext>
            </a:extLst>
          </p:cNvPr>
          <p:cNvSpPr txBox="1"/>
          <p:nvPr/>
        </p:nvSpPr>
        <p:spPr>
          <a:xfrm>
            <a:off x="6183125" y="1218985"/>
            <a:ext cx="63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cm </a:t>
            </a:r>
          </a:p>
          <a:p>
            <a:pPr algn="ctr"/>
            <a:r>
              <a:rPr lang="nl-NL" sz="1600" dirty="0"/>
              <a:t>kaart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D47A5B23-B330-31DE-5FDE-32B8FCC67ECF}"/>
              </a:ext>
            </a:extLst>
          </p:cNvPr>
          <p:cNvSpPr txBox="1"/>
          <p:nvPr/>
        </p:nvSpPr>
        <p:spPr>
          <a:xfrm>
            <a:off x="7354756" y="1215585"/>
            <a:ext cx="574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cm</a:t>
            </a:r>
          </a:p>
          <a:p>
            <a:pPr algn="ctr"/>
            <a:r>
              <a:rPr lang="nl-NL" sz="1600" dirty="0"/>
              <a:t>echt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D6CD0956-39BC-01E7-3D1D-046CC1C75A7B}"/>
              </a:ext>
            </a:extLst>
          </p:cNvPr>
          <p:cNvSpPr txBox="1"/>
          <p:nvPr/>
        </p:nvSpPr>
        <p:spPr>
          <a:xfrm>
            <a:off x="6213689" y="2123531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 3,2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DD725B82-76E5-8095-DF8A-555F6D5E8A11}"/>
              </a:ext>
            </a:extLst>
          </p:cNvPr>
          <p:cNvSpPr txBox="1"/>
          <p:nvPr/>
        </p:nvSpPr>
        <p:spPr>
          <a:xfrm>
            <a:off x="7457850" y="213000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?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549CD3F4-A6CD-5892-2ED8-8E2A33101717}"/>
              </a:ext>
            </a:extLst>
          </p:cNvPr>
          <p:cNvCxnSpPr>
            <a:cxnSpLocks/>
          </p:cNvCxnSpPr>
          <p:nvPr/>
        </p:nvCxnSpPr>
        <p:spPr>
          <a:xfrm flipV="1">
            <a:off x="6315329" y="2105739"/>
            <a:ext cx="14470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AABD9F03-548C-8BA7-1D6D-0B7407F98183}"/>
              </a:ext>
            </a:extLst>
          </p:cNvPr>
          <p:cNvCxnSpPr>
            <a:cxnSpLocks/>
          </p:cNvCxnSpPr>
          <p:nvPr/>
        </p:nvCxnSpPr>
        <p:spPr>
          <a:xfrm flipV="1">
            <a:off x="7034868" y="1835739"/>
            <a:ext cx="0" cy="540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kstvak 66">
            <a:extLst>
              <a:ext uri="{FF2B5EF4-FFF2-40B4-BE49-F238E27FC236}">
                <a16:creationId xmlns:a16="http://schemas.microsoft.com/office/drawing/2014/main" id="{693899C1-9553-FF32-EF90-D0D20C0EAD3E}"/>
              </a:ext>
            </a:extLst>
          </p:cNvPr>
          <p:cNvSpPr txBox="1"/>
          <p:nvPr/>
        </p:nvSpPr>
        <p:spPr>
          <a:xfrm>
            <a:off x="210344" y="2792909"/>
            <a:ext cx="3554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u="sng" dirty="0"/>
              <a:t>Type 2: afstand kaart/plaatje gevraagd 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238591E9-68EA-82A2-C90E-F3C1CFACCDB2}"/>
              </a:ext>
            </a:extLst>
          </p:cNvPr>
          <p:cNvSpPr txBox="1"/>
          <p:nvPr/>
        </p:nvSpPr>
        <p:spPr>
          <a:xfrm>
            <a:off x="210344" y="3159039"/>
            <a:ext cx="3827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De schaal van een kaart 1 : 500 000</a:t>
            </a:r>
            <a:endParaRPr lang="en-GB" sz="1600" dirty="0"/>
          </a:p>
          <a:p>
            <a:r>
              <a:rPr lang="nl-NL" sz="1600" dirty="0"/>
              <a:t>In de werkelijkheid is een afstand 6,3 km. </a:t>
            </a:r>
          </a:p>
          <a:p>
            <a:r>
              <a:rPr lang="nl-NL" sz="1600" dirty="0"/>
              <a:t>Hoeveel cm is dit op de kaart?</a:t>
            </a:r>
            <a:endParaRPr lang="en-GB" sz="1600" dirty="0"/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BC3408BF-36BA-116C-C496-F3E9E24D8399}"/>
              </a:ext>
            </a:extLst>
          </p:cNvPr>
          <p:cNvSpPr txBox="1"/>
          <p:nvPr/>
        </p:nvSpPr>
        <p:spPr>
          <a:xfrm>
            <a:off x="9218861" y="3137514"/>
            <a:ext cx="225254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600" dirty="0"/>
              <a:t>630 000 : 500 000 x 1  </a:t>
            </a:r>
            <a:r>
              <a:rPr lang="nl-NL" sz="1600" dirty="0">
                <a:solidFill>
                  <a:srgbClr val="00B0F0"/>
                </a:solidFill>
              </a:rPr>
              <a:t>    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1FB760EE-6B48-79E4-4B88-F90A7F22E88B}"/>
              </a:ext>
            </a:extLst>
          </p:cNvPr>
          <p:cNvSpPr txBox="1"/>
          <p:nvPr/>
        </p:nvSpPr>
        <p:spPr>
          <a:xfrm>
            <a:off x="11079585" y="3133788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1,26 cm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E00455A7-7C3C-6C4A-96FB-05221D8B9501}"/>
              </a:ext>
            </a:extLst>
          </p:cNvPr>
          <p:cNvSpPr txBox="1"/>
          <p:nvPr/>
        </p:nvSpPr>
        <p:spPr>
          <a:xfrm>
            <a:off x="7199128" y="3172567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500 000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0269BEEB-8591-18DE-BA50-E9DD57E38BD4}"/>
              </a:ext>
            </a:extLst>
          </p:cNvPr>
          <p:cNvSpPr txBox="1"/>
          <p:nvPr/>
        </p:nvSpPr>
        <p:spPr>
          <a:xfrm>
            <a:off x="6361237" y="316817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1590B210-09BC-B487-D8B5-0EDB39051592}"/>
              </a:ext>
            </a:extLst>
          </p:cNvPr>
          <p:cNvSpPr txBox="1"/>
          <p:nvPr/>
        </p:nvSpPr>
        <p:spPr>
          <a:xfrm>
            <a:off x="6187997" y="2575975"/>
            <a:ext cx="63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cm</a:t>
            </a:r>
          </a:p>
          <a:p>
            <a:pPr algn="ctr"/>
            <a:r>
              <a:rPr lang="nl-NL" sz="1600" dirty="0"/>
              <a:t>kaart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D6D9FCAB-A27A-E973-B473-3F4E2E0F3485}"/>
              </a:ext>
            </a:extLst>
          </p:cNvPr>
          <p:cNvSpPr txBox="1"/>
          <p:nvPr/>
        </p:nvSpPr>
        <p:spPr>
          <a:xfrm>
            <a:off x="7343209" y="2574264"/>
            <a:ext cx="590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cm </a:t>
            </a:r>
          </a:p>
          <a:p>
            <a:pPr algn="ctr"/>
            <a:r>
              <a:rPr lang="nl-NL" sz="1600" dirty="0"/>
              <a:t>echt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014D134D-843F-20D7-8B75-12B154484316}"/>
              </a:ext>
            </a:extLst>
          </p:cNvPr>
          <p:cNvSpPr txBox="1"/>
          <p:nvPr/>
        </p:nvSpPr>
        <p:spPr>
          <a:xfrm>
            <a:off x="7174850" y="348989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630 000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F6D6AFD2-80F2-E173-1440-454C4BAC18BF}"/>
              </a:ext>
            </a:extLst>
          </p:cNvPr>
          <p:cNvSpPr txBox="1"/>
          <p:nvPr/>
        </p:nvSpPr>
        <p:spPr>
          <a:xfrm>
            <a:off x="6369269" y="34816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?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3F48A1B-498D-A4DE-A975-CA560ADC2916}"/>
              </a:ext>
            </a:extLst>
          </p:cNvPr>
          <p:cNvCxnSpPr>
            <a:cxnSpLocks/>
          </p:cNvCxnSpPr>
          <p:nvPr/>
        </p:nvCxnSpPr>
        <p:spPr>
          <a:xfrm flipV="1">
            <a:off x="6350219" y="3511121"/>
            <a:ext cx="14470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E3E9D40A-3C3E-3412-801A-04DFE9548C5E}"/>
              </a:ext>
            </a:extLst>
          </p:cNvPr>
          <p:cNvCxnSpPr>
            <a:cxnSpLocks/>
          </p:cNvCxnSpPr>
          <p:nvPr/>
        </p:nvCxnSpPr>
        <p:spPr>
          <a:xfrm flipV="1">
            <a:off x="7093392" y="3204371"/>
            <a:ext cx="0" cy="576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vak 79">
            <a:extLst>
              <a:ext uri="{FF2B5EF4-FFF2-40B4-BE49-F238E27FC236}">
                <a16:creationId xmlns:a16="http://schemas.microsoft.com/office/drawing/2014/main" id="{9A216F40-96C7-37AC-3E39-73F8DECF5C01}"/>
              </a:ext>
            </a:extLst>
          </p:cNvPr>
          <p:cNvSpPr txBox="1"/>
          <p:nvPr/>
        </p:nvSpPr>
        <p:spPr>
          <a:xfrm>
            <a:off x="3910989" y="3405260"/>
            <a:ext cx="143821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=   630 000 cm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5679829-E640-05B2-B1A7-BEB694777695}"/>
              </a:ext>
            </a:extLst>
          </p:cNvPr>
          <p:cNvSpPr txBox="1"/>
          <p:nvPr/>
        </p:nvSpPr>
        <p:spPr>
          <a:xfrm>
            <a:off x="210344" y="4282034"/>
            <a:ext cx="2309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u="sng" dirty="0"/>
              <a:t>Type 3: schaal gevraagd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8056915-DA53-4338-1EB6-8012B49327D7}"/>
              </a:ext>
            </a:extLst>
          </p:cNvPr>
          <p:cNvSpPr txBox="1"/>
          <p:nvPr/>
        </p:nvSpPr>
        <p:spPr>
          <a:xfrm>
            <a:off x="210344" y="4648164"/>
            <a:ext cx="376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 de kaart is een afstand 4 cm</a:t>
            </a:r>
            <a:endParaRPr lang="en-GB" sz="1600" dirty="0"/>
          </a:p>
          <a:p>
            <a:r>
              <a:rPr lang="nl-NL" sz="1600" dirty="0"/>
              <a:t>In de werkelijkheid is een afstand 48 km. </a:t>
            </a:r>
          </a:p>
          <a:p>
            <a:r>
              <a:rPr lang="nl-NL" sz="1600" dirty="0"/>
              <a:t>Wat is de schaal van de kaart?</a:t>
            </a:r>
            <a:endParaRPr lang="en-GB" sz="16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4C08BB4-403E-139F-878E-6C5E229CD354}"/>
              </a:ext>
            </a:extLst>
          </p:cNvPr>
          <p:cNvSpPr txBox="1"/>
          <p:nvPr/>
        </p:nvSpPr>
        <p:spPr>
          <a:xfrm>
            <a:off x="9218861" y="4626639"/>
            <a:ext cx="185820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600" dirty="0"/>
              <a:t>4 800 000 : 4 x 1   </a:t>
            </a:r>
            <a:r>
              <a:rPr lang="nl-NL" sz="1600" dirty="0">
                <a:solidFill>
                  <a:srgbClr val="00B0F0"/>
                </a:solidFill>
              </a:rPr>
              <a:t>    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792BE4F-3898-6FFA-485A-EF4BEF7C89AC}"/>
              </a:ext>
            </a:extLst>
          </p:cNvPr>
          <p:cNvSpPr txBox="1"/>
          <p:nvPr/>
        </p:nvSpPr>
        <p:spPr>
          <a:xfrm>
            <a:off x="10650009" y="462663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1 200 000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103A565-E334-8B65-C9B2-C30344217C19}"/>
              </a:ext>
            </a:extLst>
          </p:cNvPr>
          <p:cNvSpPr txBox="1"/>
          <p:nvPr/>
        </p:nvSpPr>
        <p:spPr>
          <a:xfrm>
            <a:off x="7199128" y="4590357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4 800 000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C547DAE-B56A-7FFA-36F0-D131D50F0A07}"/>
              </a:ext>
            </a:extLst>
          </p:cNvPr>
          <p:cNvSpPr txBox="1"/>
          <p:nvPr/>
        </p:nvSpPr>
        <p:spPr>
          <a:xfrm>
            <a:off x="6322500" y="461055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947AA39-9CE0-D7AA-FDC5-C4566858F12E}"/>
              </a:ext>
            </a:extLst>
          </p:cNvPr>
          <p:cNvSpPr txBox="1"/>
          <p:nvPr/>
        </p:nvSpPr>
        <p:spPr>
          <a:xfrm>
            <a:off x="6208920" y="4017411"/>
            <a:ext cx="63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cm</a:t>
            </a:r>
          </a:p>
          <a:p>
            <a:pPr algn="ctr"/>
            <a:r>
              <a:rPr lang="nl-NL" sz="1600" dirty="0"/>
              <a:t>kaart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9D2EDCE-C90E-D1C4-F51B-13C7FDC484DB}"/>
              </a:ext>
            </a:extLst>
          </p:cNvPr>
          <p:cNvSpPr txBox="1"/>
          <p:nvPr/>
        </p:nvSpPr>
        <p:spPr>
          <a:xfrm>
            <a:off x="7408145" y="4016912"/>
            <a:ext cx="57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cm </a:t>
            </a:r>
          </a:p>
          <a:p>
            <a:pPr algn="ctr"/>
            <a:r>
              <a:rPr lang="nl-NL" sz="1600" dirty="0"/>
              <a:t>echt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41616E-1336-BD25-1733-02C0226B8551}"/>
              </a:ext>
            </a:extLst>
          </p:cNvPr>
          <p:cNvSpPr txBox="1"/>
          <p:nvPr/>
        </p:nvSpPr>
        <p:spPr>
          <a:xfrm>
            <a:off x="6321073" y="495206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CAD3758-42CD-7852-41A9-956ACCD0203F}"/>
              </a:ext>
            </a:extLst>
          </p:cNvPr>
          <p:cNvSpPr txBox="1"/>
          <p:nvPr/>
        </p:nvSpPr>
        <p:spPr>
          <a:xfrm>
            <a:off x="7421144" y="494118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?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696C35E-4E36-F8E8-03B7-7A606CE9834A}"/>
              </a:ext>
            </a:extLst>
          </p:cNvPr>
          <p:cNvCxnSpPr>
            <a:cxnSpLocks/>
          </p:cNvCxnSpPr>
          <p:nvPr/>
        </p:nvCxnSpPr>
        <p:spPr>
          <a:xfrm flipV="1">
            <a:off x="6360969" y="4941185"/>
            <a:ext cx="14470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CA6E0A7-8E89-21DE-6075-1F36F42D13F0}"/>
              </a:ext>
            </a:extLst>
          </p:cNvPr>
          <p:cNvCxnSpPr>
            <a:cxnSpLocks/>
          </p:cNvCxnSpPr>
          <p:nvPr/>
        </p:nvCxnSpPr>
        <p:spPr>
          <a:xfrm flipV="1">
            <a:off x="7093392" y="4671185"/>
            <a:ext cx="0" cy="540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A3439352-D831-560E-F3FD-1CA6C3DB0A85}"/>
              </a:ext>
            </a:extLst>
          </p:cNvPr>
          <p:cNvSpPr txBox="1"/>
          <p:nvPr/>
        </p:nvSpPr>
        <p:spPr>
          <a:xfrm>
            <a:off x="3910989" y="4894385"/>
            <a:ext cx="158889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=   4 800 000 cm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E7A4D5C-C3CA-3103-A7DF-AFFACC4C2675}"/>
              </a:ext>
            </a:extLst>
          </p:cNvPr>
          <p:cNvSpPr txBox="1"/>
          <p:nvPr/>
        </p:nvSpPr>
        <p:spPr>
          <a:xfrm>
            <a:off x="9196859" y="5082568"/>
            <a:ext cx="2768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de schaal is 1 : 1 200 000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C1B7AF6-3C53-7D10-FEF3-DD3DF30CF152}"/>
              </a:ext>
            </a:extLst>
          </p:cNvPr>
          <p:cNvSpPr txBox="1"/>
          <p:nvPr/>
        </p:nvSpPr>
        <p:spPr>
          <a:xfrm>
            <a:off x="204432" y="5731608"/>
            <a:ext cx="3545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u="sng" dirty="0"/>
              <a:t>Type 4: afstand ander object gevraagd 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556C558-7570-B0A1-DA6B-E06B78951D80}"/>
              </a:ext>
            </a:extLst>
          </p:cNvPr>
          <p:cNvSpPr txBox="1"/>
          <p:nvPr/>
        </p:nvSpPr>
        <p:spPr>
          <a:xfrm>
            <a:off x="204432" y="6097738"/>
            <a:ext cx="52929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 de kaart is gebouw A 4,3 cm hoog en gebouw B 6,7 cm.</a:t>
            </a:r>
            <a:endParaRPr lang="en-GB" sz="1600" dirty="0"/>
          </a:p>
          <a:p>
            <a:r>
              <a:rPr lang="nl-NL" sz="1600" dirty="0"/>
              <a:t>In de werkelijkheid is dit gebouw A 92 m hoog. </a:t>
            </a:r>
          </a:p>
          <a:p>
            <a:r>
              <a:rPr lang="nl-NL" sz="1600" dirty="0"/>
              <a:t>Hoeveel meter hoog is gebouw B in de werkelijkheid?</a:t>
            </a:r>
          </a:p>
          <a:p>
            <a:endParaRPr lang="en-GB" sz="1600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05E8978-ED68-97DA-2A5E-29EBBB19689E}"/>
              </a:ext>
            </a:extLst>
          </p:cNvPr>
          <p:cNvSpPr txBox="1"/>
          <p:nvPr/>
        </p:nvSpPr>
        <p:spPr>
          <a:xfrm>
            <a:off x="9212949" y="6076213"/>
            <a:ext cx="160813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600" dirty="0"/>
              <a:t>92 : 4,3 x 6,7    </a:t>
            </a:r>
            <a:r>
              <a:rPr lang="nl-NL" sz="1600" dirty="0">
                <a:solidFill>
                  <a:srgbClr val="00B0F0"/>
                </a:solidFill>
              </a:rPr>
              <a:t>    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94D20AE2-31F3-5F8E-8EBE-F2B3481ECE0B}"/>
              </a:ext>
            </a:extLst>
          </p:cNvPr>
          <p:cNvSpPr txBox="1"/>
          <p:nvPr/>
        </p:nvSpPr>
        <p:spPr>
          <a:xfrm>
            <a:off x="10363440" y="6076213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143,34..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E59D65F-2DC3-4F46-4862-BFD1ABA895A6}"/>
              </a:ext>
            </a:extLst>
          </p:cNvPr>
          <p:cNvSpPr txBox="1"/>
          <p:nvPr/>
        </p:nvSpPr>
        <p:spPr>
          <a:xfrm>
            <a:off x="7399508" y="607621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92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D97E067E-7E91-0DEA-144D-387679BA6A00}"/>
              </a:ext>
            </a:extLst>
          </p:cNvPr>
          <p:cNvSpPr txBox="1"/>
          <p:nvPr/>
        </p:nvSpPr>
        <p:spPr>
          <a:xfrm>
            <a:off x="6242188" y="6076213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4,3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CE080526-069C-1C5E-B7AF-5E97AE8586E9}"/>
              </a:ext>
            </a:extLst>
          </p:cNvPr>
          <p:cNvSpPr txBox="1"/>
          <p:nvPr/>
        </p:nvSpPr>
        <p:spPr>
          <a:xfrm>
            <a:off x="5775823" y="5779508"/>
            <a:ext cx="1229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cm op kaart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1E0AC32C-E090-DF84-4305-07E51A0AEB2E}"/>
              </a:ext>
            </a:extLst>
          </p:cNvPr>
          <p:cNvSpPr txBox="1"/>
          <p:nvPr/>
        </p:nvSpPr>
        <p:spPr>
          <a:xfrm>
            <a:off x="7258785" y="5752526"/>
            <a:ext cx="1132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m in echt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2670EB2-9BA0-8EA2-6FDF-47F72D082831}"/>
              </a:ext>
            </a:extLst>
          </p:cNvPr>
          <p:cNvSpPr txBox="1"/>
          <p:nvPr/>
        </p:nvSpPr>
        <p:spPr>
          <a:xfrm>
            <a:off x="6242188" y="6371317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6,7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FFB809D-2E46-86CC-4D40-389625F033AA}"/>
              </a:ext>
            </a:extLst>
          </p:cNvPr>
          <p:cNvSpPr txBox="1"/>
          <p:nvPr/>
        </p:nvSpPr>
        <p:spPr>
          <a:xfrm>
            <a:off x="7439268" y="637131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?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EDB21B6-8C82-06B8-B7DB-ECFCBAE7A583}"/>
              </a:ext>
            </a:extLst>
          </p:cNvPr>
          <p:cNvCxnSpPr>
            <a:cxnSpLocks/>
          </p:cNvCxnSpPr>
          <p:nvPr/>
        </p:nvCxnSpPr>
        <p:spPr>
          <a:xfrm flipV="1">
            <a:off x="6350218" y="6388062"/>
            <a:ext cx="14470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0F717235-3764-6D15-25DF-190B38E6A5A4}"/>
              </a:ext>
            </a:extLst>
          </p:cNvPr>
          <p:cNvCxnSpPr>
            <a:cxnSpLocks/>
          </p:cNvCxnSpPr>
          <p:nvPr/>
        </p:nvCxnSpPr>
        <p:spPr>
          <a:xfrm flipV="1">
            <a:off x="7107403" y="6118062"/>
            <a:ext cx="0" cy="540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vak 39">
            <a:extLst>
              <a:ext uri="{FF2B5EF4-FFF2-40B4-BE49-F238E27FC236}">
                <a16:creationId xmlns:a16="http://schemas.microsoft.com/office/drawing/2014/main" id="{03B8CD45-AD48-E5F8-631C-4D3702E1F2E0}"/>
              </a:ext>
            </a:extLst>
          </p:cNvPr>
          <p:cNvSpPr txBox="1"/>
          <p:nvPr/>
        </p:nvSpPr>
        <p:spPr>
          <a:xfrm>
            <a:off x="9214063" y="6475262"/>
            <a:ext cx="270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gebouw B is 143 m hoog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13888475-D30A-135C-E3A6-03D5D9F68AF2}"/>
              </a:ext>
            </a:extLst>
          </p:cNvPr>
          <p:cNvCxnSpPr>
            <a:cxnSpLocks/>
          </p:cNvCxnSpPr>
          <p:nvPr/>
        </p:nvCxnSpPr>
        <p:spPr>
          <a:xfrm>
            <a:off x="0" y="2682494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B5BA5EEF-31CA-C468-8D7F-B4540D2BE92D}"/>
              </a:ext>
            </a:extLst>
          </p:cNvPr>
          <p:cNvCxnSpPr>
            <a:cxnSpLocks/>
          </p:cNvCxnSpPr>
          <p:nvPr/>
        </p:nvCxnSpPr>
        <p:spPr>
          <a:xfrm>
            <a:off x="0" y="4120486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E66BCAB4-0FA9-7EF6-2119-043FD7F90C71}"/>
              </a:ext>
            </a:extLst>
          </p:cNvPr>
          <p:cNvCxnSpPr>
            <a:cxnSpLocks/>
          </p:cNvCxnSpPr>
          <p:nvPr/>
        </p:nvCxnSpPr>
        <p:spPr>
          <a:xfrm>
            <a:off x="0" y="5623362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E99AF970-38F2-94F5-2F24-9BDC13B8E673}"/>
              </a:ext>
            </a:extLst>
          </p:cNvPr>
          <p:cNvSpPr txBox="1"/>
          <p:nvPr/>
        </p:nvSpPr>
        <p:spPr>
          <a:xfrm>
            <a:off x="337243" y="720842"/>
            <a:ext cx="9206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Vormen zijn groter of kleiner gemaakt maar hebben wel dezelfde verhouding tussen de afstanden.</a:t>
            </a:r>
          </a:p>
        </p:txBody>
      </p: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5F750282-5DF0-AC44-62BE-DB5C5AC0797F}"/>
              </a:ext>
            </a:extLst>
          </p:cNvPr>
          <p:cNvCxnSpPr>
            <a:cxnSpLocks/>
          </p:cNvCxnSpPr>
          <p:nvPr/>
        </p:nvCxnSpPr>
        <p:spPr>
          <a:xfrm>
            <a:off x="0" y="1305617"/>
            <a:ext cx="12192000" cy="19266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C5949D71-0E45-33BE-4469-4C3A84375D42}"/>
              </a:ext>
            </a:extLst>
          </p:cNvPr>
          <p:cNvCxnSpPr>
            <a:cxnSpLocks/>
          </p:cNvCxnSpPr>
          <p:nvPr/>
        </p:nvCxnSpPr>
        <p:spPr>
          <a:xfrm>
            <a:off x="5684181" y="1305617"/>
            <a:ext cx="0" cy="5533117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CA521F25-0843-E84D-B8F7-5B2DCCE406CD}"/>
              </a:ext>
            </a:extLst>
          </p:cNvPr>
          <p:cNvCxnSpPr>
            <a:cxnSpLocks/>
          </p:cNvCxnSpPr>
          <p:nvPr/>
        </p:nvCxnSpPr>
        <p:spPr>
          <a:xfrm>
            <a:off x="8579781" y="1324883"/>
            <a:ext cx="0" cy="5533117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8BB111BC-A995-3AE9-9BBA-C048E93EE87B}"/>
              </a:ext>
            </a:extLst>
          </p:cNvPr>
          <p:cNvCxnSpPr>
            <a:cxnSpLocks/>
          </p:cNvCxnSpPr>
          <p:nvPr/>
        </p:nvCxnSpPr>
        <p:spPr>
          <a:xfrm>
            <a:off x="10362710" y="461345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D9C887B-61AF-84B4-1043-F267153FE824}"/>
              </a:ext>
            </a:extLst>
          </p:cNvPr>
          <p:cNvCxnSpPr>
            <a:cxnSpLocks/>
          </p:cNvCxnSpPr>
          <p:nvPr/>
        </p:nvCxnSpPr>
        <p:spPr>
          <a:xfrm flipH="1" flipV="1">
            <a:off x="9813350" y="731345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C79E822A-12C1-0FCF-B471-1FBED643E090}"/>
              </a:ext>
            </a:extLst>
          </p:cNvPr>
          <p:cNvSpPr txBox="1"/>
          <p:nvPr/>
        </p:nvSpPr>
        <p:spPr>
          <a:xfrm>
            <a:off x="9879160" y="176704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FDF891BA-6C39-8B7C-4248-B099CC9408FC}"/>
              </a:ext>
            </a:extLst>
          </p:cNvPr>
          <p:cNvSpPr txBox="1"/>
          <p:nvPr/>
        </p:nvSpPr>
        <p:spPr>
          <a:xfrm>
            <a:off x="10453892" y="176704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48" name="Text Box 8">
            <a:extLst>
              <a:ext uri="{FF2B5EF4-FFF2-40B4-BE49-F238E27FC236}">
                <a16:creationId xmlns:a16="http://schemas.microsoft.com/office/drawing/2014/main" id="{C9DCAE7B-DB05-B8C8-DD5F-812C89DE9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076" y="94506"/>
            <a:ext cx="1466254" cy="1091641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10F3F4D0-B1F6-74CE-ADAD-C3876ADB4148}"/>
              </a:ext>
            </a:extLst>
          </p:cNvPr>
          <p:cNvCxnSpPr>
            <a:cxnSpLocks/>
          </p:cNvCxnSpPr>
          <p:nvPr/>
        </p:nvCxnSpPr>
        <p:spPr>
          <a:xfrm>
            <a:off x="6910218" y="1820109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kstvak 51">
            <a:extLst>
              <a:ext uri="{FF2B5EF4-FFF2-40B4-BE49-F238E27FC236}">
                <a16:creationId xmlns:a16="http://schemas.microsoft.com/office/drawing/2014/main" id="{3969A4A0-416D-F4F4-7FAC-665D31713089}"/>
              </a:ext>
            </a:extLst>
          </p:cNvPr>
          <p:cNvSpPr txBox="1"/>
          <p:nvPr/>
        </p:nvSpPr>
        <p:spPr>
          <a:xfrm>
            <a:off x="6676269" y="1554314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200 000</a:t>
            </a:r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B67BDD63-1B07-D05B-43CE-AF7FB6D7095E}"/>
              </a:ext>
            </a:extLst>
          </p:cNvPr>
          <p:cNvCxnSpPr>
            <a:cxnSpLocks/>
          </p:cNvCxnSpPr>
          <p:nvPr/>
        </p:nvCxnSpPr>
        <p:spPr>
          <a:xfrm>
            <a:off x="6932739" y="2382755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vak 59">
            <a:extLst>
              <a:ext uri="{FF2B5EF4-FFF2-40B4-BE49-F238E27FC236}">
                <a16:creationId xmlns:a16="http://schemas.microsoft.com/office/drawing/2014/main" id="{FA46FE90-BA1D-61D1-1FD1-9EB60D31A2B1}"/>
              </a:ext>
            </a:extLst>
          </p:cNvPr>
          <p:cNvSpPr txBox="1"/>
          <p:nvPr/>
        </p:nvSpPr>
        <p:spPr>
          <a:xfrm>
            <a:off x="6670329" y="2379148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x 200 000</a:t>
            </a: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3A9A3D73-592C-C8B4-251E-95C3242300BE}"/>
              </a:ext>
            </a:extLst>
          </p:cNvPr>
          <p:cNvCxnSpPr>
            <a:cxnSpLocks/>
          </p:cNvCxnSpPr>
          <p:nvPr/>
        </p:nvCxnSpPr>
        <p:spPr>
          <a:xfrm flipH="1">
            <a:off x="6955370" y="3196004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kstvak 70">
            <a:extLst>
              <a:ext uri="{FF2B5EF4-FFF2-40B4-BE49-F238E27FC236}">
                <a16:creationId xmlns:a16="http://schemas.microsoft.com/office/drawing/2014/main" id="{6E438126-1E8C-C0AF-945C-E53478EB4084}"/>
              </a:ext>
            </a:extLst>
          </p:cNvPr>
          <p:cNvSpPr txBox="1"/>
          <p:nvPr/>
        </p:nvSpPr>
        <p:spPr>
          <a:xfrm>
            <a:off x="6664681" y="293020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500 000</a:t>
            </a:r>
          </a:p>
        </p:txBody>
      </p: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D63C1859-0CD6-2CBB-17D6-40FAA33C1BB6}"/>
              </a:ext>
            </a:extLst>
          </p:cNvPr>
          <p:cNvCxnSpPr>
            <a:cxnSpLocks/>
          </p:cNvCxnSpPr>
          <p:nvPr/>
        </p:nvCxnSpPr>
        <p:spPr>
          <a:xfrm flipH="1">
            <a:off x="6954953" y="3771350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kstvak 81">
            <a:extLst>
              <a:ext uri="{FF2B5EF4-FFF2-40B4-BE49-F238E27FC236}">
                <a16:creationId xmlns:a16="http://schemas.microsoft.com/office/drawing/2014/main" id="{763292D2-8C6E-B3E4-15EB-37683DB9FBC0}"/>
              </a:ext>
            </a:extLst>
          </p:cNvPr>
          <p:cNvSpPr txBox="1"/>
          <p:nvPr/>
        </p:nvSpPr>
        <p:spPr>
          <a:xfrm>
            <a:off x="6669587" y="375908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500 000</a:t>
            </a:r>
          </a:p>
        </p:txBody>
      </p: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23D9924B-357C-A88E-BE58-27BE072DFA32}"/>
              </a:ext>
            </a:extLst>
          </p:cNvPr>
          <p:cNvCxnSpPr>
            <a:cxnSpLocks/>
          </p:cNvCxnSpPr>
          <p:nvPr/>
        </p:nvCxnSpPr>
        <p:spPr>
          <a:xfrm flipH="1">
            <a:off x="6265258" y="4815185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kstvak 83">
            <a:extLst>
              <a:ext uri="{FF2B5EF4-FFF2-40B4-BE49-F238E27FC236}">
                <a16:creationId xmlns:a16="http://schemas.microsoft.com/office/drawing/2014/main" id="{48D1CEA0-925A-414E-51CD-1091C1DB2B37}"/>
              </a:ext>
            </a:extLst>
          </p:cNvPr>
          <p:cNvSpPr txBox="1"/>
          <p:nvPr/>
        </p:nvSpPr>
        <p:spPr>
          <a:xfrm>
            <a:off x="5913145" y="478231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4</a:t>
            </a:r>
          </a:p>
        </p:txBody>
      </p:sp>
      <p:cxnSp>
        <p:nvCxnSpPr>
          <p:cNvPr id="85" name="Rechte verbindingslijn met pijl 84">
            <a:extLst>
              <a:ext uri="{FF2B5EF4-FFF2-40B4-BE49-F238E27FC236}">
                <a16:creationId xmlns:a16="http://schemas.microsoft.com/office/drawing/2014/main" id="{F0D70644-7985-A437-9B18-D97659523855}"/>
              </a:ext>
            </a:extLst>
          </p:cNvPr>
          <p:cNvCxnSpPr>
            <a:cxnSpLocks/>
          </p:cNvCxnSpPr>
          <p:nvPr/>
        </p:nvCxnSpPr>
        <p:spPr>
          <a:xfrm>
            <a:off x="8168651" y="4815185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kstvak 85">
            <a:extLst>
              <a:ext uri="{FF2B5EF4-FFF2-40B4-BE49-F238E27FC236}">
                <a16:creationId xmlns:a16="http://schemas.microsoft.com/office/drawing/2014/main" id="{852428AA-AE17-E547-D0AB-105C23312BE9}"/>
              </a:ext>
            </a:extLst>
          </p:cNvPr>
          <p:cNvSpPr txBox="1"/>
          <p:nvPr/>
        </p:nvSpPr>
        <p:spPr>
          <a:xfrm>
            <a:off x="8171680" y="479018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dirty="0">
                <a:solidFill>
                  <a:srgbClr val="00B0F0"/>
                </a:solidFill>
              </a:rPr>
              <a:t>: 4</a:t>
            </a: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01F05DC2-0661-84BD-4159-C1CC8516BE65}"/>
              </a:ext>
            </a:extLst>
          </p:cNvPr>
          <p:cNvSpPr txBox="1"/>
          <p:nvPr/>
        </p:nvSpPr>
        <p:spPr>
          <a:xfrm>
            <a:off x="9478422" y="1617109"/>
            <a:ext cx="158248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600" dirty="0"/>
              <a:t>3,2 x 200 000  </a:t>
            </a:r>
            <a:r>
              <a:rPr lang="nl-NL" sz="1600" dirty="0">
                <a:solidFill>
                  <a:srgbClr val="00B0F0"/>
                </a:solidFill>
              </a:rPr>
              <a:t>    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45D92E0B-5215-98C7-ECB0-58B0463D1501}"/>
              </a:ext>
            </a:extLst>
          </p:cNvPr>
          <p:cNvSpPr txBox="1"/>
          <p:nvPr/>
        </p:nvSpPr>
        <p:spPr>
          <a:xfrm>
            <a:off x="10648088" y="1899151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640 000 cm</a:t>
            </a:r>
          </a:p>
        </p:txBody>
      </p:sp>
      <p:sp>
        <p:nvSpPr>
          <p:cNvPr id="89" name="Tekstvak 88">
            <a:extLst>
              <a:ext uri="{FF2B5EF4-FFF2-40B4-BE49-F238E27FC236}">
                <a16:creationId xmlns:a16="http://schemas.microsoft.com/office/drawing/2014/main" id="{6CE398B3-1334-5749-4E5C-C742A1A2C524}"/>
              </a:ext>
            </a:extLst>
          </p:cNvPr>
          <p:cNvSpPr txBox="1"/>
          <p:nvPr/>
        </p:nvSpPr>
        <p:spPr>
          <a:xfrm>
            <a:off x="9209847" y="2855856"/>
            <a:ext cx="196880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600" dirty="0"/>
              <a:t>630 000 : 500 000  </a:t>
            </a:r>
            <a:r>
              <a:rPr lang="nl-NL" sz="1600" dirty="0">
                <a:solidFill>
                  <a:srgbClr val="00B0F0"/>
                </a:solidFill>
              </a:rPr>
              <a:t>    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AC5AC4FD-5247-3BBB-FCEC-99B81B2EFB29}"/>
              </a:ext>
            </a:extLst>
          </p:cNvPr>
          <p:cNvSpPr txBox="1"/>
          <p:nvPr/>
        </p:nvSpPr>
        <p:spPr>
          <a:xfrm>
            <a:off x="11070571" y="2859132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1,26 cm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4136962C-5C7B-D21F-ECF2-73FF015920CC}"/>
              </a:ext>
            </a:extLst>
          </p:cNvPr>
          <p:cNvSpPr txBox="1"/>
          <p:nvPr/>
        </p:nvSpPr>
        <p:spPr>
          <a:xfrm>
            <a:off x="9220191" y="4363374"/>
            <a:ext cx="161614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600" dirty="0"/>
              <a:t>4 800 000 : 4    </a:t>
            </a:r>
            <a:r>
              <a:rPr lang="nl-NL" sz="1600" dirty="0">
                <a:solidFill>
                  <a:srgbClr val="00B0F0"/>
                </a:solidFill>
              </a:rPr>
              <a:t>    </a:t>
            </a: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E041616C-225C-CDA8-D696-BF97FDE429E5}"/>
              </a:ext>
            </a:extLst>
          </p:cNvPr>
          <p:cNvSpPr txBox="1"/>
          <p:nvPr/>
        </p:nvSpPr>
        <p:spPr>
          <a:xfrm>
            <a:off x="10651339" y="4363374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1 200 000</a:t>
            </a:r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C023D89E-4821-2789-C8FD-D4EBC392CC99}"/>
              </a:ext>
            </a:extLst>
          </p:cNvPr>
          <p:cNvSpPr txBox="1"/>
          <p:nvPr/>
        </p:nvSpPr>
        <p:spPr>
          <a:xfrm>
            <a:off x="9198936" y="5817092"/>
            <a:ext cx="152477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600" dirty="0"/>
              <a:t>6,7: 4,3 x 92   </a:t>
            </a:r>
            <a:r>
              <a:rPr lang="nl-NL" sz="1600" dirty="0">
                <a:solidFill>
                  <a:srgbClr val="00B0F0"/>
                </a:solidFill>
              </a:rPr>
              <a:t>    </a:t>
            </a: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1DEAE54A-7B80-FE3D-FE90-4FF56A6A310F}"/>
              </a:ext>
            </a:extLst>
          </p:cNvPr>
          <p:cNvSpPr txBox="1"/>
          <p:nvPr/>
        </p:nvSpPr>
        <p:spPr>
          <a:xfrm>
            <a:off x="10349427" y="5817092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143,34..</a:t>
            </a:r>
          </a:p>
        </p:txBody>
      </p:sp>
    </p:spTree>
    <p:extLst>
      <p:ext uri="{BB962C8B-B14F-4D97-AF65-F5344CB8AC3E}">
        <p14:creationId xmlns:p14="http://schemas.microsoft.com/office/powerpoint/2010/main" val="30209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3" grpId="0"/>
      <p:bldP spid="37" grpId="0"/>
      <p:bldP spid="38" grpId="0"/>
      <p:bldP spid="39" grpId="0"/>
      <p:bldP spid="41" grpId="0" animBg="1"/>
      <p:bldP spid="42" grpId="0" animBg="1"/>
      <p:bldP spid="43" grpId="0"/>
      <p:bldP spid="45" grpId="0"/>
      <p:bldP spid="67" grpId="0"/>
      <p:bldP spid="68" grpId="0"/>
      <p:bldP spid="69" grpId="0"/>
      <p:bldP spid="70" grpId="0"/>
      <p:bldP spid="72" grpId="0"/>
      <p:bldP spid="73" grpId="0"/>
      <p:bldP spid="74" grpId="0" animBg="1"/>
      <p:bldP spid="75" grpId="0" animBg="1"/>
      <p:bldP spid="76" grpId="0"/>
      <p:bldP spid="77" grpId="0"/>
      <p:bldP spid="80" grpId="0" animBg="1"/>
      <p:bldP spid="2" grpId="0"/>
      <p:bldP spid="5" grpId="0"/>
      <p:bldP spid="6" grpId="0"/>
      <p:bldP spid="8" grpId="0"/>
      <p:bldP spid="10" grpId="0"/>
      <p:bldP spid="11" grpId="0"/>
      <p:bldP spid="12" grpId="0" animBg="1"/>
      <p:bldP spid="13" grpId="0" animBg="1"/>
      <p:bldP spid="14" grpId="0"/>
      <p:bldP spid="16" grpId="0"/>
      <p:bldP spid="21" grpId="0" animBg="1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/>
      <p:bldP spid="33" grpId="0"/>
      <p:bldP spid="40" grpId="0"/>
      <p:bldP spid="54" grpId="0"/>
      <p:bldP spid="9" grpId="0"/>
      <p:bldP spid="36" grpId="0"/>
      <p:bldP spid="48" grpId="0" animBg="1"/>
      <p:bldP spid="52" grpId="0"/>
      <p:bldP spid="60" grpId="0"/>
      <p:bldP spid="71" grpId="0"/>
      <p:bldP spid="82" grpId="0"/>
      <p:bldP spid="84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7A286-6F0D-9E9E-E087-2BFB2015A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19E14AE-D440-9142-1DC8-C09DF432D6D5}"/>
              </a:ext>
            </a:extLst>
          </p:cNvPr>
          <p:cNvSpPr txBox="1"/>
          <p:nvPr/>
        </p:nvSpPr>
        <p:spPr>
          <a:xfrm>
            <a:off x="337243" y="226337"/>
            <a:ext cx="2723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6E Hoeken meten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EDCB01-41B2-2332-2410-D13BB57E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44" y="887791"/>
            <a:ext cx="1718824" cy="13240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0199C1E-C88D-506F-D9DB-5BB996D04AFF}"/>
              </a:ext>
            </a:extLst>
          </p:cNvPr>
          <p:cNvSpPr txBox="1"/>
          <p:nvPr/>
        </p:nvSpPr>
        <p:spPr>
          <a:xfrm>
            <a:off x="1915841" y="2207073"/>
            <a:ext cx="22697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Stap 1</a:t>
            </a:r>
          </a:p>
          <a:p>
            <a:pPr algn="l"/>
            <a:r>
              <a:rPr lang="nl-NL" sz="1600" dirty="0"/>
              <a:t>Kijk vanuit de punt die je wilt meten en bepaal linker been van de hoek</a:t>
            </a:r>
          </a:p>
        </p:txBody>
      </p:sp>
      <p:pic>
        <p:nvPicPr>
          <p:cNvPr id="12" name="Graphic 11" descr="Ogen silhouet">
            <a:extLst>
              <a:ext uri="{FF2B5EF4-FFF2-40B4-BE49-F238E27FC236}">
                <a16:creationId xmlns:a16="http://schemas.microsoft.com/office/drawing/2014/main" id="{A1AAE55E-F69F-F90A-79A8-AC0690C31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858691" y="1158223"/>
            <a:ext cx="914400" cy="9144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EDB0A29-E9CB-8127-E010-8A6A16618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2" y="917939"/>
            <a:ext cx="1718824" cy="1324058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BD5A2359-79B1-EC4C-2DC1-565461B32861}"/>
              </a:ext>
            </a:extLst>
          </p:cNvPr>
          <p:cNvSpPr txBox="1"/>
          <p:nvPr/>
        </p:nvSpPr>
        <p:spPr>
          <a:xfrm rot="20028893" flipH="1">
            <a:off x="2812927" y="888255"/>
            <a:ext cx="1256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Linkerbeen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9E3017F9-0293-7672-6344-C6CA9945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19" y="997474"/>
            <a:ext cx="1718824" cy="1324058"/>
          </a:xfrm>
          <a:prstGeom prst="rect">
            <a:avLst/>
          </a:prstGeom>
        </p:spPr>
      </p:pic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9FD78125-874D-5ED8-88C9-384B11E14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998" r="4493" b="4775"/>
          <a:stretch/>
        </p:blipFill>
        <p:spPr bwMode="auto">
          <a:xfrm>
            <a:off x="4587830" y="559735"/>
            <a:ext cx="2269760" cy="2306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5ED14781-8867-9671-5A11-47B76E9C3CE9}"/>
              </a:ext>
            </a:extLst>
          </p:cNvPr>
          <p:cNvSpPr txBox="1"/>
          <p:nvPr/>
        </p:nvSpPr>
        <p:spPr>
          <a:xfrm>
            <a:off x="4644770" y="2321532"/>
            <a:ext cx="2269761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Stap 2</a:t>
            </a:r>
          </a:p>
          <a:p>
            <a:pPr algn="l"/>
            <a:r>
              <a:rPr lang="nl-NL" sz="1600" dirty="0"/>
              <a:t>Leg het midden van de koershoekmeter op de punt van de hoek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335E9F6-0005-A22C-7772-3AB6F1C9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449" y="934380"/>
            <a:ext cx="1718824" cy="1324058"/>
          </a:xfrm>
          <a:prstGeom prst="rect">
            <a:avLst/>
          </a:prstGeom>
        </p:spPr>
      </p:pic>
      <p:pic>
        <p:nvPicPr>
          <p:cNvPr id="19" name="Picture 4" descr="Gerelateerde afbeelding">
            <a:extLst>
              <a:ext uri="{FF2B5EF4-FFF2-40B4-BE49-F238E27FC236}">
                <a16:creationId xmlns:a16="http://schemas.microsoft.com/office/drawing/2014/main" id="{E77FE0CC-637B-8DA1-ABA2-8E04AA867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998" r="4493" b="4775"/>
          <a:stretch/>
        </p:blipFill>
        <p:spPr bwMode="auto">
          <a:xfrm rot="4007102">
            <a:off x="7500622" y="501403"/>
            <a:ext cx="2269760" cy="2306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D3D8949E-A5D1-6B6E-2008-A1BBD51D7F89}"/>
              </a:ext>
            </a:extLst>
          </p:cNvPr>
          <p:cNvSpPr txBox="1"/>
          <p:nvPr/>
        </p:nvSpPr>
        <p:spPr>
          <a:xfrm>
            <a:off x="7667998" y="2258438"/>
            <a:ext cx="194453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Stap 3</a:t>
            </a:r>
          </a:p>
          <a:p>
            <a:pPr algn="l"/>
            <a:r>
              <a:rPr lang="nl-NL" sz="1600" dirty="0"/>
              <a:t>Leg de 0 graden lijn op het linkerbeen van de hoek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9215D773-C35D-39C1-4D80-F9F566467D6D}"/>
              </a:ext>
            </a:extLst>
          </p:cNvPr>
          <p:cNvSpPr txBox="1"/>
          <p:nvPr/>
        </p:nvSpPr>
        <p:spPr>
          <a:xfrm>
            <a:off x="10442577" y="2213503"/>
            <a:ext cx="1555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Stap 4</a:t>
            </a:r>
          </a:p>
          <a:p>
            <a:pPr algn="l"/>
            <a:r>
              <a:rPr lang="nl-NL" sz="1600" dirty="0"/>
              <a:t>Lees af hoeveel graden de hoek is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014D60C8-6643-A424-34CF-4AFCDF7AF6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647" t="13004"/>
          <a:stretch/>
        </p:blipFill>
        <p:spPr>
          <a:xfrm>
            <a:off x="10604913" y="997474"/>
            <a:ext cx="1364248" cy="1024930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32875961-76C1-8BA6-8097-C7939E3F4318}"/>
              </a:ext>
            </a:extLst>
          </p:cNvPr>
          <p:cNvCxnSpPr/>
          <p:nvPr/>
        </p:nvCxnSpPr>
        <p:spPr>
          <a:xfrm>
            <a:off x="2044428" y="1618764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hthoek 26">
            <a:extLst>
              <a:ext uri="{FF2B5EF4-FFF2-40B4-BE49-F238E27FC236}">
                <a16:creationId xmlns:a16="http://schemas.microsoft.com/office/drawing/2014/main" id="{C7CF311E-39E9-FDBF-E50D-790B1996419F}"/>
              </a:ext>
            </a:extLst>
          </p:cNvPr>
          <p:cNvSpPr/>
          <p:nvPr/>
        </p:nvSpPr>
        <p:spPr>
          <a:xfrm>
            <a:off x="9299860" y="1801486"/>
            <a:ext cx="587089" cy="40558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744197C5-118C-722D-0036-A8AACADE9538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 flipV="1">
            <a:off x="9886949" y="1509939"/>
            <a:ext cx="717964" cy="4943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745409B5-99CF-AF0C-3F68-7443212FAAC5}"/>
              </a:ext>
            </a:extLst>
          </p:cNvPr>
          <p:cNvSpPr txBox="1"/>
          <p:nvPr/>
        </p:nvSpPr>
        <p:spPr>
          <a:xfrm>
            <a:off x="703512" y="228632"/>
            <a:ext cx="9657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Voorbeeld: Meet hoeveel graden hoek A groot is.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15FC70E-8150-3A54-0616-640C779F2669}"/>
              </a:ext>
            </a:extLst>
          </p:cNvPr>
          <p:cNvSpPr txBox="1"/>
          <p:nvPr/>
        </p:nvSpPr>
        <p:spPr>
          <a:xfrm>
            <a:off x="55334" y="3652653"/>
            <a:ext cx="28751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6F Hoeken tekenen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B062406-9E04-B72C-0F01-DB1F5FC20022}"/>
              </a:ext>
            </a:extLst>
          </p:cNvPr>
          <p:cNvSpPr txBox="1"/>
          <p:nvPr/>
        </p:nvSpPr>
        <p:spPr>
          <a:xfrm>
            <a:off x="1633932" y="5701864"/>
            <a:ext cx="22697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Stap 1</a:t>
            </a:r>
          </a:p>
          <a:p>
            <a:pPr algn="l"/>
            <a:r>
              <a:rPr lang="nl-NL" sz="1600" dirty="0"/>
              <a:t>Kijk vanuit de punt die je wilt teken. De eerste lijn is je linkerbeen. </a:t>
            </a:r>
          </a:p>
        </p:txBody>
      </p:sp>
      <p:pic>
        <p:nvPicPr>
          <p:cNvPr id="5" name="Graphic 4" descr="Ogen silhouet">
            <a:extLst>
              <a:ext uri="{FF2B5EF4-FFF2-40B4-BE49-F238E27FC236}">
                <a16:creationId xmlns:a16="http://schemas.microsoft.com/office/drawing/2014/main" id="{DEA12913-27CC-2EEB-F55C-06E1BA450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576782" y="4767314"/>
            <a:ext cx="914400" cy="9144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396557F-66F7-5A3C-E263-064B99288B72}"/>
              </a:ext>
            </a:extLst>
          </p:cNvPr>
          <p:cNvSpPr txBox="1"/>
          <p:nvPr/>
        </p:nvSpPr>
        <p:spPr>
          <a:xfrm rot="19372366" flipH="1">
            <a:off x="2377913" y="4500443"/>
            <a:ext cx="1256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Linkerbeen</a:t>
            </a:r>
          </a:p>
        </p:txBody>
      </p:sp>
      <p:pic>
        <p:nvPicPr>
          <p:cNvPr id="9" name="Picture 4" descr="Gerelateerde afbeelding">
            <a:extLst>
              <a:ext uri="{FF2B5EF4-FFF2-40B4-BE49-F238E27FC236}">
                <a16:creationId xmlns:a16="http://schemas.microsoft.com/office/drawing/2014/main" id="{0DCDDABA-1F28-B226-7777-CBC34A00F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998" r="4493" b="4775"/>
          <a:stretch/>
        </p:blipFill>
        <p:spPr bwMode="auto">
          <a:xfrm>
            <a:off x="4305921" y="4054526"/>
            <a:ext cx="2269760" cy="2306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6FE0B593-2287-26A3-A1CC-FEEE962D0EC1}"/>
              </a:ext>
            </a:extLst>
          </p:cNvPr>
          <p:cNvSpPr txBox="1"/>
          <p:nvPr/>
        </p:nvSpPr>
        <p:spPr>
          <a:xfrm>
            <a:off x="4362861" y="5816323"/>
            <a:ext cx="2269761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Stap 2</a:t>
            </a:r>
          </a:p>
          <a:p>
            <a:pPr algn="l"/>
            <a:r>
              <a:rPr lang="nl-NL" sz="1600" dirty="0"/>
              <a:t>Leg het midden van de koershoekmeter op de punt van de hoek</a:t>
            </a:r>
          </a:p>
        </p:txBody>
      </p:sp>
      <p:pic>
        <p:nvPicPr>
          <p:cNvPr id="11" name="Picture 4" descr="Gerelateerde afbeelding">
            <a:extLst>
              <a:ext uri="{FF2B5EF4-FFF2-40B4-BE49-F238E27FC236}">
                <a16:creationId xmlns:a16="http://schemas.microsoft.com/office/drawing/2014/main" id="{FC5C3280-EBAA-7D11-D360-4A9C15000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998" r="4493" b="4775"/>
          <a:stretch/>
        </p:blipFill>
        <p:spPr bwMode="auto">
          <a:xfrm rot="3266220">
            <a:off x="7218713" y="3996194"/>
            <a:ext cx="2269760" cy="2306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93E23A26-99CE-FE1B-917F-607D379BC85B}"/>
              </a:ext>
            </a:extLst>
          </p:cNvPr>
          <p:cNvSpPr txBox="1"/>
          <p:nvPr/>
        </p:nvSpPr>
        <p:spPr>
          <a:xfrm>
            <a:off x="7386089" y="5753229"/>
            <a:ext cx="194453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Stap 3</a:t>
            </a:r>
          </a:p>
          <a:p>
            <a:pPr algn="l"/>
            <a:r>
              <a:rPr lang="nl-NL" sz="1600" dirty="0"/>
              <a:t>Leg de 0 graden lijn op het linkerbeen en een punt bij 32⁰ 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517D49B-2CC1-E773-EEA3-E51898CBEF19}"/>
              </a:ext>
            </a:extLst>
          </p:cNvPr>
          <p:cNvSpPr txBox="1"/>
          <p:nvPr/>
        </p:nvSpPr>
        <p:spPr>
          <a:xfrm>
            <a:off x="10160668" y="5708294"/>
            <a:ext cx="1749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Stap 4</a:t>
            </a:r>
          </a:p>
          <a:p>
            <a:pPr algn="l"/>
            <a:r>
              <a:rPr lang="nl-NL" sz="1600" dirty="0"/>
              <a:t>Teken het rechterbeen van hoek B met liniaal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052D3E3C-70C8-727B-48A7-720C952D910D}"/>
              </a:ext>
            </a:extLst>
          </p:cNvPr>
          <p:cNvCxnSpPr/>
          <p:nvPr/>
        </p:nvCxnSpPr>
        <p:spPr>
          <a:xfrm>
            <a:off x="1762519" y="5227855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69CDC60A-C6C4-E6FE-17CB-A1F9CBDB5156}"/>
              </a:ext>
            </a:extLst>
          </p:cNvPr>
          <p:cNvCxnSpPr>
            <a:cxnSpLocks/>
          </p:cNvCxnSpPr>
          <p:nvPr/>
        </p:nvCxnSpPr>
        <p:spPr>
          <a:xfrm flipV="1">
            <a:off x="277270" y="4155519"/>
            <a:ext cx="1564896" cy="1140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580FA7F9-FDCE-C530-940D-D049CBF4D7D4}"/>
              </a:ext>
            </a:extLst>
          </p:cNvPr>
          <p:cNvSpPr txBox="1"/>
          <p:nvPr/>
        </p:nvSpPr>
        <p:spPr>
          <a:xfrm>
            <a:off x="6777" y="5142388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B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492EA122-0248-8890-D9BC-3D6D70AC2709}"/>
              </a:ext>
            </a:extLst>
          </p:cNvPr>
          <p:cNvSpPr txBox="1"/>
          <p:nvPr/>
        </p:nvSpPr>
        <p:spPr>
          <a:xfrm>
            <a:off x="145373" y="5701864"/>
            <a:ext cx="1105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Stap 0</a:t>
            </a:r>
          </a:p>
          <a:p>
            <a:pPr algn="l"/>
            <a:r>
              <a:rPr lang="nl-NL" sz="1600" dirty="0"/>
              <a:t>Teken de </a:t>
            </a:r>
          </a:p>
          <a:p>
            <a:pPr algn="l"/>
            <a:r>
              <a:rPr lang="nl-NL" sz="1600" dirty="0"/>
              <a:t>eerste lijn met liniaal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13327DA-A7D0-B0BA-0CED-0E42ACC0053B}"/>
              </a:ext>
            </a:extLst>
          </p:cNvPr>
          <p:cNvSpPr txBox="1"/>
          <p:nvPr/>
        </p:nvSpPr>
        <p:spPr>
          <a:xfrm>
            <a:off x="2325914" y="5097836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B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A416A335-559E-763F-9838-BCB5F3EA103C}"/>
              </a:ext>
            </a:extLst>
          </p:cNvPr>
          <p:cNvSpPr txBox="1"/>
          <p:nvPr/>
        </p:nvSpPr>
        <p:spPr>
          <a:xfrm>
            <a:off x="5171917" y="5069084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B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84EB362-64A1-EECB-4254-9CB8E62025D6}"/>
              </a:ext>
            </a:extLst>
          </p:cNvPr>
          <p:cNvSpPr txBox="1"/>
          <p:nvPr/>
        </p:nvSpPr>
        <p:spPr>
          <a:xfrm>
            <a:off x="2220379" y="3679329"/>
            <a:ext cx="6628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Voorbeeld: Teken hoek B op de lijn AB die 32⁰ groot is.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7F87E49-3D00-C8A4-2E16-2D5A0FD5F711}"/>
              </a:ext>
            </a:extLst>
          </p:cNvPr>
          <p:cNvCxnSpPr>
            <a:cxnSpLocks/>
          </p:cNvCxnSpPr>
          <p:nvPr/>
        </p:nvCxnSpPr>
        <p:spPr>
          <a:xfrm flipV="1">
            <a:off x="2536667" y="4133850"/>
            <a:ext cx="1564896" cy="1140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C43F36F1-1A7C-69D8-C8DA-FDC3CFEBFC3F}"/>
              </a:ext>
            </a:extLst>
          </p:cNvPr>
          <p:cNvSpPr txBox="1"/>
          <p:nvPr/>
        </p:nvSpPr>
        <p:spPr>
          <a:xfrm rot="19372366" flipH="1">
            <a:off x="5282789" y="4421119"/>
            <a:ext cx="1256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Linkerbeen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63380AF1-BBF1-CAD6-5FA5-5BC94BBEB504}"/>
              </a:ext>
            </a:extLst>
          </p:cNvPr>
          <p:cNvCxnSpPr>
            <a:cxnSpLocks/>
          </p:cNvCxnSpPr>
          <p:nvPr/>
        </p:nvCxnSpPr>
        <p:spPr>
          <a:xfrm flipV="1">
            <a:off x="5432018" y="4073576"/>
            <a:ext cx="1564896" cy="1140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D88576A0-C3AE-2479-DE40-DE425D82241F}"/>
              </a:ext>
            </a:extLst>
          </p:cNvPr>
          <p:cNvCxnSpPr>
            <a:cxnSpLocks/>
          </p:cNvCxnSpPr>
          <p:nvPr/>
        </p:nvCxnSpPr>
        <p:spPr>
          <a:xfrm flipV="1">
            <a:off x="8334133" y="4020017"/>
            <a:ext cx="1564896" cy="1140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al 38">
            <a:extLst>
              <a:ext uri="{FF2B5EF4-FFF2-40B4-BE49-F238E27FC236}">
                <a16:creationId xmlns:a16="http://schemas.microsoft.com/office/drawing/2014/main" id="{E7F95604-CC71-1654-B139-1CAE5F8AB8C4}"/>
              </a:ext>
            </a:extLst>
          </p:cNvPr>
          <p:cNvSpPr/>
          <p:nvPr/>
        </p:nvSpPr>
        <p:spPr>
          <a:xfrm>
            <a:off x="9500266" y="505631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C39D0A46-AC31-F71B-82F6-FFE6E77CAC04}"/>
              </a:ext>
            </a:extLst>
          </p:cNvPr>
          <p:cNvSpPr txBox="1"/>
          <p:nvPr/>
        </p:nvSpPr>
        <p:spPr>
          <a:xfrm>
            <a:off x="8093111" y="5069084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B</a:t>
            </a: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B32E19F2-F9CF-8E8D-E938-8A9E86E167CC}"/>
              </a:ext>
            </a:extLst>
          </p:cNvPr>
          <p:cNvCxnSpPr>
            <a:cxnSpLocks/>
          </p:cNvCxnSpPr>
          <p:nvPr/>
        </p:nvCxnSpPr>
        <p:spPr>
          <a:xfrm flipV="1">
            <a:off x="10151518" y="3962731"/>
            <a:ext cx="1564896" cy="1140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al 41">
            <a:extLst>
              <a:ext uri="{FF2B5EF4-FFF2-40B4-BE49-F238E27FC236}">
                <a16:creationId xmlns:a16="http://schemas.microsoft.com/office/drawing/2014/main" id="{25C9DB73-2454-6B0C-86DF-7B7B14FFA7FB}"/>
              </a:ext>
            </a:extLst>
          </p:cNvPr>
          <p:cNvSpPr/>
          <p:nvPr/>
        </p:nvSpPr>
        <p:spPr>
          <a:xfrm>
            <a:off x="11317651" y="499902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90AC16F3-1A36-9F26-1285-2D9AFF5FE52A}"/>
              </a:ext>
            </a:extLst>
          </p:cNvPr>
          <p:cNvSpPr txBox="1"/>
          <p:nvPr/>
        </p:nvSpPr>
        <p:spPr>
          <a:xfrm>
            <a:off x="9910496" y="5011798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B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E5A786DC-63D9-9DF8-5920-6F6A12F3912C}"/>
              </a:ext>
            </a:extLst>
          </p:cNvPr>
          <p:cNvCxnSpPr>
            <a:cxnSpLocks/>
          </p:cNvCxnSpPr>
          <p:nvPr/>
        </p:nvCxnSpPr>
        <p:spPr>
          <a:xfrm flipV="1">
            <a:off x="10140051" y="5000108"/>
            <a:ext cx="1658533" cy="10547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Potlood silhouet">
            <a:extLst>
              <a:ext uri="{FF2B5EF4-FFF2-40B4-BE49-F238E27FC236}">
                <a16:creationId xmlns:a16="http://schemas.microsoft.com/office/drawing/2014/main" id="{C1E05366-AC4C-4356-E6A6-70A4DE029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9182" y="4659024"/>
            <a:ext cx="438503" cy="438503"/>
          </a:xfrm>
          <a:prstGeom prst="rect">
            <a:avLst/>
          </a:prstGeom>
        </p:spPr>
      </p:pic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08C44053-8D3B-8094-A593-821682F44461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al 46">
            <a:extLst>
              <a:ext uri="{FF2B5EF4-FFF2-40B4-BE49-F238E27FC236}">
                <a16:creationId xmlns:a16="http://schemas.microsoft.com/office/drawing/2014/main" id="{D672C1F2-9F93-0577-1A91-5BF25B0091E5}"/>
              </a:ext>
            </a:extLst>
          </p:cNvPr>
          <p:cNvSpPr/>
          <p:nvPr/>
        </p:nvSpPr>
        <p:spPr>
          <a:xfrm>
            <a:off x="258128" y="525476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8C4A17EB-8BDF-2969-57F5-D70671CF4E58}"/>
              </a:ext>
            </a:extLst>
          </p:cNvPr>
          <p:cNvSpPr/>
          <p:nvPr/>
        </p:nvSpPr>
        <p:spPr>
          <a:xfrm>
            <a:off x="2536688" y="524597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A9E0B719-DEA8-6D7D-09C2-13E317071F81}"/>
              </a:ext>
            </a:extLst>
          </p:cNvPr>
          <p:cNvSpPr/>
          <p:nvPr/>
        </p:nvSpPr>
        <p:spPr>
          <a:xfrm>
            <a:off x="5401341" y="519274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D2842EC0-20CD-D142-A110-CCF4CD96E9C1}"/>
              </a:ext>
            </a:extLst>
          </p:cNvPr>
          <p:cNvSpPr/>
          <p:nvPr/>
        </p:nvSpPr>
        <p:spPr>
          <a:xfrm>
            <a:off x="8319884" y="511685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425CA5F3-6800-BEC2-C30F-5F7204D5DF49}"/>
              </a:ext>
            </a:extLst>
          </p:cNvPr>
          <p:cNvSpPr/>
          <p:nvPr/>
        </p:nvSpPr>
        <p:spPr>
          <a:xfrm>
            <a:off x="10133006" y="507917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7ECAA646-4912-A86F-14AD-3F6A44994F9F}"/>
              </a:ext>
            </a:extLst>
          </p:cNvPr>
          <p:cNvSpPr txBox="1"/>
          <p:nvPr/>
        </p:nvSpPr>
        <p:spPr>
          <a:xfrm>
            <a:off x="1556698" y="4005315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C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BA4B3B44-33AF-8813-4CEC-52DD715FE039}"/>
              </a:ext>
            </a:extLst>
          </p:cNvPr>
          <p:cNvSpPr/>
          <p:nvPr/>
        </p:nvSpPr>
        <p:spPr>
          <a:xfrm>
            <a:off x="1808049" y="411768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AF37DA22-8E5C-A39F-4FE2-75E83CBB4619}"/>
              </a:ext>
            </a:extLst>
          </p:cNvPr>
          <p:cNvSpPr txBox="1"/>
          <p:nvPr/>
        </p:nvSpPr>
        <p:spPr>
          <a:xfrm>
            <a:off x="3804106" y="4005315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C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CBE87C86-B7EE-0A28-A610-271FE1E60520}"/>
              </a:ext>
            </a:extLst>
          </p:cNvPr>
          <p:cNvSpPr/>
          <p:nvPr/>
        </p:nvSpPr>
        <p:spPr>
          <a:xfrm>
            <a:off x="4055457" y="411768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341CA202-83A6-E081-C46D-6428779B7D25}"/>
              </a:ext>
            </a:extLst>
          </p:cNvPr>
          <p:cNvSpPr txBox="1"/>
          <p:nvPr/>
        </p:nvSpPr>
        <p:spPr>
          <a:xfrm>
            <a:off x="6708045" y="3953090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C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C156B719-BC2C-E098-0D45-C054E023E81E}"/>
              </a:ext>
            </a:extLst>
          </p:cNvPr>
          <p:cNvSpPr/>
          <p:nvPr/>
        </p:nvSpPr>
        <p:spPr>
          <a:xfrm>
            <a:off x="6959396" y="406546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7D92D732-D077-E144-C962-334A056F25BB}"/>
              </a:ext>
            </a:extLst>
          </p:cNvPr>
          <p:cNvSpPr txBox="1"/>
          <p:nvPr/>
        </p:nvSpPr>
        <p:spPr>
          <a:xfrm>
            <a:off x="9618403" y="3889522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C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F00901AC-794F-26A6-A736-0614570273D2}"/>
              </a:ext>
            </a:extLst>
          </p:cNvPr>
          <p:cNvSpPr/>
          <p:nvPr/>
        </p:nvSpPr>
        <p:spPr>
          <a:xfrm>
            <a:off x="9869754" y="400189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05E4463B-E61C-5A35-DEE0-6C84B2741D31}"/>
              </a:ext>
            </a:extLst>
          </p:cNvPr>
          <p:cNvSpPr txBox="1"/>
          <p:nvPr/>
        </p:nvSpPr>
        <p:spPr>
          <a:xfrm>
            <a:off x="11433964" y="3830916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100" dirty="0"/>
              <a:t>C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FFDCA846-C844-F7DD-E61A-E4CB19671DE8}"/>
              </a:ext>
            </a:extLst>
          </p:cNvPr>
          <p:cNvSpPr/>
          <p:nvPr/>
        </p:nvSpPr>
        <p:spPr>
          <a:xfrm>
            <a:off x="11685315" y="394329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5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 animBg="1"/>
      <p:bldP spid="20" grpId="0" animBg="1"/>
      <p:bldP spid="21" grpId="0"/>
      <p:bldP spid="27" grpId="0" animBg="1"/>
      <p:bldP spid="31" grpId="0"/>
      <p:bldP spid="4" grpId="0"/>
      <p:bldP spid="6" grpId="0"/>
      <p:bldP spid="10" grpId="0" animBg="1"/>
      <p:bldP spid="13" grpId="0" animBg="1"/>
      <p:bldP spid="22" grpId="0"/>
      <p:bldP spid="28" grpId="0"/>
      <p:bldP spid="30" grpId="0"/>
      <p:bldP spid="32" grpId="0"/>
      <p:bldP spid="33" grpId="0"/>
      <p:bldP spid="34" grpId="0"/>
      <p:bldP spid="36" grpId="0"/>
      <p:bldP spid="39" grpId="0" animBg="1"/>
      <p:bldP spid="40" grpId="0"/>
      <p:bldP spid="42" grpId="0" animBg="1"/>
      <p:bldP spid="43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  <p:bldP spid="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A2AEF-53F2-7A16-04A4-12DA1F04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4C00898D-C6E2-3DC3-6234-06EC58A66C44}"/>
              </a:ext>
            </a:extLst>
          </p:cNvPr>
          <p:cNvSpPr txBox="1"/>
          <p:nvPr/>
        </p:nvSpPr>
        <p:spPr>
          <a:xfrm>
            <a:off x="337243" y="226337"/>
            <a:ext cx="23829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6G Symmetrie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1C80900-5D6B-FA32-4CEF-B1A918EC979A}"/>
              </a:ext>
            </a:extLst>
          </p:cNvPr>
          <p:cNvSpPr txBox="1"/>
          <p:nvPr/>
        </p:nvSpPr>
        <p:spPr>
          <a:xfrm>
            <a:off x="199509" y="1541028"/>
            <a:ext cx="7435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1600" dirty="0"/>
              <a:t>Lijnsymmetrie (vouwsymmetrie): iets is hetzelfde door over een lijn te vouwen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3BAC67C-1026-BCAC-A3D5-5D56FD763B24}"/>
              </a:ext>
            </a:extLst>
          </p:cNvPr>
          <p:cNvSpPr txBox="1"/>
          <p:nvPr/>
        </p:nvSpPr>
        <p:spPr>
          <a:xfrm>
            <a:off x="180469" y="2748288"/>
            <a:ext cx="6524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1600" dirty="0"/>
              <a:t>Draaisymmetrie: iets is hetzelfde door een aantal graden te draaien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3D9E00A-B2CB-FA71-C4D0-9F870B29B418}"/>
              </a:ext>
            </a:extLst>
          </p:cNvPr>
          <p:cNvSpPr txBox="1"/>
          <p:nvPr/>
        </p:nvSpPr>
        <p:spPr>
          <a:xfrm>
            <a:off x="180469" y="2151393"/>
            <a:ext cx="613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l-NL" sz="1600" dirty="0"/>
              <a:t>Schuifsymmetrie: iets is hetzelfde door over elkaar te schuiven</a:t>
            </a:r>
          </a:p>
        </p:txBody>
      </p:sp>
      <p:sp>
        <p:nvSpPr>
          <p:cNvPr id="7" name="Pijl: gebogen omhoog 6">
            <a:extLst>
              <a:ext uri="{FF2B5EF4-FFF2-40B4-BE49-F238E27FC236}">
                <a16:creationId xmlns:a16="http://schemas.microsoft.com/office/drawing/2014/main" id="{54DEFD8B-107A-CA5B-A951-3E2F7D6F5810}"/>
              </a:ext>
            </a:extLst>
          </p:cNvPr>
          <p:cNvSpPr/>
          <p:nvPr/>
        </p:nvSpPr>
        <p:spPr>
          <a:xfrm rot="5400000">
            <a:off x="1068784" y="3188133"/>
            <a:ext cx="272842" cy="432155"/>
          </a:xfrm>
          <a:prstGeom prst="bentUpArrow">
            <a:avLst>
              <a:gd name="adj1" fmla="val 16304"/>
              <a:gd name="adj2" fmla="val 25000"/>
              <a:gd name="adj3" fmla="val 25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A7BAF95-CF28-FB1C-8964-FF6419CCA48D}"/>
              </a:ext>
            </a:extLst>
          </p:cNvPr>
          <p:cNvSpPr txBox="1"/>
          <p:nvPr/>
        </p:nvSpPr>
        <p:spPr>
          <a:xfrm>
            <a:off x="1421283" y="3282918"/>
            <a:ext cx="6520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Draaihoek is het aantal te draaien graden om dezelfde vorm te krijgen </a:t>
            </a:r>
            <a:r>
              <a:rPr lang="nl-NL" sz="1600" dirty="0">
                <a:solidFill>
                  <a:srgbClr val="00B0F0"/>
                </a:solidFill>
                <a:sym typeface="Wingdings" panose="05000000000000000000" pitchFamily="2" charset="2"/>
              </a:rPr>
              <a:t></a:t>
            </a:r>
            <a:r>
              <a:rPr lang="nl-NL" sz="16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2FED9F4-1896-3720-D8AB-4B8902355D96}"/>
              </a:ext>
            </a:extLst>
          </p:cNvPr>
          <p:cNvSpPr txBox="1"/>
          <p:nvPr/>
        </p:nvSpPr>
        <p:spPr>
          <a:xfrm>
            <a:off x="7713864" y="3267789"/>
            <a:ext cx="2321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360⁰ : totaal aan draaien</a:t>
            </a:r>
          </a:p>
        </p:txBody>
      </p:sp>
      <p:pic>
        <p:nvPicPr>
          <p:cNvPr id="10" name="Picture 2" descr="1KGT H08 Symmetrie - Lesmateriaal - Wikiwijs">
            <a:extLst>
              <a:ext uri="{FF2B5EF4-FFF2-40B4-BE49-F238E27FC236}">
                <a16:creationId xmlns:a16="http://schemas.microsoft.com/office/drawing/2014/main" id="{35DC8574-D98F-0F7B-1A1D-5462D60A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2" y="4272874"/>
            <a:ext cx="1800266" cy="112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6E35F85-98B7-34F0-EEEE-60D9877F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08" y="4106229"/>
            <a:ext cx="1603484" cy="145564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F01D582-6129-B26E-978D-93075C35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358" y="4224170"/>
            <a:ext cx="1712224" cy="104635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4C8E0A7-6E2A-EC3D-EECC-CA5E4DC97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030" y="4013624"/>
            <a:ext cx="1603485" cy="15271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14E6ADF-EF10-F187-1530-0FB1AA1B9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299" y="3951126"/>
            <a:ext cx="1428960" cy="1536299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3077062F-19FA-876A-C789-8C8B470D2A7E}"/>
              </a:ext>
            </a:extLst>
          </p:cNvPr>
          <p:cNvSpPr/>
          <p:nvPr/>
        </p:nvSpPr>
        <p:spPr>
          <a:xfrm>
            <a:off x="8297807" y="3847432"/>
            <a:ext cx="384313" cy="30212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pic>
        <p:nvPicPr>
          <p:cNvPr id="16" name="Picture 4" descr="13.3 Schuifsymmetrie">
            <a:extLst>
              <a:ext uri="{FF2B5EF4-FFF2-40B4-BE49-F238E27FC236}">
                <a16:creationId xmlns:a16="http://schemas.microsoft.com/office/drawing/2014/main" id="{56AFF894-9C32-B580-C706-2EF59F88F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70" y="4342939"/>
            <a:ext cx="1454682" cy="6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1DD053B2-1E7A-25EE-CD26-9CD71BDDD495}"/>
              </a:ext>
            </a:extLst>
          </p:cNvPr>
          <p:cNvCxnSpPr>
            <a:cxnSpLocks/>
          </p:cNvCxnSpPr>
          <p:nvPr/>
        </p:nvCxnSpPr>
        <p:spPr>
          <a:xfrm>
            <a:off x="2302755" y="4013624"/>
            <a:ext cx="0" cy="2844755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72245C0A-AE66-5808-FAFF-2EC551BDA1B2}"/>
              </a:ext>
            </a:extLst>
          </p:cNvPr>
          <p:cNvCxnSpPr>
            <a:cxnSpLocks/>
          </p:cNvCxnSpPr>
          <p:nvPr/>
        </p:nvCxnSpPr>
        <p:spPr>
          <a:xfrm>
            <a:off x="4108451" y="4013624"/>
            <a:ext cx="26091" cy="2844755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7C2FBF5-013D-BB58-59B2-6E594FF62FCC}"/>
              </a:ext>
            </a:extLst>
          </p:cNvPr>
          <p:cNvCxnSpPr>
            <a:cxnSpLocks/>
          </p:cNvCxnSpPr>
          <p:nvPr/>
        </p:nvCxnSpPr>
        <p:spPr>
          <a:xfrm>
            <a:off x="6076685" y="4013624"/>
            <a:ext cx="465" cy="2829356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C24F7AA-87C9-1D28-AEFA-1433DC8EA874}"/>
              </a:ext>
            </a:extLst>
          </p:cNvPr>
          <p:cNvCxnSpPr>
            <a:cxnSpLocks/>
          </p:cNvCxnSpPr>
          <p:nvPr/>
        </p:nvCxnSpPr>
        <p:spPr>
          <a:xfrm>
            <a:off x="8054052" y="3998495"/>
            <a:ext cx="13670" cy="2844485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D27158AD-41A4-4A6A-6E6F-B99E48750ED8}"/>
              </a:ext>
            </a:extLst>
          </p:cNvPr>
          <p:cNvCxnSpPr>
            <a:cxnSpLocks/>
          </p:cNvCxnSpPr>
          <p:nvPr/>
        </p:nvCxnSpPr>
        <p:spPr>
          <a:xfrm>
            <a:off x="9951032" y="4013624"/>
            <a:ext cx="4257" cy="2844755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5D06296D-B7C0-1D01-3E7F-E449E8DA6AF0}"/>
              </a:ext>
            </a:extLst>
          </p:cNvPr>
          <p:cNvSpPr txBox="1"/>
          <p:nvPr/>
        </p:nvSpPr>
        <p:spPr>
          <a:xfrm>
            <a:off x="307422" y="5639486"/>
            <a:ext cx="1438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Lijnsymmetrie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1F30686B-A116-3D3A-B466-49CBD82F71CA}"/>
              </a:ext>
            </a:extLst>
          </p:cNvPr>
          <p:cNvSpPr txBox="1"/>
          <p:nvPr/>
        </p:nvSpPr>
        <p:spPr>
          <a:xfrm>
            <a:off x="2424210" y="5639486"/>
            <a:ext cx="1594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Draaisymmetrie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C41F8F1-0219-A66A-4CE3-B3425B7DEF3B}"/>
              </a:ext>
            </a:extLst>
          </p:cNvPr>
          <p:cNvSpPr txBox="1"/>
          <p:nvPr/>
        </p:nvSpPr>
        <p:spPr>
          <a:xfrm>
            <a:off x="2720611" y="5917153"/>
            <a:ext cx="109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Draaihoek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666FBEAB-A18C-B10F-D49D-6A5FB4F8C773}"/>
              </a:ext>
            </a:extLst>
          </p:cNvPr>
          <p:cNvSpPr txBox="1"/>
          <p:nvPr/>
        </p:nvSpPr>
        <p:spPr>
          <a:xfrm>
            <a:off x="2447608" y="6242158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360⁰ : 3 = 120⁰ 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E7BA4A8D-7A43-38F2-4E90-9F409DD867AE}"/>
              </a:ext>
            </a:extLst>
          </p:cNvPr>
          <p:cNvSpPr txBox="1"/>
          <p:nvPr/>
        </p:nvSpPr>
        <p:spPr>
          <a:xfrm>
            <a:off x="4300942" y="5638240"/>
            <a:ext cx="168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Schuifsymmetrie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27490B5B-0499-E5BD-628E-23DB41CD622D}"/>
              </a:ext>
            </a:extLst>
          </p:cNvPr>
          <p:cNvSpPr txBox="1"/>
          <p:nvPr/>
        </p:nvSpPr>
        <p:spPr>
          <a:xfrm>
            <a:off x="6237663" y="5654875"/>
            <a:ext cx="168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Schuifsymmetrie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BDB793F8-69CE-ED0F-93D4-2EBD99A3B2ED}"/>
              </a:ext>
            </a:extLst>
          </p:cNvPr>
          <p:cNvSpPr txBox="1"/>
          <p:nvPr/>
        </p:nvSpPr>
        <p:spPr>
          <a:xfrm>
            <a:off x="6301638" y="5917153"/>
            <a:ext cx="1594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Draaisymmetrie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6B41AA24-F8F1-BC9C-DDAE-881FAA8984A2}"/>
              </a:ext>
            </a:extLst>
          </p:cNvPr>
          <p:cNvSpPr txBox="1"/>
          <p:nvPr/>
        </p:nvSpPr>
        <p:spPr>
          <a:xfrm>
            <a:off x="6552775" y="6194820"/>
            <a:ext cx="109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Draaihoek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75D58051-43BE-A251-5DD0-FD25E7ABFFAF}"/>
              </a:ext>
            </a:extLst>
          </p:cNvPr>
          <p:cNvSpPr txBox="1"/>
          <p:nvPr/>
        </p:nvSpPr>
        <p:spPr>
          <a:xfrm>
            <a:off x="6279772" y="6519825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360⁰ : 2 = 180⁰ 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D6ACD901-95AF-471E-84EC-D13044151DD5}"/>
              </a:ext>
            </a:extLst>
          </p:cNvPr>
          <p:cNvSpPr txBox="1"/>
          <p:nvPr/>
        </p:nvSpPr>
        <p:spPr>
          <a:xfrm>
            <a:off x="8264220" y="5654875"/>
            <a:ext cx="1438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Lijnsymmetrie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54CB0A2C-E5AB-646C-3C8A-90839ACB025A}"/>
              </a:ext>
            </a:extLst>
          </p:cNvPr>
          <p:cNvSpPr txBox="1"/>
          <p:nvPr/>
        </p:nvSpPr>
        <p:spPr>
          <a:xfrm>
            <a:off x="8167320" y="5923608"/>
            <a:ext cx="1594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Draaisymmetrie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76DF2E1F-13E9-6D91-E6EC-8524513633E4}"/>
              </a:ext>
            </a:extLst>
          </p:cNvPr>
          <p:cNvSpPr txBox="1"/>
          <p:nvPr/>
        </p:nvSpPr>
        <p:spPr>
          <a:xfrm>
            <a:off x="8499928" y="6201275"/>
            <a:ext cx="109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Draaihoek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F4289673-66B6-5E4C-A83E-41E4D7799B96}"/>
              </a:ext>
            </a:extLst>
          </p:cNvPr>
          <p:cNvSpPr txBox="1"/>
          <p:nvPr/>
        </p:nvSpPr>
        <p:spPr>
          <a:xfrm>
            <a:off x="8226925" y="6526280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360⁰ : 8 = 45⁰ 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A0EA9916-D329-DEB5-3D2B-7C87F58F86BD}"/>
              </a:ext>
            </a:extLst>
          </p:cNvPr>
          <p:cNvSpPr txBox="1"/>
          <p:nvPr/>
        </p:nvSpPr>
        <p:spPr>
          <a:xfrm>
            <a:off x="10152620" y="5654875"/>
            <a:ext cx="1594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Draaisymmetrie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491523E-3E85-3154-AB69-78BFA7D9202D}"/>
              </a:ext>
            </a:extLst>
          </p:cNvPr>
          <p:cNvSpPr txBox="1"/>
          <p:nvPr/>
        </p:nvSpPr>
        <p:spPr>
          <a:xfrm>
            <a:off x="10449021" y="5932542"/>
            <a:ext cx="109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Draaihoek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0068288-47F4-50AA-E1C4-E31553AE0AF8}"/>
              </a:ext>
            </a:extLst>
          </p:cNvPr>
          <p:cNvSpPr txBox="1"/>
          <p:nvPr/>
        </p:nvSpPr>
        <p:spPr>
          <a:xfrm>
            <a:off x="10176018" y="6257547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360⁰ : 2 = 180⁰ 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397AD457-9BF2-A906-3948-66016A2D2833}"/>
              </a:ext>
            </a:extLst>
          </p:cNvPr>
          <p:cNvSpPr txBox="1"/>
          <p:nvPr/>
        </p:nvSpPr>
        <p:spPr>
          <a:xfrm>
            <a:off x="180469" y="699534"/>
            <a:ext cx="583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Symmetrie betekent dat er dingen in een vorm hetzelfde zijn. 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3D0AD86D-6E86-2176-C66B-226F5E26EA51}"/>
              </a:ext>
            </a:extLst>
          </p:cNvPr>
          <p:cNvSpPr txBox="1"/>
          <p:nvPr/>
        </p:nvSpPr>
        <p:spPr>
          <a:xfrm>
            <a:off x="749090" y="3714842"/>
            <a:ext cx="131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Voorbeelden</a:t>
            </a:r>
          </a:p>
        </p:txBody>
      </p:sp>
      <p:pic>
        <p:nvPicPr>
          <p:cNvPr id="40" name="Picture 2" descr="Afbeeldingsresultaat voor draaisymmetrie">
            <a:extLst>
              <a:ext uri="{FF2B5EF4-FFF2-40B4-BE49-F238E27FC236}">
                <a16:creationId xmlns:a16="http://schemas.microsoft.com/office/drawing/2014/main" id="{22A58C9E-7D23-B499-D935-C014612A0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4362" r="-2754" b="1"/>
          <a:stretch/>
        </p:blipFill>
        <p:spPr bwMode="auto">
          <a:xfrm>
            <a:off x="8171434" y="2654636"/>
            <a:ext cx="513997" cy="55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rapezium 41">
            <a:extLst>
              <a:ext uri="{FF2B5EF4-FFF2-40B4-BE49-F238E27FC236}">
                <a16:creationId xmlns:a16="http://schemas.microsoft.com/office/drawing/2014/main" id="{004C10F0-EF54-3185-80DB-6BCCF7BC3AD8}"/>
              </a:ext>
            </a:extLst>
          </p:cNvPr>
          <p:cNvSpPr/>
          <p:nvPr/>
        </p:nvSpPr>
        <p:spPr>
          <a:xfrm>
            <a:off x="8094426" y="1350170"/>
            <a:ext cx="668011" cy="464991"/>
          </a:xfrm>
          <a:prstGeom prst="trapezoid">
            <a:avLst>
              <a:gd name="adj" fmla="val 4153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F7942CCA-1C50-0408-CB8B-78A30948D117}"/>
              </a:ext>
            </a:extLst>
          </p:cNvPr>
          <p:cNvCxnSpPr>
            <a:cxnSpLocks/>
          </p:cNvCxnSpPr>
          <p:nvPr/>
        </p:nvCxnSpPr>
        <p:spPr>
          <a:xfrm>
            <a:off x="0" y="4013624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6" name="Afbeelding 65">
            <a:extLst>
              <a:ext uri="{FF2B5EF4-FFF2-40B4-BE49-F238E27FC236}">
                <a16:creationId xmlns:a16="http://schemas.microsoft.com/office/drawing/2014/main" id="{ADFAC11F-7536-8C46-9CE8-8664E6438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4399" y="2047961"/>
            <a:ext cx="1320769" cy="514071"/>
          </a:xfrm>
          <a:prstGeom prst="rect">
            <a:avLst/>
          </a:prstGeom>
        </p:spPr>
      </p:pic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FCFB4988-EE14-1596-F58D-877F74F0FD49}"/>
              </a:ext>
            </a:extLst>
          </p:cNvPr>
          <p:cNvCxnSpPr>
            <a:cxnSpLocks/>
          </p:cNvCxnSpPr>
          <p:nvPr/>
        </p:nvCxnSpPr>
        <p:spPr>
          <a:xfrm>
            <a:off x="15522" y="1117763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A7DD0B73-AF07-B9C0-14C2-B1CB7C9CFD48}"/>
              </a:ext>
            </a:extLst>
          </p:cNvPr>
          <p:cNvSpPr txBox="1"/>
          <p:nvPr/>
        </p:nvSpPr>
        <p:spPr>
          <a:xfrm>
            <a:off x="177122" y="1191135"/>
            <a:ext cx="745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Er zijn drie bewegingen om hetzelfde te krijgen dus ook drie vormen van symmetrie:</a:t>
            </a:r>
          </a:p>
        </p:txBody>
      </p:sp>
    </p:spTree>
    <p:extLst>
      <p:ext uri="{BB962C8B-B14F-4D97-AF65-F5344CB8AC3E}">
        <p14:creationId xmlns:p14="http://schemas.microsoft.com/office/powerpoint/2010/main" val="9960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 animBg="1"/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81C6-F5AC-EF05-43A2-AB5833E3F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Afbeelding 57">
            <a:extLst>
              <a:ext uri="{FF2B5EF4-FFF2-40B4-BE49-F238E27FC236}">
                <a16:creationId xmlns:a16="http://schemas.microsoft.com/office/drawing/2014/main" id="{7EDB95AE-7147-AAE4-031C-8D2BC20D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779" y="2117808"/>
            <a:ext cx="1020600" cy="10962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AD02740-CF84-2E6C-315C-AD56CAC50298}"/>
              </a:ext>
            </a:extLst>
          </p:cNvPr>
          <p:cNvSpPr txBox="1"/>
          <p:nvPr/>
        </p:nvSpPr>
        <p:spPr>
          <a:xfrm>
            <a:off x="337243" y="226337"/>
            <a:ext cx="43299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6H Symmetrie bij lijnen en hoeken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A62EF30-88C7-2CFB-D146-439402D321C7}"/>
              </a:ext>
            </a:extLst>
          </p:cNvPr>
          <p:cNvSpPr txBox="1"/>
          <p:nvPr/>
        </p:nvSpPr>
        <p:spPr>
          <a:xfrm>
            <a:off x="337243" y="805759"/>
            <a:ext cx="8728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Als lijnen elkaar kruisen of evenwijdig zijn, kunnen er dezelfde hoeken ontstaan in een figuur.</a:t>
            </a:r>
          </a:p>
        </p:txBody>
      </p:sp>
      <p:pic>
        <p:nvPicPr>
          <p:cNvPr id="38" name="Afbeelding 37">
            <a:extLst>
              <a:ext uri="{FF2B5EF4-FFF2-40B4-BE49-F238E27FC236}">
                <a16:creationId xmlns:a16="http://schemas.microsoft.com/office/drawing/2014/main" id="{CD57CB8E-3B3A-6D19-0A8D-B7442A626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51" y="2316954"/>
            <a:ext cx="1229710" cy="612586"/>
          </a:xfrm>
          <a:prstGeom prst="rect">
            <a:avLst/>
          </a:prstGeom>
        </p:spPr>
      </p:pic>
      <p:pic>
        <p:nvPicPr>
          <p:cNvPr id="40" name="Afbeelding 39">
            <a:extLst>
              <a:ext uri="{FF2B5EF4-FFF2-40B4-BE49-F238E27FC236}">
                <a16:creationId xmlns:a16="http://schemas.microsoft.com/office/drawing/2014/main" id="{D55C1D4D-F393-1908-708B-1327FDFE6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041" y="2243367"/>
            <a:ext cx="1133937" cy="717888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460032B5-20C6-25E5-302D-BE09E0094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015" y="2332086"/>
            <a:ext cx="1167422" cy="669132"/>
          </a:xfrm>
          <a:prstGeom prst="rect">
            <a:avLst/>
          </a:prstGeom>
        </p:spPr>
      </p:pic>
      <p:sp>
        <p:nvSpPr>
          <p:cNvPr id="43" name="Tekstvak 42">
            <a:extLst>
              <a:ext uri="{FF2B5EF4-FFF2-40B4-BE49-F238E27FC236}">
                <a16:creationId xmlns:a16="http://schemas.microsoft.com/office/drawing/2014/main" id="{F93DB14E-86C4-14F3-4F20-3EDD754AB516}"/>
              </a:ext>
            </a:extLst>
          </p:cNvPr>
          <p:cNvSpPr txBox="1"/>
          <p:nvPr/>
        </p:nvSpPr>
        <p:spPr>
          <a:xfrm>
            <a:off x="337243" y="1734211"/>
            <a:ext cx="2107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Overstaande hoeken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6BF218A0-8A9A-3948-115E-81C3E5210B63}"/>
              </a:ext>
            </a:extLst>
          </p:cNvPr>
          <p:cNvSpPr txBox="1"/>
          <p:nvPr/>
        </p:nvSpPr>
        <p:spPr>
          <a:xfrm>
            <a:off x="4375107" y="1734211"/>
            <a:ext cx="1174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‘F’-hoeken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98DD9752-0392-65E4-E852-89FCAC6C2E80}"/>
              </a:ext>
            </a:extLst>
          </p:cNvPr>
          <p:cNvSpPr txBox="1"/>
          <p:nvPr/>
        </p:nvSpPr>
        <p:spPr>
          <a:xfrm>
            <a:off x="8625606" y="1706572"/>
            <a:ext cx="1175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‘Z’-hoeken</a:t>
            </a:r>
          </a:p>
        </p:txBody>
      </p: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1E0F216-94D6-99E6-33F5-E8AEEDD77238}"/>
              </a:ext>
            </a:extLst>
          </p:cNvPr>
          <p:cNvCxnSpPr>
            <a:cxnSpLocks/>
          </p:cNvCxnSpPr>
          <p:nvPr/>
        </p:nvCxnSpPr>
        <p:spPr>
          <a:xfrm>
            <a:off x="3028319" y="1672506"/>
            <a:ext cx="0" cy="175649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Afbeelding 52">
            <a:extLst>
              <a:ext uri="{FF2B5EF4-FFF2-40B4-BE49-F238E27FC236}">
                <a16:creationId xmlns:a16="http://schemas.microsoft.com/office/drawing/2014/main" id="{C81191D9-ACFF-396D-3DC4-A3DB4B928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85" y="2218975"/>
            <a:ext cx="1262427" cy="893866"/>
          </a:xfrm>
          <a:prstGeom prst="rect">
            <a:avLst/>
          </a:prstGeom>
        </p:spPr>
      </p:pic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2B9EE867-D448-A123-0D83-609C89976152}"/>
              </a:ext>
            </a:extLst>
          </p:cNvPr>
          <p:cNvCxnSpPr>
            <a:cxnSpLocks/>
          </p:cNvCxnSpPr>
          <p:nvPr/>
        </p:nvCxnSpPr>
        <p:spPr>
          <a:xfrm>
            <a:off x="7254779" y="1672912"/>
            <a:ext cx="0" cy="17640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Afbeelding 59">
            <a:extLst>
              <a:ext uri="{FF2B5EF4-FFF2-40B4-BE49-F238E27FC236}">
                <a16:creationId xmlns:a16="http://schemas.microsoft.com/office/drawing/2014/main" id="{91CF303B-FE0C-EE8A-12F7-4EC208B31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036" y="2143242"/>
            <a:ext cx="1058081" cy="1013162"/>
          </a:xfrm>
          <a:prstGeom prst="rect">
            <a:avLst/>
          </a:prstGeom>
        </p:spPr>
      </p:pic>
      <p:pic>
        <p:nvPicPr>
          <p:cNvPr id="62" name="Afbeelding 61">
            <a:extLst>
              <a:ext uri="{FF2B5EF4-FFF2-40B4-BE49-F238E27FC236}">
                <a16:creationId xmlns:a16="http://schemas.microsoft.com/office/drawing/2014/main" id="{9EF69A0A-CF1E-F9B8-3D3D-2A44E4654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799" y="2153082"/>
            <a:ext cx="812492" cy="913586"/>
          </a:xfrm>
          <a:prstGeom prst="rect">
            <a:avLst/>
          </a:prstGeom>
        </p:spPr>
      </p:pic>
      <p:sp>
        <p:nvSpPr>
          <p:cNvPr id="63" name="Tekstvak 62">
            <a:extLst>
              <a:ext uri="{FF2B5EF4-FFF2-40B4-BE49-F238E27FC236}">
                <a16:creationId xmlns:a16="http://schemas.microsoft.com/office/drawing/2014/main" id="{93B897AA-DB1D-9AE8-DC1E-1802F059C87D}"/>
              </a:ext>
            </a:extLst>
          </p:cNvPr>
          <p:cNvSpPr txBox="1"/>
          <p:nvPr/>
        </p:nvSpPr>
        <p:spPr>
          <a:xfrm>
            <a:off x="2131216" y="1115170"/>
            <a:ext cx="296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 Het teken van evenwijdig is      )</a:t>
            </a:r>
          </a:p>
        </p:txBody>
      </p:sp>
      <p:sp>
        <p:nvSpPr>
          <p:cNvPr id="64" name="Half kader 63">
            <a:extLst>
              <a:ext uri="{FF2B5EF4-FFF2-40B4-BE49-F238E27FC236}">
                <a16:creationId xmlns:a16="http://schemas.microsoft.com/office/drawing/2014/main" id="{671E8182-348E-31AE-35E5-84ED54C53E46}"/>
              </a:ext>
            </a:extLst>
          </p:cNvPr>
          <p:cNvSpPr/>
          <p:nvPr/>
        </p:nvSpPr>
        <p:spPr>
          <a:xfrm rot="7929571">
            <a:off x="4658335" y="1213998"/>
            <a:ext cx="180000" cy="180000"/>
          </a:xfrm>
          <a:prstGeom prst="halfFrame">
            <a:avLst>
              <a:gd name="adj1" fmla="val 21412"/>
              <a:gd name="adj2" fmla="val 21412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66" name="Afbeelding 65">
            <a:extLst>
              <a:ext uri="{FF2B5EF4-FFF2-40B4-BE49-F238E27FC236}">
                <a16:creationId xmlns:a16="http://schemas.microsoft.com/office/drawing/2014/main" id="{10A32732-5481-9A25-949D-E12FE994E8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807" y="2141186"/>
            <a:ext cx="979062" cy="994048"/>
          </a:xfrm>
          <a:prstGeom prst="rect">
            <a:avLst/>
          </a:prstGeom>
        </p:spPr>
      </p:pic>
      <p:pic>
        <p:nvPicPr>
          <p:cNvPr id="68" name="Afbeelding 67">
            <a:extLst>
              <a:ext uri="{FF2B5EF4-FFF2-40B4-BE49-F238E27FC236}">
                <a16:creationId xmlns:a16="http://schemas.microsoft.com/office/drawing/2014/main" id="{410793A3-BD47-00BC-CEE8-7DDA723CB2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9582" y="2346282"/>
            <a:ext cx="1493040" cy="553929"/>
          </a:xfrm>
          <a:prstGeom prst="rect">
            <a:avLst/>
          </a:prstGeom>
        </p:spPr>
      </p:pic>
      <p:pic>
        <p:nvPicPr>
          <p:cNvPr id="70" name="Afbeelding 69">
            <a:extLst>
              <a:ext uri="{FF2B5EF4-FFF2-40B4-BE49-F238E27FC236}">
                <a16:creationId xmlns:a16="http://schemas.microsoft.com/office/drawing/2014/main" id="{844FB510-2E41-E18E-9333-AB61D36BE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9750" y="2266721"/>
            <a:ext cx="829073" cy="766204"/>
          </a:xfrm>
          <a:prstGeom prst="rect">
            <a:avLst/>
          </a:prstGeom>
        </p:spPr>
      </p:pic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B75AAAD4-2EB4-D10A-6F5A-816B67AE0ABF}"/>
              </a:ext>
            </a:extLst>
          </p:cNvPr>
          <p:cNvCxnSpPr>
            <a:cxnSpLocks/>
          </p:cNvCxnSpPr>
          <p:nvPr/>
        </p:nvCxnSpPr>
        <p:spPr>
          <a:xfrm flipV="1">
            <a:off x="0" y="2045126"/>
            <a:ext cx="12192000" cy="276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kstvak 73">
            <a:extLst>
              <a:ext uri="{FF2B5EF4-FFF2-40B4-BE49-F238E27FC236}">
                <a16:creationId xmlns:a16="http://schemas.microsoft.com/office/drawing/2014/main" id="{CFD5CED6-7BBA-EEF0-31C4-4D20F2FF4A26}"/>
              </a:ext>
            </a:extLst>
          </p:cNvPr>
          <p:cNvSpPr txBox="1"/>
          <p:nvPr/>
        </p:nvSpPr>
        <p:spPr>
          <a:xfrm>
            <a:off x="150744" y="3503187"/>
            <a:ext cx="5533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Deze hoeken kunnen ook voorkomen in samenstelde figuren</a:t>
            </a:r>
          </a:p>
        </p:txBody>
      </p:sp>
      <p:pic>
        <p:nvPicPr>
          <p:cNvPr id="75" name="Afbeelding 74" descr="Afbeelding met tekst, schermopname, diagram, ontwerp&#10;&#10;Automatisch gegenereerde beschrijving">
            <a:extLst>
              <a:ext uri="{FF2B5EF4-FFF2-40B4-BE49-F238E27FC236}">
                <a16:creationId xmlns:a16="http://schemas.microsoft.com/office/drawing/2014/main" id="{414FDEF9-0198-D512-6E53-D0C5EAD1E54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0288" r="80537" b="693"/>
          <a:stretch/>
        </p:blipFill>
        <p:spPr>
          <a:xfrm>
            <a:off x="642826" y="4154508"/>
            <a:ext cx="2864039" cy="2699497"/>
          </a:xfrm>
          <a:prstGeom prst="rect">
            <a:avLst/>
          </a:prstGeom>
        </p:spPr>
      </p:pic>
      <p:pic>
        <p:nvPicPr>
          <p:cNvPr id="77" name="Afbeelding 76" descr="Afbeelding met lijn, driehoek, diagram, Perceel&#10;&#10;Automatisch gegenereerde beschrijving">
            <a:extLst>
              <a:ext uri="{FF2B5EF4-FFF2-40B4-BE49-F238E27FC236}">
                <a16:creationId xmlns:a16="http://schemas.microsoft.com/office/drawing/2014/main" id="{5ECFF2DD-AF53-6C8C-8C61-F16CC793BC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19437" y="4057604"/>
            <a:ext cx="2796245" cy="2682364"/>
          </a:xfrm>
          <a:prstGeom prst="rect">
            <a:avLst/>
          </a:prstGeom>
        </p:spPr>
      </p:pic>
      <p:pic>
        <p:nvPicPr>
          <p:cNvPr id="82" name="Afbeelding 81">
            <a:extLst>
              <a:ext uri="{FF2B5EF4-FFF2-40B4-BE49-F238E27FC236}">
                <a16:creationId xmlns:a16="http://schemas.microsoft.com/office/drawing/2014/main" id="{710A60FC-6FE9-80A9-C452-8EE4F81DC3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1409" y="4095364"/>
            <a:ext cx="3458058" cy="2762636"/>
          </a:xfrm>
          <a:prstGeom prst="rect">
            <a:avLst/>
          </a:prstGeom>
        </p:spPr>
      </p:pic>
      <p:sp>
        <p:nvSpPr>
          <p:cNvPr id="83" name="Half kader 82">
            <a:extLst>
              <a:ext uri="{FF2B5EF4-FFF2-40B4-BE49-F238E27FC236}">
                <a16:creationId xmlns:a16="http://schemas.microsoft.com/office/drawing/2014/main" id="{8B6F6C05-238C-F848-EDF8-72872F7B0651}"/>
              </a:ext>
            </a:extLst>
          </p:cNvPr>
          <p:cNvSpPr/>
          <p:nvPr/>
        </p:nvSpPr>
        <p:spPr>
          <a:xfrm rot="7929571">
            <a:off x="2103454" y="4656338"/>
            <a:ext cx="131329" cy="135440"/>
          </a:xfrm>
          <a:prstGeom prst="halfFrame">
            <a:avLst>
              <a:gd name="adj1" fmla="val 21412"/>
              <a:gd name="adj2" fmla="val 21412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4" name="Half kader 83">
            <a:extLst>
              <a:ext uri="{FF2B5EF4-FFF2-40B4-BE49-F238E27FC236}">
                <a16:creationId xmlns:a16="http://schemas.microsoft.com/office/drawing/2014/main" id="{3C738177-CDBE-845F-6BBF-02E7D8F815A1}"/>
              </a:ext>
            </a:extLst>
          </p:cNvPr>
          <p:cNvSpPr/>
          <p:nvPr/>
        </p:nvSpPr>
        <p:spPr>
          <a:xfrm rot="7929571">
            <a:off x="1962632" y="6322985"/>
            <a:ext cx="131329" cy="135440"/>
          </a:xfrm>
          <a:prstGeom prst="halfFrame">
            <a:avLst>
              <a:gd name="adj1" fmla="val 21412"/>
              <a:gd name="adj2" fmla="val 21412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A68F4382-42CC-0A2B-C3D9-FE6AC48816FC}"/>
              </a:ext>
            </a:extLst>
          </p:cNvPr>
          <p:cNvSpPr txBox="1"/>
          <p:nvPr/>
        </p:nvSpPr>
        <p:spPr>
          <a:xfrm>
            <a:off x="1488360" y="4869862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A5710B40-F028-0E84-C422-37423BC5ABD3}"/>
              </a:ext>
            </a:extLst>
          </p:cNvPr>
          <p:cNvSpPr txBox="1"/>
          <p:nvPr/>
        </p:nvSpPr>
        <p:spPr>
          <a:xfrm>
            <a:off x="1593609" y="5244897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A292A763-D02A-A20D-E1A2-ED130A55A095}"/>
              </a:ext>
            </a:extLst>
          </p:cNvPr>
          <p:cNvSpPr txBox="1"/>
          <p:nvPr/>
        </p:nvSpPr>
        <p:spPr>
          <a:xfrm>
            <a:off x="1364440" y="50509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89" name="Tekstvak 88">
            <a:extLst>
              <a:ext uri="{FF2B5EF4-FFF2-40B4-BE49-F238E27FC236}">
                <a16:creationId xmlns:a16="http://schemas.microsoft.com/office/drawing/2014/main" id="{9EAC26D2-849E-A943-29C0-65AC51156D78}"/>
              </a:ext>
            </a:extLst>
          </p:cNvPr>
          <p:cNvSpPr txBox="1"/>
          <p:nvPr/>
        </p:nvSpPr>
        <p:spPr>
          <a:xfrm>
            <a:off x="1777083" y="5050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0BA96BEE-381B-FFD6-08D8-7F0A806F099D}"/>
              </a:ext>
            </a:extLst>
          </p:cNvPr>
          <p:cNvSpPr txBox="1"/>
          <p:nvPr/>
        </p:nvSpPr>
        <p:spPr>
          <a:xfrm flipH="1">
            <a:off x="1205843" y="4664298"/>
            <a:ext cx="31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95FFBCD1-4A68-18EE-84A8-39C12CF5BFC6}"/>
              </a:ext>
            </a:extLst>
          </p:cNvPr>
          <p:cNvSpPr txBox="1"/>
          <p:nvPr/>
        </p:nvSpPr>
        <p:spPr>
          <a:xfrm flipH="1">
            <a:off x="2544125" y="6142686"/>
            <a:ext cx="31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BD5864CC-F008-532B-FA31-D459E63D6401}"/>
              </a:ext>
            </a:extLst>
          </p:cNvPr>
          <p:cNvSpPr txBox="1"/>
          <p:nvPr/>
        </p:nvSpPr>
        <p:spPr>
          <a:xfrm flipH="1">
            <a:off x="1329763" y="6085978"/>
            <a:ext cx="31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C781E877-1C60-FBE2-7B90-9C53B2AE4E8F}"/>
              </a:ext>
            </a:extLst>
          </p:cNvPr>
          <p:cNvSpPr txBox="1"/>
          <p:nvPr/>
        </p:nvSpPr>
        <p:spPr>
          <a:xfrm flipH="1">
            <a:off x="1533114" y="4664297"/>
            <a:ext cx="31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A55E61EE-24B3-E2DD-6AA6-89388CCFC458}"/>
              </a:ext>
            </a:extLst>
          </p:cNvPr>
          <p:cNvSpPr txBox="1"/>
          <p:nvPr/>
        </p:nvSpPr>
        <p:spPr>
          <a:xfrm>
            <a:off x="6307538" y="54839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A03BF5E1-5500-E7C6-AC90-315E30E38C86}"/>
              </a:ext>
            </a:extLst>
          </p:cNvPr>
          <p:cNvSpPr txBox="1"/>
          <p:nvPr/>
        </p:nvSpPr>
        <p:spPr>
          <a:xfrm>
            <a:off x="6652878" y="55526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667FAF72-E4C0-18B9-C94C-6E3DF401448E}"/>
              </a:ext>
            </a:extLst>
          </p:cNvPr>
          <p:cNvSpPr txBox="1"/>
          <p:nvPr/>
        </p:nvSpPr>
        <p:spPr>
          <a:xfrm flipH="1">
            <a:off x="6615665" y="5366312"/>
            <a:ext cx="31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7916E79A-3695-5794-6F35-1461196A8103}"/>
              </a:ext>
            </a:extLst>
          </p:cNvPr>
          <p:cNvSpPr txBox="1"/>
          <p:nvPr/>
        </p:nvSpPr>
        <p:spPr>
          <a:xfrm flipH="1">
            <a:off x="6335685" y="5785089"/>
            <a:ext cx="31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6D59F525-7DFD-1198-D905-9C3DC43CE26D}"/>
              </a:ext>
            </a:extLst>
          </p:cNvPr>
          <p:cNvSpPr txBox="1"/>
          <p:nvPr/>
        </p:nvSpPr>
        <p:spPr>
          <a:xfrm>
            <a:off x="9857961" y="53096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9" name="Tekstvak 98">
            <a:extLst>
              <a:ext uri="{FF2B5EF4-FFF2-40B4-BE49-F238E27FC236}">
                <a16:creationId xmlns:a16="http://schemas.microsoft.com/office/drawing/2014/main" id="{66D185E3-180A-9268-DC5B-19B1F9639F0C}"/>
              </a:ext>
            </a:extLst>
          </p:cNvPr>
          <p:cNvSpPr txBox="1"/>
          <p:nvPr/>
        </p:nvSpPr>
        <p:spPr>
          <a:xfrm>
            <a:off x="8724916" y="6339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00" name="Tekstvak 99">
            <a:extLst>
              <a:ext uri="{FF2B5EF4-FFF2-40B4-BE49-F238E27FC236}">
                <a16:creationId xmlns:a16="http://schemas.microsoft.com/office/drawing/2014/main" id="{A3447824-6C47-45EA-0F14-05D2DC6DA610}"/>
              </a:ext>
            </a:extLst>
          </p:cNvPr>
          <p:cNvSpPr txBox="1"/>
          <p:nvPr/>
        </p:nvSpPr>
        <p:spPr>
          <a:xfrm flipH="1">
            <a:off x="10776656" y="6321892"/>
            <a:ext cx="31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109B1169-5912-C0DA-BF42-E35B14CB4F10}"/>
              </a:ext>
            </a:extLst>
          </p:cNvPr>
          <p:cNvSpPr txBox="1"/>
          <p:nvPr/>
        </p:nvSpPr>
        <p:spPr>
          <a:xfrm flipH="1">
            <a:off x="9876067" y="5195743"/>
            <a:ext cx="31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FF40DD8-8847-5412-789E-AE7E74C3EB7E}"/>
              </a:ext>
            </a:extLst>
          </p:cNvPr>
          <p:cNvCxnSpPr>
            <a:cxnSpLocks/>
          </p:cNvCxnSpPr>
          <p:nvPr/>
        </p:nvCxnSpPr>
        <p:spPr>
          <a:xfrm flipV="1">
            <a:off x="0" y="1662507"/>
            <a:ext cx="12192000" cy="276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3C417D5-7FD6-BA3C-FDE1-1052012F517B}"/>
              </a:ext>
            </a:extLst>
          </p:cNvPr>
          <p:cNvCxnSpPr>
            <a:cxnSpLocks/>
          </p:cNvCxnSpPr>
          <p:nvPr/>
        </p:nvCxnSpPr>
        <p:spPr>
          <a:xfrm flipV="1">
            <a:off x="0" y="3408594"/>
            <a:ext cx="12192000" cy="276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D02ECB49-5BC8-F5FF-BF74-8BC6DA04485B}"/>
              </a:ext>
            </a:extLst>
          </p:cNvPr>
          <p:cNvSpPr txBox="1"/>
          <p:nvPr/>
        </p:nvSpPr>
        <p:spPr>
          <a:xfrm>
            <a:off x="163568" y="3817279"/>
            <a:ext cx="7235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Vraag: geef in onderstaande figuren met tekens aan welke hoeken even groot zijn</a:t>
            </a:r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F437C992-38B7-1091-EF5D-4412334E5C98}"/>
              </a:ext>
            </a:extLst>
          </p:cNvPr>
          <p:cNvSpPr/>
          <p:nvPr/>
        </p:nvSpPr>
        <p:spPr>
          <a:xfrm>
            <a:off x="1150012" y="4712245"/>
            <a:ext cx="1772702" cy="1682945"/>
          </a:xfrm>
          <a:custGeom>
            <a:avLst/>
            <a:gdLst>
              <a:gd name="connsiteX0" fmla="*/ 0 w 1772702"/>
              <a:gd name="connsiteY0" fmla="*/ 11220 h 1682945"/>
              <a:gd name="connsiteX1" fmla="*/ 678788 w 1772702"/>
              <a:gd name="connsiteY1" fmla="*/ 0 h 1682945"/>
              <a:gd name="connsiteX2" fmla="*/ 134636 w 1772702"/>
              <a:gd name="connsiteY2" fmla="*/ 1682945 h 1682945"/>
              <a:gd name="connsiteX3" fmla="*/ 1772702 w 1772702"/>
              <a:gd name="connsiteY3" fmla="*/ 1682945 h 168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2702" h="1682945">
                <a:moveTo>
                  <a:pt x="0" y="11220"/>
                </a:moveTo>
                <a:lnTo>
                  <a:pt x="678788" y="0"/>
                </a:lnTo>
                <a:lnTo>
                  <a:pt x="134636" y="1682945"/>
                </a:lnTo>
                <a:lnTo>
                  <a:pt x="1772702" y="1682945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6DE9BA0-3E73-65E0-D33C-762F82F63311}"/>
              </a:ext>
            </a:extLst>
          </p:cNvPr>
          <p:cNvCxnSpPr>
            <a:cxnSpLocks/>
          </p:cNvCxnSpPr>
          <p:nvPr/>
        </p:nvCxnSpPr>
        <p:spPr>
          <a:xfrm>
            <a:off x="9228147" y="4269070"/>
            <a:ext cx="1912947" cy="230563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3A48A388-5D01-9377-2786-5192E6A04F26}"/>
              </a:ext>
            </a:extLst>
          </p:cNvPr>
          <p:cNvCxnSpPr>
            <a:cxnSpLocks/>
          </p:cNvCxnSpPr>
          <p:nvPr/>
        </p:nvCxnSpPr>
        <p:spPr>
          <a:xfrm>
            <a:off x="9387114" y="5431918"/>
            <a:ext cx="79257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8519D272-7930-04DD-11A1-EF30C4D9799B}"/>
              </a:ext>
            </a:extLst>
          </p:cNvPr>
          <p:cNvCxnSpPr>
            <a:cxnSpLocks/>
          </p:cNvCxnSpPr>
          <p:nvPr/>
        </p:nvCxnSpPr>
        <p:spPr>
          <a:xfrm>
            <a:off x="9671323" y="6571645"/>
            <a:ext cx="147999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71EA2A71-E882-CDF5-63C3-91DE5CEF5C70}"/>
              </a:ext>
            </a:extLst>
          </p:cNvPr>
          <p:cNvCxnSpPr>
            <a:cxnSpLocks/>
          </p:cNvCxnSpPr>
          <p:nvPr/>
        </p:nvCxnSpPr>
        <p:spPr>
          <a:xfrm>
            <a:off x="8953564" y="5459549"/>
            <a:ext cx="1188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A8B5A20-292A-787B-1AD0-236F9B437A7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713138" y="5452857"/>
            <a:ext cx="1428283" cy="10800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770AA078-4F76-8F2C-9509-FE672F68624E}"/>
              </a:ext>
            </a:extLst>
          </p:cNvPr>
          <p:cNvCxnSpPr>
            <a:cxnSpLocks/>
          </p:cNvCxnSpPr>
          <p:nvPr/>
        </p:nvCxnSpPr>
        <p:spPr>
          <a:xfrm>
            <a:off x="8688067" y="6551819"/>
            <a:ext cx="1188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1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3" grpId="0"/>
      <p:bldP spid="44" grpId="0"/>
      <p:bldP spid="45" grpId="0"/>
      <p:bldP spid="63" grpId="0"/>
      <p:bldP spid="64" grpId="0" animBg="1"/>
      <p:bldP spid="74" grpId="0"/>
      <p:bldP spid="83" grpId="0" animBg="1"/>
      <p:bldP spid="84" grpId="0" animBg="1"/>
      <p:bldP spid="85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4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FD2D3-19C4-9CD1-B712-71E109227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3FD9A21B-498B-7111-40F3-C00969C39920}"/>
              </a:ext>
            </a:extLst>
          </p:cNvPr>
          <p:cNvSpPr txBox="1"/>
          <p:nvPr/>
        </p:nvSpPr>
        <p:spPr>
          <a:xfrm>
            <a:off x="337243" y="226337"/>
            <a:ext cx="43299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6I Driehoeken en bijzondere lijnen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9E88221-3E81-7BBC-11A3-03F494483710}"/>
              </a:ext>
            </a:extLst>
          </p:cNvPr>
          <p:cNvSpPr txBox="1"/>
          <p:nvPr/>
        </p:nvSpPr>
        <p:spPr>
          <a:xfrm>
            <a:off x="239605" y="706171"/>
            <a:ext cx="4842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komen vier bijzondere lijnen voor in driehoeken.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3B51609-4CE2-8B41-E987-13362742F7FA}"/>
              </a:ext>
            </a:extLst>
          </p:cNvPr>
          <p:cNvSpPr txBox="1"/>
          <p:nvPr/>
        </p:nvSpPr>
        <p:spPr>
          <a:xfrm>
            <a:off x="1665838" y="1097210"/>
            <a:ext cx="1421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Hoogtelijnen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A106119-5767-F225-D4F2-9B98D077948A}"/>
              </a:ext>
            </a:extLst>
          </p:cNvPr>
          <p:cNvSpPr txBox="1"/>
          <p:nvPr/>
        </p:nvSpPr>
        <p:spPr>
          <a:xfrm>
            <a:off x="8293079" y="1097210"/>
            <a:ext cx="150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Zwaartelijnen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9C8FA44-267B-007E-DE73-1D33CDEF5302}"/>
              </a:ext>
            </a:extLst>
          </p:cNvPr>
          <p:cNvSpPr txBox="1"/>
          <p:nvPr/>
        </p:nvSpPr>
        <p:spPr>
          <a:xfrm>
            <a:off x="1665838" y="3967484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Deellijnen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A231204-7DFB-381B-077A-EB219DE35052}"/>
              </a:ext>
            </a:extLst>
          </p:cNvPr>
          <p:cNvSpPr txBox="1"/>
          <p:nvPr/>
        </p:nvSpPr>
        <p:spPr>
          <a:xfrm>
            <a:off x="8144149" y="3967484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Middelloodlijnen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DA69EA5-C98B-8143-77DB-F5BEB7C4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66" y="4379073"/>
            <a:ext cx="2366837" cy="1646225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0C1ED388-6A36-28D9-31D5-C2614DFC83FD}"/>
              </a:ext>
            </a:extLst>
          </p:cNvPr>
          <p:cNvSpPr txBox="1"/>
          <p:nvPr/>
        </p:nvSpPr>
        <p:spPr>
          <a:xfrm>
            <a:off x="8983481" y="4427640"/>
            <a:ext cx="26639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De middelloodlijn van een lijnstuk gaat door het midden van dat lijnstuk en staat er loodrecht op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87C91FC1-9DBF-E609-8902-6BC71094C988}"/>
              </a:ext>
            </a:extLst>
          </p:cNvPr>
          <p:cNvCxnSpPr>
            <a:cxnSpLocks/>
          </p:cNvCxnSpPr>
          <p:nvPr/>
        </p:nvCxnSpPr>
        <p:spPr>
          <a:xfrm>
            <a:off x="5690037" y="1210779"/>
            <a:ext cx="0" cy="52986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95ED1225-8FD7-4159-B810-66E667AB8F9C}"/>
              </a:ext>
            </a:extLst>
          </p:cNvPr>
          <p:cNvCxnSpPr>
            <a:cxnSpLocks/>
          </p:cNvCxnSpPr>
          <p:nvPr/>
        </p:nvCxnSpPr>
        <p:spPr>
          <a:xfrm>
            <a:off x="0" y="3521798"/>
            <a:ext cx="12192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5DE7672-7401-6678-3646-78D4409C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81" y="1374580"/>
            <a:ext cx="2552089" cy="1766315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84796562-589B-E649-A596-E77F00AE6ED8}"/>
              </a:ext>
            </a:extLst>
          </p:cNvPr>
          <p:cNvSpPr txBox="1"/>
          <p:nvPr/>
        </p:nvSpPr>
        <p:spPr>
          <a:xfrm>
            <a:off x="334198" y="1606146"/>
            <a:ext cx="23826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Een hoogtelijn van een driehoek is een lijn die door een hoekpunt gaat en loodrecht op de overstaande zijde staat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418F88DB-CB2B-A8E0-8B40-E92694823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056" y="4379073"/>
            <a:ext cx="2633748" cy="1622750"/>
          </a:xfrm>
          <a:prstGeom prst="rect">
            <a:avLst/>
          </a:prstGeom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5BC0B867-98DF-1292-FD1F-431C680E1A23}"/>
              </a:ext>
            </a:extLst>
          </p:cNvPr>
          <p:cNvSpPr txBox="1"/>
          <p:nvPr/>
        </p:nvSpPr>
        <p:spPr>
          <a:xfrm>
            <a:off x="316805" y="4427640"/>
            <a:ext cx="27017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De deellijn is een lijn die een hoek in twee gelijke hoeken verdeeld. Alle punten op de deellijn liggen even ver van de benen van die hoek.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E11AB136-F52B-323E-2A31-50491926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461" y="1404515"/>
            <a:ext cx="2482101" cy="1706444"/>
          </a:xfrm>
          <a:prstGeom prst="rect">
            <a:avLst/>
          </a:prstGeom>
        </p:spPr>
      </p:pic>
      <p:sp>
        <p:nvSpPr>
          <p:cNvPr id="31" name="Ovaal 30">
            <a:extLst>
              <a:ext uri="{FF2B5EF4-FFF2-40B4-BE49-F238E27FC236}">
                <a16:creationId xmlns:a16="http://schemas.microsoft.com/office/drawing/2014/main" id="{A959055B-4ED1-5536-4614-304E344E0659}"/>
              </a:ext>
            </a:extLst>
          </p:cNvPr>
          <p:cNvSpPr/>
          <p:nvPr/>
        </p:nvSpPr>
        <p:spPr>
          <a:xfrm>
            <a:off x="7037134" y="242218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3F2258F2-111C-CEDF-B954-041A1B56CDCF}"/>
              </a:ext>
            </a:extLst>
          </p:cNvPr>
          <p:cNvSpPr/>
          <p:nvPr/>
        </p:nvSpPr>
        <p:spPr>
          <a:xfrm>
            <a:off x="4128286" y="5307892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629701A5-1E7A-A9FB-3AA8-B5FFF686B3D2}"/>
              </a:ext>
            </a:extLst>
          </p:cNvPr>
          <p:cNvSpPr/>
          <p:nvPr/>
        </p:nvSpPr>
        <p:spPr>
          <a:xfrm>
            <a:off x="7325537" y="545348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DD6F2F2C-55AE-DE93-929F-96AF859980AF}"/>
              </a:ext>
            </a:extLst>
          </p:cNvPr>
          <p:cNvSpPr txBox="1"/>
          <p:nvPr/>
        </p:nvSpPr>
        <p:spPr>
          <a:xfrm>
            <a:off x="8983481" y="1606146"/>
            <a:ext cx="2762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600" dirty="0"/>
              <a:t>De zwaartelijn van een driehoek is een lijn die door een hoekpunt en het midden van de overstaande zijde gaat</a:t>
            </a:r>
          </a:p>
        </p:txBody>
      </p:sp>
    </p:spTree>
    <p:extLst>
      <p:ext uri="{BB962C8B-B14F-4D97-AF65-F5344CB8AC3E}">
        <p14:creationId xmlns:p14="http://schemas.microsoft.com/office/powerpoint/2010/main" val="370164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1" grpId="0"/>
      <p:bldP spid="20" grpId="0"/>
      <p:bldP spid="24" grpId="0"/>
      <p:bldP spid="31" grpId="0" animBg="1"/>
      <p:bldP spid="32" grpId="0" animBg="1"/>
      <p:bldP spid="33" grpId="0" animBg="1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7F36-B0C9-B92D-13BD-21C5854C3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7625BF99-18D1-B172-C26C-275F7D123DCF}"/>
              </a:ext>
            </a:extLst>
          </p:cNvPr>
          <p:cNvSpPr txBox="1"/>
          <p:nvPr/>
        </p:nvSpPr>
        <p:spPr>
          <a:xfrm>
            <a:off x="337243" y="226337"/>
            <a:ext cx="30815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6J Hoeken berekenen</a:t>
            </a:r>
          </a:p>
        </p:txBody>
      </p:sp>
      <p:sp>
        <p:nvSpPr>
          <p:cNvPr id="124" name="Tekstvak 123">
            <a:extLst>
              <a:ext uri="{FF2B5EF4-FFF2-40B4-BE49-F238E27FC236}">
                <a16:creationId xmlns:a16="http://schemas.microsoft.com/office/drawing/2014/main" id="{3186FBFC-8BF3-0505-5B03-C0CEA83F2A42}"/>
              </a:ext>
            </a:extLst>
          </p:cNvPr>
          <p:cNvSpPr txBox="1"/>
          <p:nvPr/>
        </p:nvSpPr>
        <p:spPr>
          <a:xfrm>
            <a:off x="216501" y="672362"/>
            <a:ext cx="10264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In figuren kunnen alle eigenschappen van vlakke figuren bij elkaar komen. </a:t>
            </a:r>
          </a:p>
          <a:p>
            <a:pPr algn="l"/>
            <a:r>
              <a:rPr lang="nl-NL" sz="1600" b="1" dirty="0"/>
              <a:t>Als je dan de eigenschappen combineert met de hoeken die zijn gegeven, kun je de andere hoeken uitrekenen.</a:t>
            </a:r>
          </a:p>
        </p:txBody>
      </p:sp>
      <p:sp>
        <p:nvSpPr>
          <p:cNvPr id="125" name="Tekstvak 124">
            <a:extLst>
              <a:ext uri="{FF2B5EF4-FFF2-40B4-BE49-F238E27FC236}">
                <a16:creationId xmlns:a16="http://schemas.microsoft.com/office/drawing/2014/main" id="{D2F3B1AD-3498-E283-7321-02947D9A151F}"/>
              </a:ext>
            </a:extLst>
          </p:cNvPr>
          <p:cNvSpPr txBox="1"/>
          <p:nvPr/>
        </p:nvSpPr>
        <p:spPr>
          <a:xfrm>
            <a:off x="237663" y="1435130"/>
            <a:ext cx="64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Cirkel</a:t>
            </a: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3A2096D8-C545-4CDE-D708-CBB150E5ED63}"/>
              </a:ext>
            </a:extLst>
          </p:cNvPr>
          <p:cNvSpPr txBox="1"/>
          <p:nvPr/>
        </p:nvSpPr>
        <p:spPr>
          <a:xfrm>
            <a:off x="190500" y="2801564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Totaal is </a:t>
            </a:r>
          </a:p>
          <a:p>
            <a:pPr algn="l"/>
            <a:r>
              <a:rPr lang="nl-NL" sz="1600" dirty="0"/>
              <a:t>altijd 360⁰</a:t>
            </a:r>
          </a:p>
        </p:txBody>
      </p:sp>
      <p:sp>
        <p:nvSpPr>
          <p:cNvPr id="127" name="Ovaal 126">
            <a:extLst>
              <a:ext uri="{FF2B5EF4-FFF2-40B4-BE49-F238E27FC236}">
                <a16:creationId xmlns:a16="http://schemas.microsoft.com/office/drawing/2014/main" id="{9B3EA838-CAFF-ADD3-46C0-52E155BFFBDF}"/>
              </a:ext>
            </a:extLst>
          </p:cNvPr>
          <p:cNvSpPr>
            <a:spLocks noChangeAspect="1"/>
          </p:cNvSpPr>
          <p:nvPr/>
        </p:nvSpPr>
        <p:spPr>
          <a:xfrm>
            <a:off x="289618" y="2005700"/>
            <a:ext cx="741561" cy="7415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8" name="Tekstvak 127">
            <a:extLst>
              <a:ext uri="{FF2B5EF4-FFF2-40B4-BE49-F238E27FC236}">
                <a16:creationId xmlns:a16="http://schemas.microsoft.com/office/drawing/2014/main" id="{A3EBF49B-7E22-A49A-0BDF-90294A66C4A9}"/>
              </a:ext>
            </a:extLst>
          </p:cNvPr>
          <p:cNvSpPr txBox="1"/>
          <p:nvPr/>
        </p:nvSpPr>
        <p:spPr>
          <a:xfrm>
            <a:off x="1567821" y="1435130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Driehoek</a:t>
            </a:r>
          </a:p>
        </p:txBody>
      </p:sp>
      <p:sp>
        <p:nvSpPr>
          <p:cNvPr id="129" name="Tekstvak 128">
            <a:extLst>
              <a:ext uri="{FF2B5EF4-FFF2-40B4-BE49-F238E27FC236}">
                <a16:creationId xmlns:a16="http://schemas.microsoft.com/office/drawing/2014/main" id="{F9052A92-B81D-8DD2-15C1-65E3D70E41AC}"/>
              </a:ext>
            </a:extLst>
          </p:cNvPr>
          <p:cNvSpPr txBox="1"/>
          <p:nvPr/>
        </p:nvSpPr>
        <p:spPr>
          <a:xfrm>
            <a:off x="1502273" y="2801562"/>
            <a:ext cx="1362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Totaal van alle hoeken is altijd 180⁰</a:t>
            </a:r>
          </a:p>
        </p:txBody>
      </p:sp>
      <p:sp>
        <p:nvSpPr>
          <p:cNvPr id="130" name="Gelijkbenige driehoek 129">
            <a:extLst>
              <a:ext uri="{FF2B5EF4-FFF2-40B4-BE49-F238E27FC236}">
                <a16:creationId xmlns:a16="http://schemas.microsoft.com/office/drawing/2014/main" id="{34767BF3-41F9-2C26-3D4F-64E94ED0235F}"/>
              </a:ext>
            </a:extLst>
          </p:cNvPr>
          <p:cNvSpPr/>
          <p:nvPr/>
        </p:nvSpPr>
        <p:spPr>
          <a:xfrm>
            <a:off x="1482303" y="2023067"/>
            <a:ext cx="1081962" cy="584774"/>
          </a:xfrm>
          <a:prstGeom prst="triangle">
            <a:avLst>
              <a:gd name="adj" fmla="val 7388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1" name="Vrije vorm: vorm 130">
            <a:extLst>
              <a:ext uri="{FF2B5EF4-FFF2-40B4-BE49-F238E27FC236}">
                <a16:creationId xmlns:a16="http://schemas.microsoft.com/office/drawing/2014/main" id="{CF8A9735-3811-81D0-EFCD-5F655A6A252D}"/>
              </a:ext>
            </a:extLst>
          </p:cNvPr>
          <p:cNvSpPr/>
          <p:nvPr/>
        </p:nvSpPr>
        <p:spPr>
          <a:xfrm>
            <a:off x="3162299" y="1968156"/>
            <a:ext cx="962025" cy="639685"/>
          </a:xfrm>
          <a:custGeom>
            <a:avLst/>
            <a:gdLst>
              <a:gd name="connsiteX0" fmla="*/ 0 w 1181100"/>
              <a:gd name="connsiteY0" fmla="*/ 628650 h 676275"/>
              <a:gd name="connsiteX1" fmla="*/ 352425 w 1181100"/>
              <a:gd name="connsiteY1" fmla="*/ 0 h 676275"/>
              <a:gd name="connsiteX2" fmla="*/ 1181100 w 1181100"/>
              <a:gd name="connsiteY2" fmla="*/ 209550 h 676275"/>
              <a:gd name="connsiteX3" fmla="*/ 438150 w 1181100"/>
              <a:gd name="connsiteY3" fmla="*/ 676275 h 676275"/>
              <a:gd name="connsiteX4" fmla="*/ 0 w 1181100"/>
              <a:gd name="connsiteY4" fmla="*/ 62865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676275">
                <a:moveTo>
                  <a:pt x="0" y="628650"/>
                </a:moveTo>
                <a:lnTo>
                  <a:pt x="352425" y="0"/>
                </a:lnTo>
                <a:lnTo>
                  <a:pt x="1181100" y="209550"/>
                </a:lnTo>
                <a:lnTo>
                  <a:pt x="438150" y="676275"/>
                </a:lnTo>
                <a:lnTo>
                  <a:pt x="0" y="62865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F08C1EA5-01CE-FE46-150A-724683842882}"/>
              </a:ext>
            </a:extLst>
          </p:cNvPr>
          <p:cNvSpPr txBox="1"/>
          <p:nvPr/>
        </p:nvSpPr>
        <p:spPr>
          <a:xfrm>
            <a:off x="3089952" y="1435130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Vierhoek</a:t>
            </a: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19A4F5A0-8C0E-901C-2529-EE064FA8A8DA}"/>
              </a:ext>
            </a:extLst>
          </p:cNvPr>
          <p:cNvSpPr txBox="1"/>
          <p:nvPr/>
        </p:nvSpPr>
        <p:spPr>
          <a:xfrm>
            <a:off x="3033281" y="2801562"/>
            <a:ext cx="1388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Totaal van alle hoeken </a:t>
            </a:r>
          </a:p>
          <a:p>
            <a:pPr algn="l"/>
            <a:r>
              <a:rPr lang="nl-NL" sz="1600" dirty="0"/>
              <a:t>is altijd 360⁰</a:t>
            </a:r>
          </a:p>
        </p:txBody>
      </p:sp>
      <p:pic>
        <p:nvPicPr>
          <p:cNvPr id="134" name="Afbeelding 133">
            <a:extLst>
              <a:ext uri="{FF2B5EF4-FFF2-40B4-BE49-F238E27FC236}">
                <a16:creationId xmlns:a16="http://schemas.microsoft.com/office/drawing/2014/main" id="{A17BF5C4-5346-5AD7-4404-99EC2E9B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485" y="2042870"/>
            <a:ext cx="1301569" cy="600168"/>
          </a:xfrm>
          <a:prstGeom prst="rect">
            <a:avLst/>
          </a:prstGeom>
        </p:spPr>
      </p:pic>
      <p:sp>
        <p:nvSpPr>
          <p:cNvPr id="135" name="Tekstvak 134">
            <a:extLst>
              <a:ext uri="{FF2B5EF4-FFF2-40B4-BE49-F238E27FC236}">
                <a16:creationId xmlns:a16="http://schemas.microsoft.com/office/drawing/2014/main" id="{7DC2C5BC-9DF1-8888-F743-E0739F369AFF}"/>
              </a:ext>
            </a:extLst>
          </p:cNvPr>
          <p:cNvSpPr txBox="1"/>
          <p:nvPr/>
        </p:nvSpPr>
        <p:spPr>
          <a:xfrm>
            <a:off x="5767339" y="1421026"/>
            <a:ext cx="166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Gestrekte hoek</a:t>
            </a: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DC415196-84AE-3ACF-DCF3-0F493C00BCB2}"/>
              </a:ext>
            </a:extLst>
          </p:cNvPr>
          <p:cNvSpPr txBox="1"/>
          <p:nvPr/>
        </p:nvSpPr>
        <p:spPr>
          <a:xfrm>
            <a:off x="5826372" y="2801562"/>
            <a:ext cx="186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Samen zijn de 2 hoeken 180⁰</a:t>
            </a:r>
          </a:p>
        </p:txBody>
      </p:sp>
      <p:pic>
        <p:nvPicPr>
          <p:cNvPr id="137" name="Afbeelding 136">
            <a:extLst>
              <a:ext uri="{FF2B5EF4-FFF2-40B4-BE49-F238E27FC236}">
                <a16:creationId xmlns:a16="http://schemas.microsoft.com/office/drawing/2014/main" id="{A9CC8236-B570-D45C-2CB1-769DE2E59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952" y="1988173"/>
            <a:ext cx="1476802" cy="773901"/>
          </a:xfrm>
          <a:prstGeom prst="rect">
            <a:avLst/>
          </a:prstGeom>
        </p:spPr>
      </p:pic>
      <p:sp>
        <p:nvSpPr>
          <p:cNvPr id="138" name="Tekstvak 137">
            <a:extLst>
              <a:ext uri="{FF2B5EF4-FFF2-40B4-BE49-F238E27FC236}">
                <a16:creationId xmlns:a16="http://schemas.microsoft.com/office/drawing/2014/main" id="{96E291B0-B478-C7AD-2B9A-09DD7030C0FB}"/>
              </a:ext>
            </a:extLst>
          </p:cNvPr>
          <p:cNvSpPr txBox="1"/>
          <p:nvPr/>
        </p:nvSpPr>
        <p:spPr>
          <a:xfrm>
            <a:off x="7359736" y="1330997"/>
            <a:ext cx="137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Overstaande </a:t>
            </a:r>
          </a:p>
          <a:p>
            <a:pPr algn="ctr"/>
            <a:r>
              <a:rPr lang="nl-NL" sz="1600" dirty="0"/>
              <a:t>hoeken</a:t>
            </a: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F5B38654-EA6C-AC47-89B0-0A74322F8F9D}"/>
              </a:ext>
            </a:extLst>
          </p:cNvPr>
          <p:cNvSpPr txBox="1"/>
          <p:nvPr/>
        </p:nvSpPr>
        <p:spPr>
          <a:xfrm>
            <a:off x="7380922" y="2801561"/>
            <a:ext cx="186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Samen zijn de 4 hoeken 360⁰</a:t>
            </a:r>
          </a:p>
        </p:txBody>
      </p:sp>
      <p:pic>
        <p:nvPicPr>
          <p:cNvPr id="141" name="Afbeelding 140">
            <a:extLst>
              <a:ext uri="{FF2B5EF4-FFF2-40B4-BE49-F238E27FC236}">
                <a16:creationId xmlns:a16="http://schemas.microsoft.com/office/drawing/2014/main" id="{194A54FE-AC41-0972-96CD-AF98C576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4795"/>
          <a:stretch/>
        </p:blipFill>
        <p:spPr>
          <a:xfrm>
            <a:off x="9128385" y="1921385"/>
            <a:ext cx="830584" cy="843136"/>
          </a:xfrm>
          <a:prstGeom prst="rect">
            <a:avLst/>
          </a:prstGeom>
        </p:spPr>
      </p:pic>
      <p:sp>
        <p:nvSpPr>
          <p:cNvPr id="142" name="Tekstvak 141">
            <a:extLst>
              <a:ext uri="{FF2B5EF4-FFF2-40B4-BE49-F238E27FC236}">
                <a16:creationId xmlns:a16="http://schemas.microsoft.com/office/drawing/2014/main" id="{9BFF7DF2-D297-0082-AC7B-1C4EBC978975}"/>
              </a:ext>
            </a:extLst>
          </p:cNvPr>
          <p:cNvSpPr txBox="1"/>
          <p:nvPr/>
        </p:nvSpPr>
        <p:spPr>
          <a:xfrm>
            <a:off x="9226889" y="1439643"/>
            <a:ext cx="957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F-hoeken</a:t>
            </a:r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DAD36390-A881-92D0-271E-BE9FB44FCB52}"/>
              </a:ext>
            </a:extLst>
          </p:cNvPr>
          <p:cNvSpPr txBox="1"/>
          <p:nvPr/>
        </p:nvSpPr>
        <p:spPr>
          <a:xfrm>
            <a:off x="9128385" y="2801561"/>
            <a:ext cx="1388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2 hoeken even groot</a:t>
            </a:r>
          </a:p>
        </p:txBody>
      </p:sp>
      <p:pic>
        <p:nvPicPr>
          <p:cNvPr id="144" name="Afbeelding 143">
            <a:extLst>
              <a:ext uri="{FF2B5EF4-FFF2-40B4-BE49-F238E27FC236}">
                <a16:creationId xmlns:a16="http://schemas.microsoft.com/office/drawing/2014/main" id="{92E25109-6714-3CAB-673E-5B23D4361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432" y="1968156"/>
            <a:ext cx="1118979" cy="653277"/>
          </a:xfrm>
          <a:prstGeom prst="rect">
            <a:avLst/>
          </a:prstGeom>
        </p:spPr>
      </p:pic>
      <p:sp>
        <p:nvSpPr>
          <p:cNvPr id="145" name="Tekstvak 144">
            <a:extLst>
              <a:ext uri="{FF2B5EF4-FFF2-40B4-BE49-F238E27FC236}">
                <a16:creationId xmlns:a16="http://schemas.microsoft.com/office/drawing/2014/main" id="{17DC2AA5-92A7-F993-A4C5-BE004A27419A}"/>
              </a:ext>
            </a:extLst>
          </p:cNvPr>
          <p:cNvSpPr txBox="1"/>
          <p:nvPr/>
        </p:nvSpPr>
        <p:spPr>
          <a:xfrm>
            <a:off x="10820882" y="1435436"/>
            <a:ext cx="958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Z-hoeken</a:t>
            </a:r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890E4B5E-2461-4979-4504-DA0EEBA484C4}"/>
              </a:ext>
            </a:extLst>
          </p:cNvPr>
          <p:cNvSpPr txBox="1"/>
          <p:nvPr/>
        </p:nvSpPr>
        <p:spPr>
          <a:xfrm>
            <a:off x="10741432" y="2801562"/>
            <a:ext cx="1388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2 hoeken even groot</a:t>
            </a:r>
          </a:p>
        </p:txBody>
      </p:sp>
      <p:pic>
        <p:nvPicPr>
          <p:cNvPr id="148" name="Afbeelding 147">
            <a:extLst>
              <a:ext uri="{FF2B5EF4-FFF2-40B4-BE49-F238E27FC236}">
                <a16:creationId xmlns:a16="http://schemas.microsoft.com/office/drawing/2014/main" id="{86E41B9F-E3C3-A679-0AA2-4A127F227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764" y="2011116"/>
            <a:ext cx="648695" cy="553764"/>
          </a:xfrm>
          <a:prstGeom prst="rect">
            <a:avLst/>
          </a:prstGeom>
        </p:spPr>
      </p:pic>
      <p:sp>
        <p:nvSpPr>
          <p:cNvPr id="149" name="Tekstvak 148">
            <a:extLst>
              <a:ext uri="{FF2B5EF4-FFF2-40B4-BE49-F238E27FC236}">
                <a16:creationId xmlns:a16="http://schemas.microsoft.com/office/drawing/2014/main" id="{705CEC01-1A83-A226-AAD3-701C1B63D63D}"/>
              </a:ext>
            </a:extLst>
          </p:cNvPr>
          <p:cNvSpPr txBox="1"/>
          <p:nvPr/>
        </p:nvSpPr>
        <p:spPr>
          <a:xfrm>
            <a:off x="4363624" y="1419054"/>
            <a:ext cx="166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Rechte hoek</a:t>
            </a:r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8B9B078E-42B0-9E27-A38F-93999D1B6C50}"/>
              </a:ext>
            </a:extLst>
          </p:cNvPr>
          <p:cNvSpPr txBox="1"/>
          <p:nvPr/>
        </p:nvSpPr>
        <p:spPr>
          <a:xfrm>
            <a:off x="4624716" y="280156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Altijd 90⁰</a:t>
            </a:r>
          </a:p>
        </p:txBody>
      </p:sp>
      <p:cxnSp>
        <p:nvCxnSpPr>
          <p:cNvPr id="151" name="Rechte verbindingslijn 150">
            <a:extLst>
              <a:ext uri="{FF2B5EF4-FFF2-40B4-BE49-F238E27FC236}">
                <a16:creationId xmlns:a16="http://schemas.microsoft.com/office/drawing/2014/main" id="{554E96C6-FF23-C7FF-835B-AF7CCDEDE554}"/>
              </a:ext>
            </a:extLst>
          </p:cNvPr>
          <p:cNvCxnSpPr>
            <a:cxnSpLocks/>
          </p:cNvCxnSpPr>
          <p:nvPr/>
        </p:nvCxnSpPr>
        <p:spPr>
          <a:xfrm>
            <a:off x="99583" y="1865661"/>
            <a:ext cx="11880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Rechte verbindingslijn 152">
            <a:extLst>
              <a:ext uri="{FF2B5EF4-FFF2-40B4-BE49-F238E27FC236}">
                <a16:creationId xmlns:a16="http://schemas.microsoft.com/office/drawing/2014/main" id="{C757E249-1F5B-0BBA-0EFC-3BAF5E2831BB}"/>
              </a:ext>
            </a:extLst>
          </p:cNvPr>
          <p:cNvCxnSpPr>
            <a:cxnSpLocks/>
          </p:cNvCxnSpPr>
          <p:nvPr/>
        </p:nvCxnSpPr>
        <p:spPr>
          <a:xfrm>
            <a:off x="1371118" y="1330997"/>
            <a:ext cx="0" cy="231703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Rechte verbindingslijn 155">
            <a:extLst>
              <a:ext uri="{FF2B5EF4-FFF2-40B4-BE49-F238E27FC236}">
                <a16:creationId xmlns:a16="http://schemas.microsoft.com/office/drawing/2014/main" id="{6DCB61D3-47CB-EB08-91AD-D12A03E0A665}"/>
              </a:ext>
            </a:extLst>
          </p:cNvPr>
          <p:cNvCxnSpPr>
            <a:cxnSpLocks/>
          </p:cNvCxnSpPr>
          <p:nvPr/>
        </p:nvCxnSpPr>
        <p:spPr>
          <a:xfrm>
            <a:off x="2931377" y="1330997"/>
            <a:ext cx="0" cy="232154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chte verbindingslijn 156">
            <a:extLst>
              <a:ext uri="{FF2B5EF4-FFF2-40B4-BE49-F238E27FC236}">
                <a16:creationId xmlns:a16="http://schemas.microsoft.com/office/drawing/2014/main" id="{E681A804-A4D3-4808-FF2D-446780CC5F2A}"/>
              </a:ext>
            </a:extLst>
          </p:cNvPr>
          <p:cNvCxnSpPr>
            <a:cxnSpLocks/>
          </p:cNvCxnSpPr>
          <p:nvPr/>
        </p:nvCxnSpPr>
        <p:spPr>
          <a:xfrm flipH="1">
            <a:off x="4415579" y="1330997"/>
            <a:ext cx="0" cy="232154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Rechte verbindingslijn 157">
            <a:extLst>
              <a:ext uri="{FF2B5EF4-FFF2-40B4-BE49-F238E27FC236}">
                <a16:creationId xmlns:a16="http://schemas.microsoft.com/office/drawing/2014/main" id="{B0A3FD1D-1960-A9CF-900A-647F29322596}"/>
              </a:ext>
            </a:extLst>
          </p:cNvPr>
          <p:cNvCxnSpPr>
            <a:cxnSpLocks/>
          </p:cNvCxnSpPr>
          <p:nvPr/>
        </p:nvCxnSpPr>
        <p:spPr>
          <a:xfrm flipH="1">
            <a:off x="5809768" y="1330997"/>
            <a:ext cx="9526" cy="232169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chte verbindingslijn 158">
            <a:extLst>
              <a:ext uri="{FF2B5EF4-FFF2-40B4-BE49-F238E27FC236}">
                <a16:creationId xmlns:a16="http://schemas.microsoft.com/office/drawing/2014/main" id="{49062B05-EA71-D32D-2684-C65E9D42439E}"/>
              </a:ext>
            </a:extLst>
          </p:cNvPr>
          <p:cNvCxnSpPr>
            <a:cxnSpLocks/>
          </p:cNvCxnSpPr>
          <p:nvPr/>
        </p:nvCxnSpPr>
        <p:spPr>
          <a:xfrm flipH="1">
            <a:off x="7350855" y="1330997"/>
            <a:ext cx="0" cy="232489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Rechte verbindingslijn 159">
            <a:extLst>
              <a:ext uri="{FF2B5EF4-FFF2-40B4-BE49-F238E27FC236}">
                <a16:creationId xmlns:a16="http://schemas.microsoft.com/office/drawing/2014/main" id="{C987D36B-923F-CDC8-17AE-89028E719B83}"/>
              </a:ext>
            </a:extLst>
          </p:cNvPr>
          <p:cNvCxnSpPr>
            <a:cxnSpLocks/>
          </p:cNvCxnSpPr>
          <p:nvPr/>
        </p:nvCxnSpPr>
        <p:spPr>
          <a:xfrm>
            <a:off x="8962543" y="1330997"/>
            <a:ext cx="0" cy="232747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Rechte verbindingslijn 160">
            <a:extLst>
              <a:ext uri="{FF2B5EF4-FFF2-40B4-BE49-F238E27FC236}">
                <a16:creationId xmlns:a16="http://schemas.microsoft.com/office/drawing/2014/main" id="{E1C02965-5471-33C0-D959-E37B74F785AE}"/>
              </a:ext>
            </a:extLst>
          </p:cNvPr>
          <p:cNvCxnSpPr>
            <a:cxnSpLocks/>
          </p:cNvCxnSpPr>
          <p:nvPr/>
        </p:nvCxnSpPr>
        <p:spPr>
          <a:xfrm>
            <a:off x="10516847" y="1330997"/>
            <a:ext cx="0" cy="232747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2" name="Afbeelding 161" descr="Afbeelding met lijn, driehoek, diagram, Perceel&#10;&#10;Automatisch gegenereerde beschrijving">
            <a:extLst>
              <a:ext uri="{FF2B5EF4-FFF2-40B4-BE49-F238E27FC236}">
                <a16:creationId xmlns:a16="http://schemas.microsoft.com/office/drawing/2014/main" id="{C6EC41B6-749E-9717-C973-311F70D7E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33" y="4308245"/>
            <a:ext cx="2352085" cy="2256293"/>
          </a:xfrm>
          <a:prstGeom prst="rect">
            <a:avLst/>
          </a:prstGeom>
        </p:spPr>
      </p:pic>
      <p:cxnSp>
        <p:nvCxnSpPr>
          <p:cNvPr id="163" name="Rechte verbindingslijn 162">
            <a:extLst>
              <a:ext uri="{FF2B5EF4-FFF2-40B4-BE49-F238E27FC236}">
                <a16:creationId xmlns:a16="http://schemas.microsoft.com/office/drawing/2014/main" id="{2E3AB16B-0BFA-E314-A7CD-8FE37D7D289A}"/>
              </a:ext>
            </a:extLst>
          </p:cNvPr>
          <p:cNvCxnSpPr>
            <a:cxnSpLocks/>
          </p:cNvCxnSpPr>
          <p:nvPr/>
        </p:nvCxnSpPr>
        <p:spPr>
          <a:xfrm>
            <a:off x="5810241" y="3632559"/>
            <a:ext cx="0" cy="3073041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Tekstvak 164">
            <a:extLst>
              <a:ext uri="{FF2B5EF4-FFF2-40B4-BE49-F238E27FC236}">
                <a16:creationId xmlns:a16="http://schemas.microsoft.com/office/drawing/2014/main" id="{9F284D22-4EDB-C890-EB04-0118B9BFFBF4}"/>
              </a:ext>
            </a:extLst>
          </p:cNvPr>
          <p:cNvSpPr txBox="1"/>
          <p:nvPr/>
        </p:nvSpPr>
        <p:spPr>
          <a:xfrm>
            <a:off x="349247" y="3767365"/>
            <a:ext cx="1241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Voorbeeld 1</a:t>
            </a:r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7578D610-B968-36F6-64E7-5AD83D74E9F5}"/>
              </a:ext>
            </a:extLst>
          </p:cNvPr>
          <p:cNvSpPr txBox="1"/>
          <p:nvPr/>
        </p:nvSpPr>
        <p:spPr>
          <a:xfrm>
            <a:off x="2844683" y="4248737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B = </a:t>
            </a:r>
            <a:endParaRPr lang="nl-NL" sz="16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56D65174-B5A3-A96C-E3C9-6D17BEA61472}"/>
              </a:ext>
            </a:extLst>
          </p:cNvPr>
          <p:cNvSpPr txBox="1"/>
          <p:nvPr/>
        </p:nvSpPr>
        <p:spPr>
          <a:xfrm>
            <a:off x="3296812" y="424965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E1 = </a:t>
            </a:r>
            <a:endParaRPr lang="nl-NL" sz="16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FCA86157-7E5C-4F33-84B3-1D4357763EC6}"/>
              </a:ext>
            </a:extLst>
          </p:cNvPr>
          <p:cNvSpPr txBox="1"/>
          <p:nvPr/>
        </p:nvSpPr>
        <p:spPr>
          <a:xfrm>
            <a:off x="3831046" y="4249051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50° </a:t>
            </a:r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2DE8050F-735C-BD9C-5F05-BEFAAE97E343}"/>
              </a:ext>
            </a:extLst>
          </p:cNvPr>
          <p:cNvSpPr txBox="1"/>
          <p:nvPr/>
        </p:nvSpPr>
        <p:spPr>
          <a:xfrm>
            <a:off x="2794990" y="461851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E3 = </a:t>
            </a:r>
            <a:endParaRPr lang="nl-NL" sz="16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04BAE6D8-6949-61B8-DBA5-08EFF65676C0}"/>
              </a:ext>
            </a:extLst>
          </p:cNvPr>
          <p:cNvSpPr txBox="1"/>
          <p:nvPr/>
        </p:nvSpPr>
        <p:spPr>
          <a:xfrm>
            <a:off x="3372912" y="462486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180°</a:t>
            </a:r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B36EB0D6-35CD-6D44-9BD2-5FE454732D62}"/>
              </a:ext>
            </a:extLst>
          </p:cNvPr>
          <p:cNvSpPr txBox="1"/>
          <p:nvPr/>
        </p:nvSpPr>
        <p:spPr>
          <a:xfrm>
            <a:off x="3819833" y="461753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- 50°</a:t>
            </a:r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87A8F45F-E744-5F09-E117-E9C487CF02B5}"/>
              </a:ext>
            </a:extLst>
          </p:cNvPr>
          <p:cNvSpPr txBox="1"/>
          <p:nvPr/>
        </p:nvSpPr>
        <p:spPr>
          <a:xfrm>
            <a:off x="4269960" y="4616937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- 38°</a:t>
            </a:r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16EB077F-5CB2-15D6-DEC8-3CB24281C6EA}"/>
              </a:ext>
            </a:extLst>
          </p:cNvPr>
          <p:cNvSpPr txBox="1"/>
          <p:nvPr/>
        </p:nvSpPr>
        <p:spPr>
          <a:xfrm>
            <a:off x="4720010" y="461633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92°</a:t>
            </a: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21000910-AA20-C8AB-4DAC-ED563BB27FC6}"/>
              </a:ext>
            </a:extLst>
          </p:cNvPr>
          <p:cNvSpPr txBox="1"/>
          <p:nvPr/>
        </p:nvSpPr>
        <p:spPr>
          <a:xfrm>
            <a:off x="4294299" y="4248452"/>
            <a:ext cx="1130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(Z-hoeken)</a:t>
            </a:r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D348551D-7870-18C5-7D0B-966786D3DFBC}"/>
              </a:ext>
            </a:extLst>
          </p:cNvPr>
          <p:cNvSpPr txBox="1"/>
          <p:nvPr/>
        </p:nvSpPr>
        <p:spPr>
          <a:xfrm>
            <a:off x="2802149" y="5008276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E2 = </a:t>
            </a:r>
            <a:endParaRPr lang="nl-NL" sz="16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B0B76BE5-DB63-ED91-2D5D-CE3A4F41E99A}"/>
              </a:ext>
            </a:extLst>
          </p:cNvPr>
          <p:cNvSpPr txBox="1"/>
          <p:nvPr/>
        </p:nvSpPr>
        <p:spPr>
          <a:xfrm>
            <a:off x="2813953" y="5388362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A1 = </a:t>
            </a:r>
            <a:endParaRPr lang="nl-NL" sz="16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78AC5147-8CB1-BE5B-F3BF-756EA400007F}"/>
              </a:ext>
            </a:extLst>
          </p:cNvPr>
          <p:cNvSpPr txBox="1"/>
          <p:nvPr/>
        </p:nvSpPr>
        <p:spPr>
          <a:xfrm>
            <a:off x="3379580" y="5389320"/>
            <a:ext cx="58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180°</a:t>
            </a:r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60A10B23-753E-C90B-2629-8629EC223AC1}"/>
              </a:ext>
            </a:extLst>
          </p:cNvPr>
          <p:cNvSpPr txBox="1"/>
          <p:nvPr/>
        </p:nvSpPr>
        <p:spPr>
          <a:xfrm>
            <a:off x="3811231" y="5388362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- 38°</a:t>
            </a:r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EEC1E8A3-01D3-2FBF-92E5-0922ABBB356C}"/>
              </a:ext>
            </a:extLst>
          </p:cNvPr>
          <p:cNvSpPr txBox="1"/>
          <p:nvPr/>
        </p:nvSpPr>
        <p:spPr>
          <a:xfrm>
            <a:off x="4247262" y="5376187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- 104°</a:t>
            </a:r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06195671-463D-E469-E962-8BF1EB9D4CC4}"/>
              </a:ext>
            </a:extLst>
          </p:cNvPr>
          <p:cNvSpPr txBox="1"/>
          <p:nvPr/>
        </p:nvSpPr>
        <p:spPr>
          <a:xfrm>
            <a:off x="4860186" y="537618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38°</a:t>
            </a:r>
          </a:p>
        </p:txBody>
      </p:sp>
      <p:sp>
        <p:nvSpPr>
          <p:cNvPr id="189" name="Tekstvak 188">
            <a:extLst>
              <a:ext uri="{FF2B5EF4-FFF2-40B4-BE49-F238E27FC236}">
                <a16:creationId xmlns:a16="http://schemas.microsoft.com/office/drawing/2014/main" id="{FD0B88CC-84E3-72D6-86FB-EBD19382766B}"/>
              </a:ext>
            </a:extLst>
          </p:cNvPr>
          <p:cNvSpPr txBox="1"/>
          <p:nvPr/>
        </p:nvSpPr>
        <p:spPr>
          <a:xfrm>
            <a:off x="3354340" y="500262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A2 = </a:t>
            </a:r>
            <a:endParaRPr lang="nl-NL" sz="1600" dirty="0"/>
          </a:p>
        </p:txBody>
      </p:sp>
      <p:sp>
        <p:nvSpPr>
          <p:cNvPr id="190" name="Tekstvak 189">
            <a:extLst>
              <a:ext uri="{FF2B5EF4-FFF2-40B4-BE49-F238E27FC236}">
                <a16:creationId xmlns:a16="http://schemas.microsoft.com/office/drawing/2014/main" id="{70E44506-D1CB-A939-AEA1-ECE9D0A24F45}"/>
              </a:ext>
            </a:extLst>
          </p:cNvPr>
          <p:cNvSpPr txBox="1"/>
          <p:nvPr/>
        </p:nvSpPr>
        <p:spPr>
          <a:xfrm>
            <a:off x="3889310" y="5012553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38° </a:t>
            </a:r>
          </a:p>
        </p:txBody>
      </p:sp>
      <p:sp>
        <p:nvSpPr>
          <p:cNvPr id="191" name="TextBox 4">
            <a:extLst>
              <a:ext uri="{FF2B5EF4-FFF2-40B4-BE49-F238E27FC236}">
                <a16:creationId xmlns:a16="http://schemas.microsoft.com/office/drawing/2014/main" id="{3E770A8D-2162-5ABA-6405-FF496E42F847}"/>
              </a:ext>
            </a:extLst>
          </p:cNvPr>
          <p:cNvSpPr txBox="1"/>
          <p:nvPr/>
        </p:nvSpPr>
        <p:spPr>
          <a:xfrm>
            <a:off x="4327163" y="5011954"/>
            <a:ext cx="113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(F-hoeken)</a:t>
            </a:r>
          </a:p>
        </p:txBody>
      </p:sp>
      <p:sp>
        <p:nvSpPr>
          <p:cNvPr id="192" name="Tekstvak 191">
            <a:extLst>
              <a:ext uri="{FF2B5EF4-FFF2-40B4-BE49-F238E27FC236}">
                <a16:creationId xmlns:a16="http://schemas.microsoft.com/office/drawing/2014/main" id="{406FF27A-A1C0-0E7C-6243-7BE2D232A705}"/>
              </a:ext>
            </a:extLst>
          </p:cNvPr>
          <p:cNvSpPr txBox="1"/>
          <p:nvPr/>
        </p:nvSpPr>
        <p:spPr>
          <a:xfrm>
            <a:off x="2804132" y="5751973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D1 = </a:t>
            </a:r>
            <a:endParaRPr lang="nl-NL" sz="1600" dirty="0"/>
          </a:p>
        </p:txBody>
      </p:sp>
      <p:sp>
        <p:nvSpPr>
          <p:cNvPr id="193" name="Tekstvak 192">
            <a:extLst>
              <a:ext uri="{FF2B5EF4-FFF2-40B4-BE49-F238E27FC236}">
                <a16:creationId xmlns:a16="http://schemas.microsoft.com/office/drawing/2014/main" id="{45B73575-8FA1-B3F4-192D-5254CB95A35D}"/>
              </a:ext>
            </a:extLst>
          </p:cNvPr>
          <p:cNvSpPr txBox="1"/>
          <p:nvPr/>
        </p:nvSpPr>
        <p:spPr>
          <a:xfrm>
            <a:off x="3379626" y="5752931"/>
            <a:ext cx="58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180°</a:t>
            </a:r>
          </a:p>
        </p:txBody>
      </p:sp>
      <p:sp>
        <p:nvSpPr>
          <p:cNvPr id="195" name="Tekstvak 194">
            <a:extLst>
              <a:ext uri="{FF2B5EF4-FFF2-40B4-BE49-F238E27FC236}">
                <a16:creationId xmlns:a16="http://schemas.microsoft.com/office/drawing/2014/main" id="{FCA6973C-77F5-0FAA-A4D7-77EAA3C004D3}"/>
              </a:ext>
            </a:extLst>
          </p:cNvPr>
          <p:cNvSpPr txBox="1"/>
          <p:nvPr/>
        </p:nvSpPr>
        <p:spPr>
          <a:xfrm>
            <a:off x="3847258" y="5739798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- 104°</a:t>
            </a:r>
          </a:p>
        </p:txBody>
      </p:sp>
      <p:sp>
        <p:nvSpPr>
          <p:cNvPr id="196" name="Tekstvak 195">
            <a:extLst>
              <a:ext uri="{FF2B5EF4-FFF2-40B4-BE49-F238E27FC236}">
                <a16:creationId xmlns:a16="http://schemas.microsoft.com/office/drawing/2014/main" id="{80F74175-F04E-1BC5-95DF-4AD1E938DB2E}"/>
              </a:ext>
            </a:extLst>
          </p:cNvPr>
          <p:cNvSpPr txBox="1"/>
          <p:nvPr/>
        </p:nvSpPr>
        <p:spPr>
          <a:xfrm>
            <a:off x="4460182" y="573979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76°</a:t>
            </a:r>
          </a:p>
        </p:txBody>
      </p:sp>
      <p:sp>
        <p:nvSpPr>
          <p:cNvPr id="197" name="Tekstvak 196">
            <a:extLst>
              <a:ext uri="{FF2B5EF4-FFF2-40B4-BE49-F238E27FC236}">
                <a16:creationId xmlns:a16="http://schemas.microsoft.com/office/drawing/2014/main" id="{8B5C349B-C8AC-F8D5-5602-22DE59B2FB18}"/>
              </a:ext>
            </a:extLst>
          </p:cNvPr>
          <p:cNvSpPr txBox="1"/>
          <p:nvPr/>
        </p:nvSpPr>
        <p:spPr>
          <a:xfrm>
            <a:off x="2813953" y="6102108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C = </a:t>
            </a:r>
            <a:endParaRPr lang="nl-NL" sz="1600" dirty="0"/>
          </a:p>
        </p:txBody>
      </p:sp>
      <p:sp>
        <p:nvSpPr>
          <p:cNvPr id="198" name="Tekstvak 197">
            <a:extLst>
              <a:ext uri="{FF2B5EF4-FFF2-40B4-BE49-F238E27FC236}">
                <a16:creationId xmlns:a16="http://schemas.microsoft.com/office/drawing/2014/main" id="{0665ACE2-0CB7-5C2E-2CD4-F08B32706BE0}"/>
              </a:ext>
            </a:extLst>
          </p:cNvPr>
          <p:cNvSpPr txBox="1"/>
          <p:nvPr/>
        </p:nvSpPr>
        <p:spPr>
          <a:xfrm>
            <a:off x="3379580" y="6103066"/>
            <a:ext cx="58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180°</a:t>
            </a:r>
          </a:p>
        </p:txBody>
      </p:sp>
      <p:sp>
        <p:nvSpPr>
          <p:cNvPr id="199" name="Tekstvak 198">
            <a:extLst>
              <a:ext uri="{FF2B5EF4-FFF2-40B4-BE49-F238E27FC236}">
                <a16:creationId xmlns:a16="http://schemas.microsoft.com/office/drawing/2014/main" id="{A7107F9C-55BA-C345-F971-744386BE2B0B}"/>
              </a:ext>
            </a:extLst>
          </p:cNvPr>
          <p:cNvSpPr txBox="1"/>
          <p:nvPr/>
        </p:nvSpPr>
        <p:spPr>
          <a:xfrm>
            <a:off x="3811231" y="6102108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- 50°</a:t>
            </a:r>
          </a:p>
        </p:txBody>
      </p:sp>
      <p:sp>
        <p:nvSpPr>
          <p:cNvPr id="200" name="Tekstvak 199">
            <a:extLst>
              <a:ext uri="{FF2B5EF4-FFF2-40B4-BE49-F238E27FC236}">
                <a16:creationId xmlns:a16="http://schemas.microsoft.com/office/drawing/2014/main" id="{7369D200-C0B9-C116-7921-42545F42B1BA}"/>
              </a:ext>
            </a:extLst>
          </p:cNvPr>
          <p:cNvSpPr txBox="1"/>
          <p:nvPr/>
        </p:nvSpPr>
        <p:spPr>
          <a:xfrm>
            <a:off x="4247262" y="6089933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- 76°</a:t>
            </a:r>
          </a:p>
        </p:txBody>
      </p:sp>
      <p:sp>
        <p:nvSpPr>
          <p:cNvPr id="201" name="Tekstvak 200">
            <a:extLst>
              <a:ext uri="{FF2B5EF4-FFF2-40B4-BE49-F238E27FC236}">
                <a16:creationId xmlns:a16="http://schemas.microsoft.com/office/drawing/2014/main" id="{383C5D94-2EC8-2CA2-754C-FA8DB8C69138}"/>
              </a:ext>
            </a:extLst>
          </p:cNvPr>
          <p:cNvSpPr txBox="1"/>
          <p:nvPr/>
        </p:nvSpPr>
        <p:spPr>
          <a:xfrm>
            <a:off x="4758586" y="608993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54°</a:t>
            </a:r>
          </a:p>
        </p:txBody>
      </p:sp>
      <p:sp>
        <p:nvSpPr>
          <p:cNvPr id="202" name="Tekstvak 201">
            <a:extLst>
              <a:ext uri="{FF2B5EF4-FFF2-40B4-BE49-F238E27FC236}">
                <a16:creationId xmlns:a16="http://schemas.microsoft.com/office/drawing/2014/main" id="{BA45BA06-CC1E-B40D-576D-02DDCEFFF637}"/>
              </a:ext>
            </a:extLst>
          </p:cNvPr>
          <p:cNvSpPr txBox="1"/>
          <p:nvPr/>
        </p:nvSpPr>
        <p:spPr>
          <a:xfrm>
            <a:off x="6096000" y="3765512"/>
            <a:ext cx="1241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Voorbeeld 2</a:t>
            </a:r>
          </a:p>
        </p:txBody>
      </p:sp>
      <p:pic>
        <p:nvPicPr>
          <p:cNvPr id="203" name="Afbeelding 202">
            <a:extLst>
              <a:ext uri="{FF2B5EF4-FFF2-40B4-BE49-F238E27FC236}">
                <a16:creationId xmlns:a16="http://schemas.microsoft.com/office/drawing/2014/main" id="{E52D14F0-4684-594B-D450-F7ED273B6C0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746"/>
          <a:stretch/>
        </p:blipFill>
        <p:spPr>
          <a:xfrm>
            <a:off x="5838031" y="4159674"/>
            <a:ext cx="2881872" cy="2417015"/>
          </a:xfrm>
          <a:prstGeom prst="rect">
            <a:avLst/>
          </a:prstGeom>
        </p:spPr>
      </p:pic>
      <p:sp>
        <p:nvSpPr>
          <p:cNvPr id="204" name="Tekstvak 203">
            <a:extLst>
              <a:ext uri="{FF2B5EF4-FFF2-40B4-BE49-F238E27FC236}">
                <a16:creationId xmlns:a16="http://schemas.microsoft.com/office/drawing/2014/main" id="{D1F57200-B4E1-0B78-EC46-927DD12E620D}"/>
              </a:ext>
            </a:extLst>
          </p:cNvPr>
          <p:cNvSpPr txBox="1"/>
          <p:nvPr/>
        </p:nvSpPr>
        <p:spPr>
          <a:xfrm>
            <a:off x="8651519" y="4248138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A1 = </a:t>
            </a:r>
            <a:endParaRPr lang="nl-NL" sz="1600" dirty="0"/>
          </a:p>
        </p:txBody>
      </p:sp>
      <p:sp>
        <p:nvSpPr>
          <p:cNvPr id="205" name="Tekstvak 204">
            <a:extLst>
              <a:ext uri="{FF2B5EF4-FFF2-40B4-BE49-F238E27FC236}">
                <a16:creationId xmlns:a16="http://schemas.microsoft.com/office/drawing/2014/main" id="{5E81C1CB-0A44-8015-90B7-358D2726C84E}"/>
              </a:ext>
            </a:extLst>
          </p:cNvPr>
          <p:cNvSpPr txBox="1"/>
          <p:nvPr/>
        </p:nvSpPr>
        <p:spPr>
          <a:xfrm>
            <a:off x="9203235" y="4249051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A2= </a:t>
            </a:r>
            <a:endParaRPr lang="nl-NL" sz="1600" dirty="0"/>
          </a:p>
        </p:txBody>
      </p:sp>
      <p:sp>
        <p:nvSpPr>
          <p:cNvPr id="206" name="Tekstvak 205">
            <a:extLst>
              <a:ext uri="{FF2B5EF4-FFF2-40B4-BE49-F238E27FC236}">
                <a16:creationId xmlns:a16="http://schemas.microsoft.com/office/drawing/2014/main" id="{77FDFDE4-7F7D-A7AE-BF77-9305356000CC}"/>
              </a:ext>
            </a:extLst>
          </p:cNvPr>
          <p:cNvSpPr txBox="1"/>
          <p:nvPr/>
        </p:nvSpPr>
        <p:spPr>
          <a:xfrm>
            <a:off x="9737469" y="4248452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24° </a:t>
            </a:r>
          </a:p>
        </p:txBody>
      </p:sp>
      <p:sp>
        <p:nvSpPr>
          <p:cNvPr id="207" name="Tekstvak 206">
            <a:extLst>
              <a:ext uri="{FF2B5EF4-FFF2-40B4-BE49-F238E27FC236}">
                <a16:creationId xmlns:a16="http://schemas.microsoft.com/office/drawing/2014/main" id="{A0D462E4-51A1-A2A3-0EB2-873D1D043E25}"/>
              </a:ext>
            </a:extLst>
          </p:cNvPr>
          <p:cNvSpPr txBox="1"/>
          <p:nvPr/>
        </p:nvSpPr>
        <p:spPr>
          <a:xfrm>
            <a:off x="7644232" y="4417415"/>
            <a:ext cx="245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900" dirty="0"/>
              <a:t>1</a:t>
            </a:r>
          </a:p>
        </p:txBody>
      </p:sp>
      <p:sp>
        <p:nvSpPr>
          <p:cNvPr id="208" name="Tekstvak 207">
            <a:extLst>
              <a:ext uri="{FF2B5EF4-FFF2-40B4-BE49-F238E27FC236}">
                <a16:creationId xmlns:a16="http://schemas.microsoft.com/office/drawing/2014/main" id="{1B925B8A-833E-0EA1-DDB8-C5DC8C3BA4B8}"/>
              </a:ext>
            </a:extLst>
          </p:cNvPr>
          <p:cNvSpPr txBox="1"/>
          <p:nvPr/>
        </p:nvSpPr>
        <p:spPr>
          <a:xfrm>
            <a:off x="7796632" y="4569815"/>
            <a:ext cx="245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900" dirty="0"/>
              <a:t>2</a:t>
            </a:r>
          </a:p>
        </p:txBody>
      </p:sp>
      <p:sp>
        <p:nvSpPr>
          <p:cNvPr id="209" name="Tekstvak 208">
            <a:extLst>
              <a:ext uri="{FF2B5EF4-FFF2-40B4-BE49-F238E27FC236}">
                <a16:creationId xmlns:a16="http://schemas.microsoft.com/office/drawing/2014/main" id="{054A7A33-1FEB-2D84-7644-E318838FCB09}"/>
              </a:ext>
            </a:extLst>
          </p:cNvPr>
          <p:cNvSpPr txBox="1"/>
          <p:nvPr/>
        </p:nvSpPr>
        <p:spPr>
          <a:xfrm>
            <a:off x="8645064" y="4603940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C2 = </a:t>
            </a:r>
            <a:endParaRPr lang="nl-NL" sz="1600" dirty="0"/>
          </a:p>
        </p:txBody>
      </p:sp>
      <p:sp>
        <p:nvSpPr>
          <p:cNvPr id="210" name="Tekstvak 209">
            <a:extLst>
              <a:ext uri="{FF2B5EF4-FFF2-40B4-BE49-F238E27FC236}">
                <a16:creationId xmlns:a16="http://schemas.microsoft.com/office/drawing/2014/main" id="{CED437C4-3FB4-22C1-BDDF-8E529A6D3104}"/>
              </a:ext>
            </a:extLst>
          </p:cNvPr>
          <p:cNvSpPr txBox="1"/>
          <p:nvPr/>
        </p:nvSpPr>
        <p:spPr>
          <a:xfrm>
            <a:off x="9222986" y="461029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180°</a:t>
            </a:r>
          </a:p>
        </p:txBody>
      </p:sp>
      <p:sp>
        <p:nvSpPr>
          <p:cNvPr id="211" name="Tekstvak 210">
            <a:extLst>
              <a:ext uri="{FF2B5EF4-FFF2-40B4-BE49-F238E27FC236}">
                <a16:creationId xmlns:a16="http://schemas.microsoft.com/office/drawing/2014/main" id="{8735B13A-27E8-558B-B390-F645170C084C}"/>
              </a:ext>
            </a:extLst>
          </p:cNvPr>
          <p:cNvSpPr txBox="1"/>
          <p:nvPr/>
        </p:nvSpPr>
        <p:spPr>
          <a:xfrm>
            <a:off x="9669907" y="460296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- 90°</a:t>
            </a:r>
          </a:p>
        </p:txBody>
      </p:sp>
      <p:sp>
        <p:nvSpPr>
          <p:cNvPr id="212" name="Tekstvak 211">
            <a:extLst>
              <a:ext uri="{FF2B5EF4-FFF2-40B4-BE49-F238E27FC236}">
                <a16:creationId xmlns:a16="http://schemas.microsoft.com/office/drawing/2014/main" id="{B708A184-790A-A02E-4892-77DDD37D054D}"/>
              </a:ext>
            </a:extLst>
          </p:cNvPr>
          <p:cNvSpPr txBox="1"/>
          <p:nvPr/>
        </p:nvSpPr>
        <p:spPr>
          <a:xfrm>
            <a:off x="10120034" y="4602367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- 74°</a:t>
            </a:r>
          </a:p>
        </p:txBody>
      </p:sp>
      <p:sp>
        <p:nvSpPr>
          <p:cNvPr id="213" name="Tekstvak 212">
            <a:extLst>
              <a:ext uri="{FF2B5EF4-FFF2-40B4-BE49-F238E27FC236}">
                <a16:creationId xmlns:a16="http://schemas.microsoft.com/office/drawing/2014/main" id="{7D673856-6A2A-2952-B688-64E7DD30F5C9}"/>
              </a:ext>
            </a:extLst>
          </p:cNvPr>
          <p:cNvSpPr txBox="1"/>
          <p:nvPr/>
        </p:nvSpPr>
        <p:spPr>
          <a:xfrm>
            <a:off x="10570084" y="460176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16°</a:t>
            </a:r>
          </a:p>
        </p:txBody>
      </p:sp>
      <p:sp>
        <p:nvSpPr>
          <p:cNvPr id="214" name="Tekstvak 213">
            <a:extLst>
              <a:ext uri="{FF2B5EF4-FFF2-40B4-BE49-F238E27FC236}">
                <a16:creationId xmlns:a16="http://schemas.microsoft.com/office/drawing/2014/main" id="{A56BB806-A0B5-1F92-CF75-C46EA99BA208}"/>
              </a:ext>
            </a:extLst>
          </p:cNvPr>
          <p:cNvSpPr txBox="1"/>
          <p:nvPr/>
        </p:nvSpPr>
        <p:spPr>
          <a:xfrm>
            <a:off x="8645064" y="4948844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S1 = </a:t>
            </a:r>
            <a:endParaRPr lang="nl-NL" sz="1600" dirty="0"/>
          </a:p>
        </p:txBody>
      </p:sp>
      <p:sp>
        <p:nvSpPr>
          <p:cNvPr id="215" name="Tekstvak 214">
            <a:extLst>
              <a:ext uri="{FF2B5EF4-FFF2-40B4-BE49-F238E27FC236}">
                <a16:creationId xmlns:a16="http://schemas.microsoft.com/office/drawing/2014/main" id="{094E6CA6-9D93-81B7-B3EE-F6C062BC73FA}"/>
              </a:ext>
            </a:extLst>
          </p:cNvPr>
          <p:cNvSpPr txBox="1"/>
          <p:nvPr/>
        </p:nvSpPr>
        <p:spPr>
          <a:xfrm>
            <a:off x="9222986" y="4955194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180°</a:t>
            </a:r>
          </a:p>
        </p:txBody>
      </p:sp>
      <p:sp>
        <p:nvSpPr>
          <p:cNvPr id="216" name="Tekstvak 215">
            <a:extLst>
              <a:ext uri="{FF2B5EF4-FFF2-40B4-BE49-F238E27FC236}">
                <a16:creationId xmlns:a16="http://schemas.microsoft.com/office/drawing/2014/main" id="{29243D47-74B1-B055-7D14-20568258824B}"/>
              </a:ext>
            </a:extLst>
          </p:cNvPr>
          <p:cNvSpPr txBox="1"/>
          <p:nvPr/>
        </p:nvSpPr>
        <p:spPr>
          <a:xfrm>
            <a:off x="9669907" y="4947870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- 90°</a:t>
            </a:r>
          </a:p>
        </p:txBody>
      </p:sp>
      <p:sp>
        <p:nvSpPr>
          <p:cNvPr id="217" name="Tekstvak 216">
            <a:extLst>
              <a:ext uri="{FF2B5EF4-FFF2-40B4-BE49-F238E27FC236}">
                <a16:creationId xmlns:a16="http://schemas.microsoft.com/office/drawing/2014/main" id="{82A8F5C8-538F-8FD5-C4A1-9343E28D26A8}"/>
              </a:ext>
            </a:extLst>
          </p:cNvPr>
          <p:cNvSpPr txBox="1"/>
          <p:nvPr/>
        </p:nvSpPr>
        <p:spPr>
          <a:xfrm>
            <a:off x="10120034" y="4947271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- 24°</a:t>
            </a:r>
          </a:p>
        </p:txBody>
      </p:sp>
      <p:sp>
        <p:nvSpPr>
          <p:cNvPr id="218" name="Tekstvak 217">
            <a:extLst>
              <a:ext uri="{FF2B5EF4-FFF2-40B4-BE49-F238E27FC236}">
                <a16:creationId xmlns:a16="http://schemas.microsoft.com/office/drawing/2014/main" id="{2C79E213-14FD-9DF8-D913-1BD33507F08C}"/>
              </a:ext>
            </a:extLst>
          </p:cNvPr>
          <p:cNvSpPr txBox="1"/>
          <p:nvPr/>
        </p:nvSpPr>
        <p:spPr>
          <a:xfrm>
            <a:off x="10570084" y="494667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66°</a:t>
            </a:r>
          </a:p>
        </p:txBody>
      </p:sp>
      <p:sp>
        <p:nvSpPr>
          <p:cNvPr id="219" name="Tekstvak 218">
            <a:extLst>
              <a:ext uri="{FF2B5EF4-FFF2-40B4-BE49-F238E27FC236}">
                <a16:creationId xmlns:a16="http://schemas.microsoft.com/office/drawing/2014/main" id="{C6B81A42-8569-DAC6-515A-BDEB61D1DFE2}"/>
              </a:ext>
            </a:extLst>
          </p:cNvPr>
          <p:cNvSpPr txBox="1"/>
          <p:nvPr/>
        </p:nvSpPr>
        <p:spPr>
          <a:xfrm>
            <a:off x="8625166" y="5290070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S3 = </a:t>
            </a:r>
            <a:endParaRPr lang="nl-NL" sz="1600" dirty="0"/>
          </a:p>
        </p:txBody>
      </p:sp>
      <p:sp>
        <p:nvSpPr>
          <p:cNvPr id="220" name="Tekstvak 219">
            <a:extLst>
              <a:ext uri="{FF2B5EF4-FFF2-40B4-BE49-F238E27FC236}">
                <a16:creationId xmlns:a16="http://schemas.microsoft.com/office/drawing/2014/main" id="{4C0BBBF1-16BC-BBC9-3C97-17AE94797176}"/>
              </a:ext>
            </a:extLst>
          </p:cNvPr>
          <p:cNvSpPr txBox="1"/>
          <p:nvPr/>
        </p:nvSpPr>
        <p:spPr>
          <a:xfrm>
            <a:off x="9177357" y="5284419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S1 = </a:t>
            </a:r>
            <a:endParaRPr lang="nl-NL" sz="1600" dirty="0"/>
          </a:p>
        </p:txBody>
      </p:sp>
      <p:sp>
        <p:nvSpPr>
          <p:cNvPr id="221" name="Tekstvak 220">
            <a:extLst>
              <a:ext uri="{FF2B5EF4-FFF2-40B4-BE49-F238E27FC236}">
                <a16:creationId xmlns:a16="http://schemas.microsoft.com/office/drawing/2014/main" id="{2C5A0720-FD17-DC37-9453-61AEDA025BE3}"/>
              </a:ext>
            </a:extLst>
          </p:cNvPr>
          <p:cNvSpPr txBox="1"/>
          <p:nvPr/>
        </p:nvSpPr>
        <p:spPr>
          <a:xfrm>
            <a:off x="9712327" y="5294347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66° </a:t>
            </a:r>
          </a:p>
        </p:txBody>
      </p:sp>
      <p:sp>
        <p:nvSpPr>
          <p:cNvPr id="222" name="TextBox 4">
            <a:extLst>
              <a:ext uri="{FF2B5EF4-FFF2-40B4-BE49-F238E27FC236}">
                <a16:creationId xmlns:a16="http://schemas.microsoft.com/office/drawing/2014/main" id="{CF49E172-588B-23E6-01B1-C2620C0D058B}"/>
              </a:ext>
            </a:extLst>
          </p:cNvPr>
          <p:cNvSpPr txBox="1"/>
          <p:nvPr/>
        </p:nvSpPr>
        <p:spPr>
          <a:xfrm>
            <a:off x="10150180" y="529374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(Overstaande hoeken)</a:t>
            </a:r>
          </a:p>
        </p:txBody>
      </p:sp>
      <p:sp>
        <p:nvSpPr>
          <p:cNvPr id="223" name="Tekstvak 222">
            <a:extLst>
              <a:ext uri="{FF2B5EF4-FFF2-40B4-BE49-F238E27FC236}">
                <a16:creationId xmlns:a16="http://schemas.microsoft.com/office/drawing/2014/main" id="{671E7D06-9141-95AA-9FCF-86EC7CDD0AFA}"/>
              </a:ext>
            </a:extLst>
          </p:cNvPr>
          <p:cNvSpPr txBox="1"/>
          <p:nvPr/>
        </p:nvSpPr>
        <p:spPr>
          <a:xfrm>
            <a:off x="8619506" y="5634381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S2 + S4 = </a:t>
            </a:r>
            <a:endParaRPr lang="nl-NL" sz="1600" dirty="0"/>
          </a:p>
        </p:txBody>
      </p:sp>
      <p:sp>
        <p:nvSpPr>
          <p:cNvPr id="224" name="Tekstvak 223">
            <a:extLst>
              <a:ext uri="{FF2B5EF4-FFF2-40B4-BE49-F238E27FC236}">
                <a16:creationId xmlns:a16="http://schemas.microsoft.com/office/drawing/2014/main" id="{E71D1757-9380-08A9-2FEF-0D66798189C3}"/>
              </a:ext>
            </a:extLst>
          </p:cNvPr>
          <p:cNvSpPr txBox="1"/>
          <p:nvPr/>
        </p:nvSpPr>
        <p:spPr>
          <a:xfrm>
            <a:off x="9754009" y="5635663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360°</a:t>
            </a:r>
          </a:p>
        </p:txBody>
      </p:sp>
      <p:sp>
        <p:nvSpPr>
          <p:cNvPr id="225" name="Tekstvak 224">
            <a:extLst>
              <a:ext uri="{FF2B5EF4-FFF2-40B4-BE49-F238E27FC236}">
                <a16:creationId xmlns:a16="http://schemas.microsoft.com/office/drawing/2014/main" id="{40613E15-CED5-AC74-8368-B52A402A8DD6}"/>
              </a:ext>
            </a:extLst>
          </p:cNvPr>
          <p:cNvSpPr txBox="1"/>
          <p:nvPr/>
        </p:nvSpPr>
        <p:spPr>
          <a:xfrm>
            <a:off x="10200930" y="5628339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- 66°</a:t>
            </a:r>
          </a:p>
        </p:txBody>
      </p:sp>
      <p:sp>
        <p:nvSpPr>
          <p:cNvPr id="226" name="Tekstvak 225">
            <a:extLst>
              <a:ext uri="{FF2B5EF4-FFF2-40B4-BE49-F238E27FC236}">
                <a16:creationId xmlns:a16="http://schemas.microsoft.com/office/drawing/2014/main" id="{A22F8641-C0B9-3FB3-124F-604E2340F7F8}"/>
              </a:ext>
            </a:extLst>
          </p:cNvPr>
          <p:cNvSpPr txBox="1"/>
          <p:nvPr/>
        </p:nvSpPr>
        <p:spPr>
          <a:xfrm>
            <a:off x="10651057" y="5627740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- 66°</a:t>
            </a:r>
          </a:p>
        </p:txBody>
      </p:sp>
      <p:sp>
        <p:nvSpPr>
          <p:cNvPr id="227" name="Tekstvak 226">
            <a:extLst>
              <a:ext uri="{FF2B5EF4-FFF2-40B4-BE49-F238E27FC236}">
                <a16:creationId xmlns:a16="http://schemas.microsoft.com/office/drawing/2014/main" id="{30EAF4D4-0E7E-ECAF-1A21-4B4108B779CA}"/>
              </a:ext>
            </a:extLst>
          </p:cNvPr>
          <p:cNvSpPr txBox="1"/>
          <p:nvPr/>
        </p:nvSpPr>
        <p:spPr>
          <a:xfrm>
            <a:off x="11101107" y="562714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228°</a:t>
            </a:r>
          </a:p>
        </p:txBody>
      </p:sp>
      <p:sp>
        <p:nvSpPr>
          <p:cNvPr id="228" name="Tekstvak 227">
            <a:extLst>
              <a:ext uri="{FF2B5EF4-FFF2-40B4-BE49-F238E27FC236}">
                <a16:creationId xmlns:a16="http://schemas.microsoft.com/office/drawing/2014/main" id="{8BA79036-986C-3A26-7409-1CF8FF93D4F2}"/>
              </a:ext>
            </a:extLst>
          </p:cNvPr>
          <p:cNvSpPr txBox="1"/>
          <p:nvPr/>
        </p:nvSpPr>
        <p:spPr>
          <a:xfrm>
            <a:off x="8612811" y="5947874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S2 = </a:t>
            </a:r>
            <a:endParaRPr lang="nl-NL" sz="1600" dirty="0"/>
          </a:p>
        </p:txBody>
      </p:sp>
      <p:sp>
        <p:nvSpPr>
          <p:cNvPr id="229" name="Tekstvak 228">
            <a:extLst>
              <a:ext uri="{FF2B5EF4-FFF2-40B4-BE49-F238E27FC236}">
                <a16:creationId xmlns:a16="http://schemas.microsoft.com/office/drawing/2014/main" id="{E45CA56C-24E3-9A1A-6C1C-83A383DBA2A0}"/>
              </a:ext>
            </a:extLst>
          </p:cNvPr>
          <p:cNvSpPr txBox="1"/>
          <p:nvPr/>
        </p:nvSpPr>
        <p:spPr>
          <a:xfrm>
            <a:off x="9164527" y="5948787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S4= </a:t>
            </a:r>
            <a:endParaRPr lang="nl-NL" sz="1600" dirty="0"/>
          </a:p>
        </p:txBody>
      </p:sp>
      <p:sp>
        <p:nvSpPr>
          <p:cNvPr id="230" name="Tekstvak 229">
            <a:extLst>
              <a:ext uri="{FF2B5EF4-FFF2-40B4-BE49-F238E27FC236}">
                <a16:creationId xmlns:a16="http://schemas.microsoft.com/office/drawing/2014/main" id="{388EB06C-DE2B-8076-55DD-155FD4CEE9F0}"/>
              </a:ext>
            </a:extLst>
          </p:cNvPr>
          <p:cNvSpPr txBox="1"/>
          <p:nvPr/>
        </p:nvSpPr>
        <p:spPr>
          <a:xfrm>
            <a:off x="9698761" y="5948188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228° : 2 </a:t>
            </a:r>
          </a:p>
        </p:txBody>
      </p:sp>
      <p:sp>
        <p:nvSpPr>
          <p:cNvPr id="231" name="Tekstvak 230">
            <a:extLst>
              <a:ext uri="{FF2B5EF4-FFF2-40B4-BE49-F238E27FC236}">
                <a16:creationId xmlns:a16="http://schemas.microsoft.com/office/drawing/2014/main" id="{D8C8834F-DA75-27DE-1797-7417961B063D}"/>
              </a:ext>
            </a:extLst>
          </p:cNvPr>
          <p:cNvSpPr txBox="1"/>
          <p:nvPr/>
        </p:nvSpPr>
        <p:spPr>
          <a:xfrm>
            <a:off x="10461080" y="5947589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114°</a:t>
            </a:r>
          </a:p>
        </p:txBody>
      </p:sp>
      <p:sp>
        <p:nvSpPr>
          <p:cNvPr id="232" name="Tekstvak 231">
            <a:extLst>
              <a:ext uri="{FF2B5EF4-FFF2-40B4-BE49-F238E27FC236}">
                <a16:creationId xmlns:a16="http://schemas.microsoft.com/office/drawing/2014/main" id="{9C2125F2-502A-7052-CAAD-FC16D8D3CEF7}"/>
              </a:ext>
            </a:extLst>
          </p:cNvPr>
          <p:cNvSpPr txBox="1"/>
          <p:nvPr/>
        </p:nvSpPr>
        <p:spPr>
          <a:xfrm>
            <a:off x="8617549" y="6273557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E2 = </a:t>
            </a:r>
            <a:endParaRPr lang="nl-NL" sz="1600" dirty="0"/>
          </a:p>
        </p:txBody>
      </p:sp>
      <p:sp>
        <p:nvSpPr>
          <p:cNvPr id="233" name="Tekstvak 232">
            <a:extLst>
              <a:ext uri="{FF2B5EF4-FFF2-40B4-BE49-F238E27FC236}">
                <a16:creationId xmlns:a16="http://schemas.microsoft.com/office/drawing/2014/main" id="{CCDDA087-2447-E79E-E7F3-83C7DCE61257}"/>
              </a:ext>
            </a:extLst>
          </p:cNvPr>
          <p:cNvSpPr txBox="1"/>
          <p:nvPr/>
        </p:nvSpPr>
        <p:spPr>
          <a:xfrm>
            <a:off x="9195471" y="6279907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180°</a:t>
            </a:r>
          </a:p>
        </p:txBody>
      </p:sp>
      <p:sp>
        <p:nvSpPr>
          <p:cNvPr id="234" name="Tekstvak 233">
            <a:extLst>
              <a:ext uri="{FF2B5EF4-FFF2-40B4-BE49-F238E27FC236}">
                <a16:creationId xmlns:a16="http://schemas.microsoft.com/office/drawing/2014/main" id="{4D577C4F-D00F-74FF-D7EE-74F144676BAE}"/>
              </a:ext>
            </a:extLst>
          </p:cNvPr>
          <p:cNvSpPr txBox="1"/>
          <p:nvPr/>
        </p:nvSpPr>
        <p:spPr>
          <a:xfrm>
            <a:off x="9642392" y="6272583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- 16°</a:t>
            </a:r>
          </a:p>
        </p:txBody>
      </p:sp>
      <p:sp>
        <p:nvSpPr>
          <p:cNvPr id="235" name="Tekstvak 234">
            <a:extLst>
              <a:ext uri="{FF2B5EF4-FFF2-40B4-BE49-F238E27FC236}">
                <a16:creationId xmlns:a16="http://schemas.microsoft.com/office/drawing/2014/main" id="{F006C669-A2FD-A7F8-8591-0CDA1EC0A164}"/>
              </a:ext>
            </a:extLst>
          </p:cNvPr>
          <p:cNvSpPr txBox="1"/>
          <p:nvPr/>
        </p:nvSpPr>
        <p:spPr>
          <a:xfrm>
            <a:off x="10092519" y="6271984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- 66°</a:t>
            </a:r>
          </a:p>
        </p:txBody>
      </p:sp>
      <p:sp>
        <p:nvSpPr>
          <p:cNvPr id="236" name="Tekstvak 235">
            <a:extLst>
              <a:ext uri="{FF2B5EF4-FFF2-40B4-BE49-F238E27FC236}">
                <a16:creationId xmlns:a16="http://schemas.microsoft.com/office/drawing/2014/main" id="{802D7675-5158-E8D0-04D8-7E0F99411773}"/>
              </a:ext>
            </a:extLst>
          </p:cNvPr>
          <p:cNvSpPr txBox="1"/>
          <p:nvPr/>
        </p:nvSpPr>
        <p:spPr>
          <a:xfrm>
            <a:off x="10542569" y="627138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98°</a:t>
            </a:r>
          </a:p>
        </p:txBody>
      </p:sp>
      <p:sp>
        <p:nvSpPr>
          <p:cNvPr id="237" name="Tekstvak 236">
            <a:extLst>
              <a:ext uri="{FF2B5EF4-FFF2-40B4-BE49-F238E27FC236}">
                <a16:creationId xmlns:a16="http://schemas.microsoft.com/office/drawing/2014/main" id="{9A6CA051-51B6-7C54-3D75-4D6148AC0662}"/>
              </a:ext>
            </a:extLst>
          </p:cNvPr>
          <p:cNvSpPr txBox="1"/>
          <p:nvPr/>
        </p:nvSpPr>
        <p:spPr>
          <a:xfrm>
            <a:off x="8629445" y="656671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E1 = </a:t>
            </a:r>
            <a:endParaRPr lang="nl-NL" sz="1600" dirty="0"/>
          </a:p>
        </p:txBody>
      </p:sp>
      <p:sp>
        <p:nvSpPr>
          <p:cNvPr id="238" name="Tekstvak 237">
            <a:extLst>
              <a:ext uri="{FF2B5EF4-FFF2-40B4-BE49-F238E27FC236}">
                <a16:creationId xmlns:a16="http://schemas.microsoft.com/office/drawing/2014/main" id="{D3B9DC9B-16D6-8B29-1B2E-EBFBEFBA4702}"/>
              </a:ext>
            </a:extLst>
          </p:cNvPr>
          <p:cNvSpPr txBox="1"/>
          <p:nvPr/>
        </p:nvSpPr>
        <p:spPr>
          <a:xfrm>
            <a:off x="9207367" y="657306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180°</a:t>
            </a:r>
          </a:p>
        </p:txBody>
      </p:sp>
      <p:sp>
        <p:nvSpPr>
          <p:cNvPr id="239" name="Tekstvak 238">
            <a:extLst>
              <a:ext uri="{FF2B5EF4-FFF2-40B4-BE49-F238E27FC236}">
                <a16:creationId xmlns:a16="http://schemas.microsoft.com/office/drawing/2014/main" id="{B70EC090-6919-C295-CEDF-7B773737AD75}"/>
              </a:ext>
            </a:extLst>
          </p:cNvPr>
          <p:cNvSpPr txBox="1"/>
          <p:nvPr/>
        </p:nvSpPr>
        <p:spPr>
          <a:xfrm>
            <a:off x="9654288" y="656573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- 98°</a:t>
            </a:r>
          </a:p>
        </p:txBody>
      </p:sp>
      <p:sp>
        <p:nvSpPr>
          <p:cNvPr id="241" name="Tekstvak 240">
            <a:extLst>
              <a:ext uri="{FF2B5EF4-FFF2-40B4-BE49-F238E27FC236}">
                <a16:creationId xmlns:a16="http://schemas.microsoft.com/office/drawing/2014/main" id="{57089211-D54D-3079-E9F6-EA0D411BFF9E}"/>
              </a:ext>
            </a:extLst>
          </p:cNvPr>
          <p:cNvSpPr txBox="1"/>
          <p:nvPr/>
        </p:nvSpPr>
        <p:spPr>
          <a:xfrm>
            <a:off x="10101794" y="656453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82°</a:t>
            </a:r>
          </a:p>
        </p:txBody>
      </p:sp>
      <p:cxnSp>
        <p:nvCxnSpPr>
          <p:cNvPr id="242" name="Rechte verbindingslijn 241">
            <a:extLst>
              <a:ext uri="{FF2B5EF4-FFF2-40B4-BE49-F238E27FC236}">
                <a16:creationId xmlns:a16="http://schemas.microsoft.com/office/drawing/2014/main" id="{00E2C46C-415F-7584-1D86-BBA537D14AC8}"/>
              </a:ext>
            </a:extLst>
          </p:cNvPr>
          <p:cNvCxnSpPr>
            <a:cxnSpLocks/>
          </p:cNvCxnSpPr>
          <p:nvPr/>
        </p:nvCxnSpPr>
        <p:spPr>
          <a:xfrm>
            <a:off x="98078" y="3648081"/>
            <a:ext cx="11880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Rechte verbindingslijn 244">
            <a:extLst>
              <a:ext uri="{FF2B5EF4-FFF2-40B4-BE49-F238E27FC236}">
                <a16:creationId xmlns:a16="http://schemas.microsoft.com/office/drawing/2014/main" id="{C130ED4C-ABBC-E4E4-96E9-4E6B54B26264}"/>
              </a:ext>
            </a:extLst>
          </p:cNvPr>
          <p:cNvCxnSpPr>
            <a:cxnSpLocks/>
          </p:cNvCxnSpPr>
          <p:nvPr/>
        </p:nvCxnSpPr>
        <p:spPr>
          <a:xfrm>
            <a:off x="99583" y="1330997"/>
            <a:ext cx="0" cy="232489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Rechte verbindingslijn 245">
            <a:extLst>
              <a:ext uri="{FF2B5EF4-FFF2-40B4-BE49-F238E27FC236}">
                <a16:creationId xmlns:a16="http://schemas.microsoft.com/office/drawing/2014/main" id="{359A6405-8708-17FC-71E4-8258F7CA0CFB}"/>
              </a:ext>
            </a:extLst>
          </p:cNvPr>
          <p:cNvCxnSpPr>
            <a:cxnSpLocks/>
          </p:cNvCxnSpPr>
          <p:nvPr/>
        </p:nvCxnSpPr>
        <p:spPr>
          <a:xfrm>
            <a:off x="11979583" y="1330997"/>
            <a:ext cx="0" cy="232489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Rechte verbindingslijn 246">
            <a:extLst>
              <a:ext uri="{FF2B5EF4-FFF2-40B4-BE49-F238E27FC236}">
                <a16:creationId xmlns:a16="http://schemas.microsoft.com/office/drawing/2014/main" id="{C7303854-F083-2C4B-BBF5-A49757AA5039}"/>
              </a:ext>
            </a:extLst>
          </p:cNvPr>
          <p:cNvCxnSpPr>
            <a:cxnSpLocks/>
          </p:cNvCxnSpPr>
          <p:nvPr/>
        </p:nvCxnSpPr>
        <p:spPr>
          <a:xfrm>
            <a:off x="99583" y="1330997"/>
            <a:ext cx="11880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Rechte verbindingslijn 257">
            <a:extLst>
              <a:ext uri="{FF2B5EF4-FFF2-40B4-BE49-F238E27FC236}">
                <a16:creationId xmlns:a16="http://schemas.microsoft.com/office/drawing/2014/main" id="{76E45A46-BAB8-B72A-BB4F-90D027B996ED}"/>
              </a:ext>
            </a:extLst>
          </p:cNvPr>
          <p:cNvCxnSpPr>
            <a:cxnSpLocks/>
          </p:cNvCxnSpPr>
          <p:nvPr/>
        </p:nvCxnSpPr>
        <p:spPr>
          <a:xfrm>
            <a:off x="99583" y="4104066"/>
            <a:ext cx="11880000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45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 animBg="1"/>
      <p:bldP spid="128" grpId="0"/>
      <p:bldP spid="129" grpId="0"/>
      <p:bldP spid="130" grpId="0" animBg="1"/>
      <p:bldP spid="131" grpId="0" animBg="1"/>
      <p:bldP spid="132" grpId="0"/>
      <p:bldP spid="133" grpId="0"/>
      <p:bldP spid="135" grpId="0"/>
      <p:bldP spid="136" grpId="0"/>
      <p:bldP spid="138" grpId="0"/>
      <p:bldP spid="140" grpId="0"/>
      <p:bldP spid="142" grpId="0"/>
      <p:bldP spid="143" grpId="0"/>
      <p:bldP spid="145" grpId="0"/>
      <p:bldP spid="147" grpId="0"/>
      <p:bldP spid="149" grpId="0"/>
      <p:bldP spid="150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80" grpId="0"/>
      <p:bldP spid="181" grpId="0"/>
      <p:bldP spid="182" grpId="0"/>
      <p:bldP spid="183" grpId="0"/>
      <p:bldP spid="184" grpId="0"/>
      <p:bldP spid="189" grpId="0"/>
      <p:bldP spid="190" grpId="0"/>
      <p:bldP spid="191" grpId="0"/>
      <p:bldP spid="192" grpId="0"/>
      <p:bldP spid="193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3415-8AEA-0FAB-510E-5F35E5F7E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92E5046D-D5A1-6111-C14F-46496863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3" t="3294" r="61335" b="23232"/>
          <a:stretch/>
        </p:blipFill>
        <p:spPr>
          <a:xfrm>
            <a:off x="384444" y="3520285"/>
            <a:ext cx="1739625" cy="1932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ABAC3A3-BBF8-4E92-B8EF-B79655A29BC6}"/>
              </a:ext>
            </a:extLst>
          </p:cNvPr>
          <p:cNvSpPr txBox="1"/>
          <p:nvPr/>
        </p:nvSpPr>
        <p:spPr>
          <a:xfrm>
            <a:off x="337243" y="226337"/>
            <a:ext cx="18340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6K Koers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3AF62A3-F226-1532-8F3D-E0AC1982355C}"/>
              </a:ext>
            </a:extLst>
          </p:cNvPr>
          <p:cNvSpPr txBox="1"/>
          <p:nvPr/>
        </p:nvSpPr>
        <p:spPr>
          <a:xfrm>
            <a:off x="248755" y="750018"/>
            <a:ext cx="364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Koers geeft de richting aan in graden.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6244D4D-E100-E82B-3686-D5D0DF4A17B4}"/>
              </a:ext>
            </a:extLst>
          </p:cNvPr>
          <p:cNvSpPr txBox="1"/>
          <p:nvPr/>
        </p:nvSpPr>
        <p:spPr>
          <a:xfrm>
            <a:off x="3687261" y="750018"/>
            <a:ext cx="3959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Je gebruikt hiervoor een koershoekmeter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94A6160-27B0-1866-D143-42196CF9BB73}"/>
              </a:ext>
            </a:extLst>
          </p:cNvPr>
          <p:cNvSpPr txBox="1"/>
          <p:nvPr/>
        </p:nvSpPr>
        <p:spPr>
          <a:xfrm>
            <a:off x="246712" y="1240165"/>
            <a:ext cx="1132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Voorbeeld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F82C9E4-EF45-8AE2-838D-7B76CD19BF98}"/>
              </a:ext>
            </a:extLst>
          </p:cNvPr>
          <p:cNvSpPr txBox="1"/>
          <p:nvPr/>
        </p:nvSpPr>
        <p:spPr>
          <a:xfrm>
            <a:off x="282135" y="1633311"/>
            <a:ext cx="6644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nl-NL" dirty="0"/>
              <a:t>De Titanic vertrok vanuit New York met een koers van 84°. Teken die koers.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9C3AB08-B334-E997-6EBD-B5B38409EA42}"/>
              </a:ext>
            </a:extLst>
          </p:cNvPr>
          <p:cNvSpPr txBox="1"/>
          <p:nvPr/>
        </p:nvSpPr>
        <p:spPr>
          <a:xfrm>
            <a:off x="384444" y="5458664"/>
            <a:ext cx="1691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Teken een rechte lijn naar het noorden door het beginpunt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EE4F7E3-0126-9E6B-108F-158D2D1EB69F}"/>
              </a:ext>
            </a:extLst>
          </p:cNvPr>
          <p:cNvCxnSpPr>
            <a:cxnSpLocks/>
          </p:cNvCxnSpPr>
          <p:nvPr/>
        </p:nvCxnSpPr>
        <p:spPr>
          <a:xfrm flipV="1">
            <a:off x="488843" y="4134726"/>
            <a:ext cx="0" cy="10939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E1BAC78-717F-E3E5-D334-ACE1D7D1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3" t="3294" r="61335" b="23232"/>
          <a:stretch/>
        </p:blipFill>
        <p:spPr>
          <a:xfrm>
            <a:off x="8824681" y="1120802"/>
            <a:ext cx="1739625" cy="1932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93C080C-7883-0667-CDEC-8DB33693BD39}"/>
              </a:ext>
            </a:extLst>
          </p:cNvPr>
          <p:cNvSpPr txBox="1"/>
          <p:nvPr/>
        </p:nvSpPr>
        <p:spPr>
          <a:xfrm>
            <a:off x="813182" y="318557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1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EEB4102E-CB04-C9BD-5B34-B23CCDCD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3" t="3294" r="61335" b="23232"/>
          <a:stretch/>
        </p:blipFill>
        <p:spPr>
          <a:xfrm>
            <a:off x="3215795" y="3520285"/>
            <a:ext cx="1739625" cy="19322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509F1C4B-D8AE-FA41-9D60-57DBA578BF30}"/>
              </a:ext>
            </a:extLst>
          </p:cNvPr>
          <p:cNvCxnSpPr>
            <a:cxnSpLocks/>
          </p:cNvCxnSpPr>
          <p:nvPr/>
        </p:nvCxnSpPr>
        <p:spPr>
          <a:xfrm flipV="1">
            <a:off x="3310669" y="4128376"/>
            <a:ext cx="0" cy="10939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5111CE4C-84EE-4F07-EBC1-2F1C11E9E486}"/>
              </a:ext>
            </a:extLst>
          </p:cNvPr>
          <p:cNvSpPr txBox="1"/>
          <p:nvPr/>
        </p:nvSpPr>
        <p:spPr>
          <a:xfrm>
            <a:off x="3644533" y="318557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2</a:t>
            </a:r>
          </a:p>
        </p:txBody>
      </p:sp>
      <p:pic>
        <p:nvPicPr>
          <p:cNvPr id="21" name="Picture 4" descr="Gerelateerde afbeelding">
            <a:extLst>
              <a:ext uri="{FF2B5EF4-FFF2-40B4-BE49-F238E27FC236}">
                <a16:creationId xmlns:a16="http://schemas.microsoft.com/office/drawing/2014/main" id="{61970EEC-08B6-0687-9182-13A31AE02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998" r="4493" b="4775"/>
          <a:stretch/>
        </p:blipFill>
        <p:spPr bwMode="auto">
          <a:xfrm>
            <a:off x="2188773" y="4075221"/>
            <a:ext cx="2269760" cy="2306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CA2CED75-0B48-D0B0-0817-63C04F72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3" t="3294" r="61335" b="23232"/>
          <a:stretch/>
        </p:blipFill>
        <p:spPr>
          <a:xfrm>
            <a:off x="6036690" y="3520285"/>
            <a:ext cx="1739625" cy="19322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4591F837-0607-2EFB-717D-74A15D3DD010}"/>
              </a:ext>
            </a:extLst>
          </p:cNvPr>
          <p:cNvCxnSpPr>
            <a:cxnSpLocks/>
          </p:cNvCxnSpPr>
          <p:nvPr/>
        </p:nvCxnSpPr>
        <p:spPr>
          <a:xfrm flipV="1">
            <a:off x="6131564" y="4128376"/>
            <a:ext cx="0" cy="10939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C8A3D1AB-4D16-E542-A813-2F440B804484}"/>
              </a:ext>
            </a:extLst>
          </p:cNvPr>
          <p:cNvSpPr txBox="1"/>
          <p:nvPr/>
        </p:nvSpPr>
        <p:spPr>
          <a:xfrm>
            <a:off x="6465428" y="318557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3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F5D09061-3483-C267-AF2C-FD0D3AAF5277}"/>
              </a:ext>
            </a:extLst>
          </p:cNvPr>
          <p:cNvSpPr txBox="1"/>
          <p:nvPr/>
        </p:nvSpPr>
        <p:spPr>
          <a:xfrm>
            <a:off x="3215794" y="5458664"/>
            <a:ext cx="199900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Leg het midden van de koershoekmeter op het vertrekpunt met het noorden (0⁰) omhoog </a:t>
            </a:r>
          </a:p>
        </p:txBody>
      </p:sp>
      <p:pic>
        <p:nvPicPr>
          <p:cNvPr id="26" name="Picture 4" descr="Gerelateerde afbeelding">
            <a:extLst>
              <a:ext uri="{FF2B5EF4-FFF2-40B4-BE49-F238E27FC236}">
                <a16:creationId xmlns:a16="http://schemas.microsoft.com/office/drawing/2014/main" id="{482FFE37-2D1D-51E7-7152-AFEA328AC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998" r="4493" b="4775"/>
          <a:stretch/>
        </p:blipFill>
        <p:spPr bwMode="auto">
          <a:xfrm>
            <a:off x="5016533" y="4075221"/>
            <a:ext cx="2269760" cy="2306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kstvak 22">
            <a:extLst>
              <a:ext uri="{FF2B5EF4-FFF2-40B4-BE49-F238E27FC236}">
                <a16:creationId xmlns:a16="http://schemas.microsoft.com/office/drawing/2014/main" id="{C5FCAB69-C46E-DCDA-F5D3-FA1BE3F09E3F}"/>
              </a:ext>
            </a:extLst>
          </p:cNvPr>
          <p:cNvSpPr txBox="1"/>
          <p:nvPr/>
        </p:nvSpPr>
        <p:spPr>
          <a:xfrm>
            <a:off x="6008158" y="5458664"/>
            <a:ext cx="1926568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Zet een puntje bij de 84 ⁰ </a:t>
            </a:r>
          </a:p>
          <a:p>
            <a:pPr algn="l"/>
            <a:endParaRPr lang="nl-NL" sz="1600" dirty="0"/>
          </a:p>
          <a:p>
            <a:pPr algn="l"/>
            <a:endParaRPr lang="nl-NL" sz="1600" dirty="0"/>
          </a:p>
          <a:p>
            <a:pPr algn="l"/>
            <a:endParaRPr lang="nl-NL" sz="1600" dirty="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F1C11229-FE49-1E50-FF7A-A84ADE4405C6}"/>
              </a:ext>
            </a:extLst>
          </p:cNvPr>
          <p:cNvSpPr/>
          <p:nvPr/>
        </p:nvSpPr>
        <p:spPr>
          <a:xfrm>
            <a:off x="7273518" y="509248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" name="Graphic 29" descr="Potlood silhouet">
            <a:extLst>
              <a:ext uri="{FF2B5EF4-FFF2-40B4-BE49-F238E27FC236}">
                <a16:creationId xmlns:a16="http://schemas.microsoft.com/office/drawing/2014/main" id="{9655270A-FBD5-A3F1-1EAF-B45A4D4B6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2434" y="4695191"/>
            <a:ext cx="438503" cy="438503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2EC4B801-0ABB-27BB-E6B4-09ABF7015A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3" t="3294" r="61335" b="23232"/>
          <a:stretch/>
        </p:blipFill>
        <p:spPr>
          <a:xfrm>
            <a:off x="8853213" y="3520285"/>
            <a:ext cx="1739625" cy="19322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315C517F-9EF9-3433-CD41-ADE8FD05D073}"/>
              </a:ext>
            </a:extLst>
          </p:cNvPr>
          <p:cNvCxnSpPr>
            <a:cxnSpLocks/>
          </p:cNvCxnSpPr>
          <p:nvPr/>
        </p:nvCxnSpPr>
        <p:spPr>
          <a:xfrm flipV="1">
            <a:off x="8954437" y="4131551"/>
            <a:ext cx="0" cy="10939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18CD45A3-9AF6-9BB8-A19B-2E24A029DEC2}"/>
              </a:ext>
            </a:extLst>
          </p:cNvPr>
          <p:cNvSpPr txBox="1"/>
          <p:nvPr/>
        </p:nvSpPr>
        <p:spPr>
          <a:xfrm>
            <a:off x="9281951" y="318557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4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5C49178E-DD3B-0DED-62CC-E5386D3A235B}"/>
              </a:ext>
            </a:extLst>
          </p:cNvPr>
          <p:cNvSpPr txBox="1"/>
          <p:nvPr/>
        </p:nvSpPr>
        <p:spPr>
          <a:xfrm>
            <a:off x="8824681" y="5458664"/>
            <a:ext cx="1926568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Teken de koers door het puntje heen </a:t>
            </a:r>
          </a:p>
          <a:p>
            <a:pPr algn="l"/>
            <a:endParaRPr lang="nl-NL" sz="1600" dirty="0"/>
          </a:p>
          <a:p>
            <a:pPr algn="l"/>
            <a:endParaRPr lang="nl-NL" sz="1600" dirty="0"/>
          </a:p>
          <a:p>
            <a:pPr algn="l"/>
            <a:endParaRPr lang="nl-NL" sz="1600" dirty="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6C05770-E611-EF9F-C230-CA7B40449C89}"/>
              </a:ext>
            </a:extLst>
          </p:cNvPr>
          <p:cNvSpPr/>
          <p:nvPr/>
        </p:nvSpPr>
        <p:spPr>
          <a:xfrm>
            <a:off x="10090041" y="509248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D99FB519-E89D-9C94-31E8-D739C344C91F}"/>
              </a:ext>
            </a:extLst>
          </p:cNvPr>
          <p:cNvCxnSpPr>
            <a:cxnSpLocks/>
          </p:cNvCxnSpPr>
          <p:nvPr/>
        </p:nvCxnSpPr>
        <p:spPr>
          <a:xfrm flipV="1">
            <a:off x="8965589" y="5068362"/>
            <a:ext cx="1627249" cy="173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04FCA727-84EC-705C-3220-A4BF0DEF2235}"/>
              </a:ext>
            </a:extLst>
          </p:cNvPr>
          <p:cNvCxnSpPr>
            <a:cxnSpLocks/>
          </p:cNvCxnSpPr>
          <p:nvPr/>
        </p:nvCxnSpPr>
        <p:spPr>
          <a:xfrm>
            <a:off x="0" y="3079527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D08A91B2-71C3-8396-4E2E-321A69FAC25B}"/>
              </a:ext>
            </a:extLst>
          </p:cNvPr>
          <p:cNvCxnSpPr>
            <a:cxnSpLocks/>
          </p:cNvCxnSpPr>
          <p:nvPr/>
        </p:nvCxnSpPr>
        <p:spPr>
          <a:xfrm>
            <a:off x="0" y="1097465"/>
            <a:ext cx="121920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80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0" grpId="0"/>
      <p:bldP spid="16" grpId="0"/>
      <p:bldP spid="20" grpId="0"/>
      <p:bldP spid="25" grpId="0"/>
      <p:bldP spid="18" grpId="0" animBg="1"/>
      <p:bldP spid="23" grpId="0" animBg="1"/>
      <p:bldP spid="29" grpId="0" animBg="1"/>
      <p:bldP spid="33" grpId="0"/>
      <p:bldP spid="35" grpId="0" animBg="1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1842-4A15-629C-040A-1BCF23BC5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31C6235-9276-DF82-FEDC-099C7ABAE02A}"/>
              </a:ext>
            </a:extLst>
          </p:cNvPr>
          <p:cNvSpPr txBox="1"/>
          <p:nvPr/>
        </p:nvSpPr>
        <p:spPr>
          <a:xfrm>
            <a:off x="337243" y="226337"/>
            <a:ext cx="64002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6L, 6M, 6N Goniometrie en Pythagoras in vlakke figuren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69E2459-4AA1-B97E-1F63-C4CE0732B934}"/>
              </a:ext>
            </a:extLst>
          </p:cNvPr>
          <p:cNvSpPr txBox="1"/>
          <p:nvPr/>
        </p:nvSpPr>
        <p:spPr>
          <a:xfrm>
            <a:off x="848332" y="810845"/>
            <a:ext cx="18792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FF0000"/>
                </a:solidFill>
              </a:rPr>
              <a:t>2 zijden bekend en </a:t>
            </a:r>
          </a:p>
          <a:p>
            <a:pPr algn="ctr"/>
            <a:r>
              <a:rPr lang="nl-NL" sz="1600" dirty="0">
                <a:solidFill>
                  <a:srgbClr val="FF0000"/>
                </a:solidFill>
              </a:rPr>
              <a:t>3</a:t>
            </a:r>
            <a:r>
              <a:rPr lang="nl-NL" sz="1600" baseline="30000" dirty="0">
                <a:solidFill>
                  <a:srgbClr val="FF0000"/>
                </a:solidFill>
              </a:rPr>
              <a:t>de</a:t>
            </a:r>
            <a:r>
              <a:rPr lang="nl-NL" sz="1600" dirty="0">
                <a:solidFill>
                  <a:srgbClr val="FF0000"/>
                </a:solidFill>
              </a:rPr>
              <a:t> zijde uitrekenen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E5215C1-EAEA-8DF8-933A-D3D85A85CBF7}"/>
              </a:ext>
            </a:extLst>
          </p:cNvPr>
          <p:cNvSpPr txBox="1"/>
          <p:nvPr/>
        </p:nvSpPr>
        <p:spPr>
          <a:xfrm>
            <a:off x="2485989" y="1828895"/>
            <a:ext cx="502061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ZZZ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E53414A-AF7E-D962-CEEB-C09EB394EDD8}"/>
              </a:ext>
            </a:extLst>
          </p:cNvPr>
          <p:cNvSpPr txBox="1"/>
          <p:nvPr/>
        </p:nvSpPr>
        <p:spPr>
          <a:xfrm>
            <a:off x="571295" y="3307507"/>
            <a:ext cx="225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rgbClr val="FF0000"/>
                </a:solidFill>
              </a:rPr>
              <a:t>Kort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519B00E-3FEB-15E7-85F1-0FC4CC6A684C}"/>
              </a:ext>
            </a:extLst>
          </p:cNvPr>
          <p:cNvSpPr txBox="1"/>
          <p:nvPr/>
        </p:nvSpPr>
        <p:spPr>
          <a:xfrm>
            <a:off x="571101" y="3609165"/>
            <a:ext cx="183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rgbClr val="FF0000"/>
                </a:solidFill>
              </a:rPr>
              <a:t>Kort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B874D67-1A3B-E31B-C2B5-7B12E151C43F}"/>
              </a:ext>
            </a:extLst>
          </p:cNvPr>
          <p:cNvSpPr txBox="1"/>
          <p:nvPr/>
        </p:nvSpPr>
        <p:spPr>
          <a:xfrm>
            <a:off x="582627" y="4085181"/>
            <a:ext cx="223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solidFill>
                  <a:srgbClr val="FF0000"/>
                </a:solidFill>
              </a:rPr>
              <a:t>Lang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92990E97-061D-544A-22BB-BB3EA8DA8127}"/>
              </a:ext>
            </a:extLst>
          </p:cNvPr>
          <p:cNvCxnSpPr>
            <a:cxnSpLocks/>
          </p:cNvCxnSpPr>
          <p:nvPr/>
        </p:nvCxnSpPr>
        <p:spPr>
          <a:xfrm>
            <a:off x="1696486" y="3391097"/>
            <a:ext cx="4753" cy="115569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757C6D91-61E5-FC8C-B9B3-1ABC82D0FF52}"/>
              </a:ext>
            </a:extLst>
          </p:cNvPr>
          <p:cNvCxnSpPr>
            <a:cxnSpLocks/>
          </p:cNvCxnSpPr>
          <p:nvPr/>
        </p:nvCxnSpPr>
        <p:spPr>
          <a:xfrm>
            <a:off x="1696486" y="4035324"/>
            <a:ext cx="744136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659D4A54-BFE7-4073-6E62-6013B8672F11}"/>
              </a:ext>
            </a:extLst>
          </p:cNvPr>
          <p:cNvSpPr txBox="1"/>
          <p:nvPr/>
        </p:nvSpPr>
        <p:spPr>
          <a:xfrm>
            <a:off x="2530267" y="383891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EDE36E9-B102-E270-8621-3CCEB5E07DF6}"/>
              </a:ext>
            </a:extLst>
          </p:cNvPr>
          <p:cNvSpPr txBox="1"/>
          <p:nvPr/>
        </p:nvSpPr>
        <p:spPr>
          <a:xfrm>
            <a:off x="1200809" y="2875303"/>
            <a:ext cx="999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FF0000"/>
                </a:solidFill>
              </a:rPr>
              <a:t>kwadraat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82647640-3CB6-EF1C-F43E-31F2395386AE}"/>
              </a:ext>
            </a:extLst>
          </p:cNvPr>
          <p:cNvCxnSpPr/>
          <p:nvPr/>
        </p:nvCxnSpPr>
        <p:spPr>
          <a:xfrm>
            <a:off x="1538822" y="3307507"/>
            <a:ext cx="41127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DED74261-9D47-A8BA-1AD8-A30A648B3F8C}"/>
              </a:ext>
            </a:extLst>
          </p:cNvPr>
          <p:cNvSpPr txBox="1"/>
          <p:nvPr/>
        </p:nvSpPr>
        <p:spPr>
          <a:xfrm>
            <a:off x="1282750" y="4635766"/>
            <a:ext cx="737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FF0000"/>
                </a:solidFill>
              </a:rPr>
              <a:t>wortel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7056BEC8-B24B-9D1D-94C9-64FA61D7B5A3}"/>
              </a:ext>
            </a:extLst>
          </p:cNvPr>
          <p:cNvCxnSpPr/>
          <p:nvPr/>
        </p:nvCxnSpPr>
        <p:spPr>
          <a:xfrm flipH="1">
            <a:off x="1424800" y="4607616"/>
            <a:ext cx="49053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1AF9BA6B-CA2B-2732-CC3B-2FF6CD4383AD}"/>
              </a:ext>
            </a:extLst>
          </p:cNvPr>
          <p:cNvSpPr txBox="1"/>
          <p:nvPr/>
        </p:nvSpPr>
        <p:spPr>
          <a:xfrm>
            <a:off x="4814124" y="790442"/>
            <a:ext cx="1861279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>
                <a:solidFill>
                  <a:srgbClr val="00B050"/>
                </a:solidFill>
              </a:rPr>
              <a:t>2 zijden bekend en </a:t>
            </a:r>
          </a:p>
          <a:p>
            <a:pPr algn="ctr"/>
            <a:r>
              <a:rPr lang="nl-NL" sz="1600">
                <a:solidFill>
                  <a:srgbClr val="00B050"/>
                </a:solidFill>
              </a:rPr>
              <a:t>hoek uitrekenen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40715492-9B7B-8BFB-9D4A-CFEE7AF30D95}"/>
              </a:ext>
            </a:extLst>
          </p:cNvPr>
          <p:cNvSpPr txBox="1"/>
          <p:nvPr/>
        </p:nvSpPr>
        <p:spPr>
          <a:xfrm>
            <a:off x="6551657" y="1965084"/>
            <a:ext cx="542136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00B050"/>
                </a:solidFill>
              </a:rPr>
              <a:t>ZZH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B98F05A-4AC4-D24C-659B-9702A3B8C777}"/>
              </a:ext>
            </a:extLst>
          </p:cNvPr>
          <p:cNvSpPr/>
          <p:nvPr/>
        </p:nvSpPr>
        <p:spPr>
          <a:xfrm>
            <a:off x="4709182" y="5743075"/>
            <a:ext cx="128445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nl-NL" sz="1600" dirty="0">
                <a:solidFill>
                  <a:srgbClr val="00B050"/>
                </a:solidFill>
              </a:rPr>
              <a:t>tan</a:t>
            </a:r>
            <a:r>
              <a:rPr lang="nl-NL" sz="1600" baseline="30000" dirty="0">
                <a:solidFill>
                  <a:srgbClr val="00B050"/>
                </a:solidFill>
              </a:rPr>
              <a:t>-1</a:t>
            </a:r>
            <a:r>
              <a:rPr lang="nl-NL" sz="1600" dirty="0">
                <a:solidFill>
                  <a:srgbClr val="00B050"/>
                </a:solidFill>
              </a:rPr>
              <a:t> ( O : A ) 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CFB11E59-D6E4-2BC5-6D25-28DFDF1E7643}"/>
              </a:ext>
            </a:extLst>
          </p:cNvPr>
          <p:cNvSpPr/>
          <p:nvPr/>
        </p:nvSpPr>
        <p:spPr>
          <a:xfrm>
            <a:off x="4720282" y="4976401"/>
            <a:ext cx="156966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nl-NL" sz="1600" dirty="0">
                <a:solidFill>
                  <a:srgbClr val="00B050"/>
                </a:solidFill>
              </a:rPr>
              <a:t>sin</a:t>
            </a:r>
            <a:r>
              <a:rPr lang="nl-NL" sz="1600" baseline="30000" dirty="0">
                <a:solidFill>
                  <a:srgbClr val="00B050"/>
                </a:solidFill>
              </a:rPr>
              <a:t>-1</a:t>
            </a:r>
            <a:r>
              <a:rPr lang="nl-NL" sz="1600" dirty="0">
                <a:solidFill>
                  <a:srgbClr val="00B050"/>
                </a:solidFill>
              </a:rPr>
              <a:t> ( O : S )	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21B7C59-78C9-D29B-DFAF-07527F8D75B8}"/>
              </a:ext>
            </a:extLst>
          </p:cNvPr>
          <p:cNvSpPr/>
          <p:nvPr/>
        </p:nvSpPr>
        <p:spPr>
          <a:xfrm>
            <a:off x="4709182" y="5382873"/>
            <a:ext cx="156966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nl-NL" sz="1600" dirty="0">
                <a:solidFill>
                  <a:srgbClr val="00B050"/>
                </a:solidFill>
              </a:rPr>
              <a:t>cos</a:t>
            </a:r>
            <a:r>
              <a:rPr lang="nl-NL" sz="1600" baseline="30000" dirty="0">
                <a:solidFill>
                  <a:srgbClr val="00B050"/>
                </a:solidFill>
              </a:rPr>
              <a:t>-1</a:t>
            </a:r>
            <a:r>
              <a:rPr lang="nl-NL" sz="1600" dirty="0">
                <a:solidFill>
                  <a:srgbClr val="00B050"/>
                </a:solidFill>
              </a:rPr>
              <a:t> ( A : S )	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9B9A699-079F-60DF-DC4D-EDA2BEF7289A}"/>
              </a:ext>
            </a:extLst>
          </p:cNvPr>
          <p:cNvSpPr txBox="1"/>
          <p:nvPr/>
        </p:nvSpPr>
        <p:spPr>
          <a:xfrm>
            <a:off x="8872593" y="790442"/>
            <a:ext cx="2088905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>
                <a:solidFill>
                  <a:srgbClr val="00B0F0"/>
                </a:solidFill>
              </a:rPr>
              <a:t>Zijde en hoek bekend </a:t>
            </a:r>
          </a:p>
          <a:p>
            <a:pPr algn="ctr"/>
            <a:r>
              <a:rPr lang="nl-NL" sz="1600">
                <a:solidFill>
                  <a:srgbClr val="00B0F0"/>
                </a:solidFill>
              </a:rPr>
              <a:t>en zijde uitrekenen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5D3C90-FCD2-4EB8-7477-D5E7CA38E290}"/>
              </a:ext>
            </a:extLst>
          </p:cNvPr>
          <p:cNvSpPr txBox="1"/>
          <p:nvPr/>
        </p:nvSpPr>
        <p:spPr>
          <a:xfrm>
            <a:off x="10897759" y="1903046"/>
            <a:ext cx="542136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00B0F0"/>
                </a:solidFill>
              </a:rPr>
              <a:t>ZHZ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82538D7-FA39-E873-0E67-D2712221666E}"/>
              </a:ext>
            </a:extLst>
          </p:cNvPr>
          <p:cNvSpPr txBox="1"/>
          <p:nvPr/>
        </p:nvSpPr>
        <p:spPr>
          <a:xfrm>
            <a:off x="4297112" y="6429267"/>
            <a:ext cx="577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50"/>
                </a:solidFill>
              </a:rPr>
              <a:t>shift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38F1325-ACE3-4259-9B42-E4C10D7592AE}"/>
              </a:ext>
            </a:extLst>
          </p:cNvPr>
          <p:cNvSpPr txBox="1"/>
          <p:nvPr/>
        </p:nvSpPr>
        <p:spPr>
          <a:xfrm>
            <a:off x="4824137" y="6429267"/>
            <a:ext cx="293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776AECC-52F7-0754-0B8C-52845146DDEF}"/>
              </a:ext>
            </a:extLst>
          </p:cNvPr>
          <p:cNvSpPr txBox="1"/>
          <p:nvPr/>
        </p:nvSpPr>
        <p:spPr>
          <a:xfrm>
            <a:off x="5026923" y="6429267"/>
            <a:ext cx="14165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50"/>
                </a:solidFill>
              </a:rPr>
              <a:t>tan, </a:t>
            </a:r>
            <a:r>
              <a:rPr lang="nl-NL" sz="1600" dirty="0" err="1">
                <a:solidFill>
                  <a:srgbClr val="00B050"/>
                </a:solidFill>
              </a:rPr>
              <a:t>sin</a:t>
            </a:r>
            <a:r>
              <a:rPr lang="nl-NL" sz="1600" dirty="0">
                <a:solidFill>
                  <a:srgbClr val="00B050"/>
                </a:solidFill>
              </a:rPr>
              <a:t> of </a:t>
            </a:r>
            <a:r>
              <a:rPr lang="nl-NL" sz="1600" dirty="0" err="1">
                <a:solidFill>
                  <a:srgbClr val="00B050"/>
                </a:solidFill>
              </a:rPr>
              <a:t>cos</a:t>
            </a:r>
            <a:endParaRPr lang="nl-NL" sz="1600" dirty="0">
              <a:solidFill>
                <a:srgbClr val="00B050"/>
              </a:solidFill>
            </a:endParaRP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B580C257-24BB-0E7D-9CD0-A25BDBE5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294" y="1468288"/>
            <a:ext cx="2312393" cy="1292538"/>
          </a:xfrm>
          <a:prstGeom prst="rect">
            <a:avLst/>
          </a:prstGeom>
        </p:spPr>
      </p:pic>
      <p:graphicFrame>
        <p:nvGraphicFramePr>
          <p:cNvPr id="28" name="Tabel 27">
            <a:extLst>
              <a:ext uri="{FF2B5EF4-FFF2-40B4-BE49-F238E27FC236}">
                <a16:creationId xmlns:a16="http://schemas.microsoft.com/office/drawing/2014/main" id="{BABEFC3B-CC60-9F1F-1B37-759A60A95E48}"/>
              </a:ext>
            </a:extLst>
          </p:cNvPr>
          <p:cNvGraphicFramePr>
            <a:graphicFrameLocks noGrp="1"/>
          </p:cNvGraphicFramePr>
          <p:nvPr/>
        </p:nvGraphicFramePr>
        <p:xfrm>
          <a:off x="9109136" y="3441076"/>
          <a:ext cx="1578654" cy="68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27">
                  <a:extLst>
                    <a:ext uri="{9D8B030D-6E8A-4147-A177-3AD203B41FA5}">
                      <a16:colId xmlns:a16="http://schemas.microsoft.com/office/drawing/2014/main" val="3149821363"/>
                    </a:ext>
                  </a:extLst>
                </a:gridCol>
                <a:gridCol w="789327">
                  <a:extLst>
                    <a:ext uri="{9D8B030D-6E8A-4147-A177-3AD203B41FA5}">
                      <a16:colId xmlns:a16="http://schemas.microsoft.com/office/drawing/2014/main" val="3959990484"/>
                    </a:ext>
                  </a:extLst>
                </a:gridCol>
              </a:tblGrid>
              <a:tr h="341605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111999"/>
                  </a:ext>
                </a:extLst>
              </a:tr>
              <a:tr h="341605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0444111"/>
                  </a:ext>
                </a:extLst>
              </a:tr>
            </a:tbl>
          </a:graphicData>
        </a:graphic>
      </p:graphicFrame>
      <p:sp>
        <p:nvSpPr>
          <p:cNvPr id="29" name="Tekstvak 28">
            <a:extLst>
              <a:ext uri="{FF2B5EF4-FFF2-40B4-BE49-F238E27FC236}">
                <a16:creationId xmlns:a16="http://schemas.microsoft.com/office/drawing/2014/main" id="{D48A3743-7A54-87D9-4071-F7D600B2F6E2}"/>
              </a:ext>
            </a:extLst>
          </p:cNvPr>
          <p:cNvSpPr txBox="1"/>
          <p:nvPr/>
        </p:nvSpPr>
        <p:spPr>
          <a:xfrm>
            <a:off x="9107430" y="3451398"/>
            <a:ext cx="792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  <a:sym typeface="Wingdings"/>
              </a:rPr>
              <a:t>tan (</a:t>
            </a:r>
            <a:r>
              <a:rPr lang="nl-NL" sz="1600" dirty="0">
                <a:solidFill>
                  <a:srgbClr val="7030A0"/>
                </a:solidFill>
                <a:sym typeface="Symbol"/>
              </a:rPr>
              <a:t>)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D183A1AF-1B6D-9EC5-3C16-0A025FDA47D8}"/>
              </a:ext>
            </a:extLst>
          </p:cNvPr>
          <p:cNvSpPr txBox="1"/>
          <p:nvPr/>
        </p:nvSpPr>
        <p:spPr>
          <a:xfrm>
            <a:off x="10069802" y="3451398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O 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A91070B8-2786-0224-12E9-F019DDE434EA}"/>
              </a:ext>
            </a:extLst>
          </p:cNvPr>
          <p:cNvSpPr txBox="1"/>
          <p:nvPr/>
        </p:nvSpPr>
        <p:spPr>
          <a:xfrm>
            <a:off x="10069802" y="387995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76719EBD-4710-B951-DA78-F8DE71E3A71B}"/>
              </a:ext>
            </a:extLst>
          </p:cNvPr>
          <p:cNvSpPr txBox="1"/>
          <p:nvPr/>
        </p:nvSpPr>
        <p:spPr>
          <a:xfrm>
            <a:off x="9199039" y="387995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1</a:t>
            </a:r>
          </a:p>
        </p:txBody>
      </p:sp>
      <p:graphicFrame>
        <p:nvGraphicFramePr>
          <p:cNvPr id="33" name="Tabel 32">
            <a:extLst>
              <a:ext uri="{FF2B5EF4-FFF2-40B4-BE49-F238E27FC236}">
                <a16:creationId xmlns:a16="http://schemas.microsoft.com/office/drawing/2014/main" id="{081C0B62-1200-EB8B-A80B-5FB81FDB201C}"/>
              </a:ext>
            </a:extLst>
          </p:cNvPr>
          <p:cNvGraphicFramePr>
            <a:graphicFrameLocks noGrp="1"/>
          </p:cNvGraphicFramePr>
          <p:nvPr/>
        </p:nvGraphicFramePr>
        <p:xfrm>
          <a:off x="4792410" y="3478847"/>
          <a:ext cx="1506654" cy="701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327">
                  <a:extLst>
                    <a:ext uri="{9D8B030D-6E8A-4147-A177-3AD203B41FA5}">
                      <a16:colId xmlns:a16="http://schemas.microsoft.com/office/drawing/2014/main" val="3149821363"/>
                    </a:ext>
                  </a:extLst>
                </a:gridCol>
                <a:gridCol w="753327">
                  <a:extLst>
                    <a:ext uri="{9D8B030D-6E8A-4147-A177-3AD203B41FA5}">
                      <a16:colId xmlns:a16="http://schemas.microsoft.com/office/drawing/2014/main" val="3959990484"/>
                    </a:ext>
                  </a:extLst>
                </a:gridCol>
              </a:tblGrid>
              <a:tr h="350734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111999"/>
                  </a:ext>
                </a:extLst>
              </a:tr>
              <a:tr h="350734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0444111"/>
                  </a:ext>
                </a:extLst>
              </a:tr>
            </a:tbl>
          </a:graphicData>
        </a:graphic>
      </p:graphicFrame>
      <p:sp>
        <p:nvSpPr>
          <p:cNvPr id="34" name="Tekstvak 33">
            <a:extLst>
              <a:ext uri="{FF2B5EF4-FFF2-40B4-BE49-F238E27FC236}">
                <a16:creationId xmlns:a16="http://schemas.microsoft.com/office/drawing/2014/main" id="{E101603E-4116-BAFF-A808-371313806961}"/>
              </a:ext>
            </a:extLst>
          </p:cNvPr>
          <p:cNvSpPr txBox="1"/>
          <p:nvPr/>
        </p:nvSpPr>
        <p:spPr>
          <a:xfrm>
            <a:off x="4770486" y="34922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rgbClr val="7030A0"/>
                </a:solidFill>
                <a:sym typeface="Wingdings"/>
              </a:rPr>
              <a:t>sin</a:t>
            </a:r>
            <a:r>
              <a:rPr lang="nl-NL" sz="1600" dirty="0">
                <a:solidFill>
                  <a:srgbClr val="7030A0"/>
                </a:solidFill>
                <a:sym typeface="Wingdings"/>
              </a:rPr>
              <a:t> (</a:t>
            </a:r>
            <a:r>
              <a:rPr lang="nl-NL" sz="1600" dirty="0">
                <a:solidFill>
                  <a:srgbClr val="7030A0"/>
                </a:solidFill>
                <a:sym typeface="Symbol"/>
              </a:rPr>
              <a:t>)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6F9A184D-8B6E-0565-DA4E-FA31DE2717F5}"/>
              </a:ext>
            </a:extLst>
          </p:cNvPr>
          <p:cNvSpPr txBox="1"/>
          <p:nvPr/>
        </p:nvSpPr>
        <p:spPr>
          <a:xfrm>
            <a:off x="5757054" y="3489968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O 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69013222-2B11-A497-4271-D3DD2E0597AE}"/>
              </a:ext>
            </a:extLst>
          </p:cNvPr>
          <p:cNvSpPr txBox="1"/>
          <p:nvPr/>
        </p:nvSpPr>
        <p:spPr>
          <a:xfrm>
            <a:off x="5776104" y="3918051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47481F57-416B-B8A7-64DA-F10A38C59ABD}"/>
              </a:ext>
            </a:extLst>
          </p:cNvPr>
          <p:cNvSpPr txBox="1"/>
          <p:nvPr/>
        </p:nvSpPr>
        <p:spPr>
          <a:xfrm>
            <a:off x="5006469" y="391386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A9989069-F825-0214-13DE-D69F611C1FA9}"/>
              </a:ext>
            </a:extLst>
          </p:cNvPr>
          <p:cNvSpPr txBox="1"/>
          <p:nvPr/>
        </p:nvSpPr>
        <p:spPr>
          <a:xfrm>
            <a:off x="6881127" y="349642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rgbClr val="7030A0"/>
                </a:solidFill>
                <a:sym typeface="Wingdings"/>
              </a:rPr>
              <a:t>cos</a:t>
            </a:r>
            <a:r>
              <a:rPr lang="nl-NL" sz="1600" dirty="0">
                <a:solidFill>
                  <a:srgbClr val="7030A0"/>
                </a:solidFill>
                <a:sym typeface="Wingdings"/>
              </a:rPr>
              <a:t> (</a:t>
            </a:r>
            <a:r>
              <a:rPr lang="nl-NL" sz="1600" dirty="0">
                <a:solidFill>
                  <a:srgbClr val="7030A0"/>
                </a:solidFill>
                <a:sym typeface="Symbol"/>
              </a:rPr>
              <a:t>)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1FE8D27-67B8-59B0-41E9-965D962D3091}"/>
              </a:ext>
            </a:extLst>
          </p:cNvPr>
          <p:cNvSpPr txBox="1"/>
          <p:nvPr/>
        </p:nvSpPr>
        <p:spPr>
          <a:xfrm>
            <a:off x="7874868" y="3492224"/>
            <a:ext cx="346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A 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BC67B07B-1944-7407-CC95-E16D5ADB9C74}"/>
              </a:ext>
            </a:extLst>
          </p:cNvPr>
          <p:cNvSpPr txBox="1"/>
          <p:nvPr/>
        </p:nvSpPr>
        <p:spPr>
          <a:xfrm>
            <a:off x="7904387" y="390147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7030A0"/>
                </a:solidFill>
              </a:rPr>
              <a:t>S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93973D09-7CE5-A785-1B65-425E8422D3C3}"/>
              </a:ext>
            </a:extLst>
          </p:cNvPr>
          <p:cNvSpPr txBox="1"/>
          <p:nvPr/>
        </p:nvSpPr>
        <p:spPr>
          <a:xfrm>
            <a:off x="7194046" y="390147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1CD70389-F366-E6CB-F913-07F1CF817009}"/>
              </a:ext>
            </a:extLst>
          </p:cNvPr>
          <p:cNvSpPr txBox="1"/>
          <p:nvPr/>
        </p:nvSpPr>
        <p:spPr>
          <a:xfrm>
            <a:off x="9430930" y="3016647"/>
            <a:ext cx="543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7030A0"/>
                </a:solidFill>
              </a:rPr>
              <a:t>TOA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FC54DC5D-2DB1-29DD-9617-DDA649F0FD19}"/>
              </a:ext>
            </a:extLst>
          </p:cNvPr>
          <p:cNvSpPr txBox="1"/>
          <p:nvPr/>
        </p:nvSpPr>
        <p:spPr>
          <a:xfrm>
            <a:off x="5181558" y="303690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7030A0"/>
                </a:solidFill>
              </a:rPr>
              <a:t>SOS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98F7AD26-A704-49E3-E3A1-D4E8853ECB4B}"/>
              </a:ext>
            </a:extLst>
          </p:cNvPr>
          <p:cNvSpPr txBox="1"/>
          <p:nvPr/>
        </p:nvSpPr>
        <p:spPr>
          <a:xfrm>
            <a:off x="7307847" y="3036905"/>
            <a:ext cx="56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7030A0"/>
                </a:solidFill>
              </a:rPr>
              <a:t>CAS</a:t>
            </a: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585F9C3F-F111-6B0F-F0B9-F237B762385F}"/>
              </a:ext>
            </a:extLst>
          </p:cNvPr>
          <p:cNvSpPr/>
          <p:nvPr/>
        </p:nvSpPr>
        <p:spPr>
          <a:xfrm>
            <a:off x="4453230" y="2952635"/>
            <a:ext cx="6543302" cy="141751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/>
          </a:p>
        </p:txBody>
      </p: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F87481E9-C9C1-B32D-D65A-722D1C7E2B3B}"/>
              </a:ext>
            </a:extLst>
          </p:cNvPr>
          <p:cNvCxnSpPr>
            <a:cxnSpLocks/>
          </p:cNvCxnSpPr>
          <p:nvPr/>
        </p:nvCxnSpPr>
        <p:spPr>
          <a:xfrm>
            <a:off x="3738496" y="705812"/>
            <a:ext cx="0" cy="615218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6453F4D1-AF43-BFC4-B35E-709A71DE85A9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7700376" y="708518"/>
            <a:ext cx="0" cy="224411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B150293A-D73E-CA85-5D8E-67E81D043A00}"/>
              </a:ext>
            </a:extLst>
          </p:cNvPr>
          <p:cNvCxnSpPr>
            <a:cxnSpLocks/>
          </p:cNvCxnSpPr>
          <p:nvPr/>
        </p:nvCxnSpPr>
        <p:spPr>
          <a:xfrm>
            <a:off x="7687410" y="4363910"/>
            <a:ext cx="18421" cy="24940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Pijl: omlaag 49">
            <a:extLst>
              <a:ext uri="{FF2B5EF4-FFF2-40B4-BE49-F238E27FC236}">
                <a16:creationId xmlns:a16="http://schemas.microsoft.com/office/drawing/2014/main" id="{2E48A9DC-E778-2F79-2255-004BB83AD509}"/>
              </a:ext>
            </a:extLst>
          </p:cNvPr>
          <p:cNvSpPr/>
          <p:nvPr/>
        </p:nvSpPr>
        <p:spPr>
          <a:xfrm>
            <a:off x="4834529" y="6067558"/>
            <a:ext cx="227011" cy="375780"/>
          </a:xfrm>
          <a:prstGeom prst="downArrow">
            <a:avLst>
              <a:gd name="adj1" fmla="val 32452"/>
              <a:gd name="adj2" fmla="val 44736"/>
            </a:avLst>
          </a:prstGeom>
          <a:solidFill>
            <a:srgbClr val="008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/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10F2F4D6-ACD4-DA53-5823-B29D0A79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382"/>
          <a:stretch/>
        </p:blipFill>
        <p:spPr>
          <a:xfrm>
            <a:off x="8288641" y="5157668"/>
            <a:ext cx="1129712" cy="92396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4D7CB1D8-5C45-01E5-9D59-CFB70BB8DB5D}"/>
              </a:ext>
            </a:extLst>
          </p:cNvPr>
          <p:cNvCxnSpPr>
            <a:cxnSpLocks/>
          </p:cNvCxnSpPr>
          <p:nvPr/>
        </p:nvCxnSpPr>
        <p:spPr>
          <a:xfrm>
            <a:off x="-15099" y="2760826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60" name="Tabel 59">
            <a:extLst>
              <a:ext uri="{FF2B5EF4-FFF2-40B4-BE49-F238E27FC236}">
                <a16:creationId xmlns:a16="http://schemas.microsoft.com/office/drawing/2014/main" id="{93CBF6B4-6924-0711-274B-2A74E1AD76E8}"/>
              </a:ext>
            </a:extLst>
          </p:cNvPr>
          <p:cNvGraphicFramePr>
            <a:graphicFrameLocks noGrp="1"/>
          </p:cNvGraphicFramePr>
          <p:nvPr/>
        </p:nvGraphicFramePr>
        <p:xfrm>
          <a:off x="6972560" y="3542502"/>
          <a:ext cx="1506654" cy="701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327">
                  <a:extLst>
                    <a:ext uri="{9D8B030D-6E8A-4147-A177-3AD203B41FA5}">
                      <a16:colId xmlns:a16="http://schemas.microsoft.com/office/drawing/2014/main" val="3149821363"/>
                    </a:ext>
                  </a:extLst>
                </a:gridCol>
                <a:gridCol w="753327">
                  <a:extLst>
                    <a:ext uri="{9D8B030D-6E8A-4147-A177-3AD203B41FA5}">
                      <a16:colId xmlns:a16="http://schemas.microsoft.com/office/drawing/2014/main" val="3959990484"/>
                    </a:ext>
                  </a:extLst>
                </a:gridCol>
              </a:tblGrid>
              <a:tr h="350734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111999"/>
                  </a:ext>
                </a:extLst>
              </a:tr>
              <a:tr h="350734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0444111"/>
                  </a:ext>
                </a:extLst>
              </a:tr>
            </a:tbl>
          </a:graphicData>
        </a:graphic>
      </p:graphicFrame>
      <p:sp>
        <p:nvSpPr>
          <p:cNvPr id="61" name="Tekstvak 60">
            <a:extLst>
              <a:ext uri="{FF2B5EF4-FFF2-40B4-BE49-F238E27FC236}">
                <a16:creationId xmlns:a16="http://schemas.microsoft.com/office/drawing/2014/main" id="{3109D466-A862-9BD3-BA54-8A4FA3A1709F}"/>
              </a:ext>
            </a:extLst>
          </p:cNvPr>
          <p:cNvSpPr txBox="1"/>
          <p:nvPr/>
        </p:nvSpPr>
        <p:spPr>
          <a:xfrm>
            <a:off x="7744923" y="4500322"/>
            <a:ext cx="4459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Vraagteken oplossen bij de zijde met ‘blokje om’:</a:t>
            </a:r>
          </a:p>
        </p:txBody>
      </p:sp>
      <p:pic>
        <p:nvPicPr>
          <p:cNvPr id="62" name="Afbeelding 61">
            <a:extLst>
              <a:ext uri="{FF2B5EF4-FFF2-40B4-BE49-F238E27FC236}">
                <a16:creationId xmlns:a16="http://schemas.microsoft.com/office/drawing/2014/main" id="{346C453E-3FE0-F87E-FCEE-BF8C7914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/>
          <a:stretch/>
        </p:blipFill>
        <p:spPr>
          <a:xfrm>
            <a:off x="10291674" y="5113283"/>
            <a:ext cx="1129712" cy="101273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3" name="Tekstvak 62">
            <a:extLst>
              <a:ext uri="{FF2B5EF4-FFF2-40B4-BE49-F238E27FC236}">
                <a16:creationId xmlns:a16="http://schemas.microsoft.com/office/drawing/2014/main" id="{7C7616AE-6BED-9C8B-68FD-9CCAEE2DA6CC}"/>
              </a:ext>
            </a:extLst>
          </p:cNvPr>
          <p:cNvSpPr txBox="1"/>
          <p:nvPr/>
        </p:nvSpPr>
        <p:spPr>
          <a:xfrm>
            <a:off x="9674515" y="5430405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of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CA7BF505-9F65-FE85-DBB4-A4F7919212C6}"/>
              </a:ext>
            </a:extLst>
          </p:cNvPr>
          <p:cNvSpPr txBox="1"/>
          <p:nvPr/>
        </p:nvSpPr>
        <p:spPr>
          <a:xfrm>
            <a:off x="4027033" y="4504943"/>
            <a:ext cx="3472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Vraagteken oplossen bij de hoek met:</a:t>
            </a:r>
          </a:p>
        </p:txBody>
      </p:sp>
      <p:pic>
        <p:nvPicPr>
          <p:cNvPr id="66" name="Afbeelding 65">
            <a:extLst>
              <a:ext uri="{FF2B5EF4-FFF2-40B4-BE49-F238E27FC236}">
                <a16:creationId xmlns:a16="http://schemas.microsoft.com/office/drawing/2014/main" id="{FBD44091-9558-89E4-8DE1-527D76ADE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55" y="1446696"/>
            <a:ext cx="2187746" cy="1277888"/>
          </a:xfrm>
          <a:prstGeom prst="rect">
            <a:avLst/>
          </a:prstGeom>
        </p:spPr>
      </p:pic>
      <p:pic>
        <p:nvPicPr>
          <p:cNvPr id="68" name="Afbeelding 67">
            <a:extLst>
              <a:ext uri="{FF2B5EF4-FFF2-40B4-BE49-F238E27FC236}">
                <a16:creationId xmlns:a16="http://schemas.microsoft.com/office/drawing/2014/main" id="{88B306F3-885C-D322-39BA-F87A26BBD9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26" b="-2389"/>
          <a:stretch/>
        </p:blipFill>
        <p:spPr>
          <a:xfrm>
            <a:off x="4404222" y="1413652"/>
            <a:ext cx="2060034" cy="1338590"/>
          </a:xfrm>
          <a:prstGeom prst="rect">
            <a:avLst/>
          </a:prstGeom>
        </p:spPr>
      </p:pic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2395CC67-1321-3B70-0D14-29622E464CCA}"/>
              </a:ext>
            </a:extLst>
          </p:cNvPr>
          <p:cNvCxnSpPr>
            <a:cxnSpLocks/>
          </p:cNvCxnSpPr>
          <p:nvPr/>
        </p:nvCxnSpPr>
        <p:spPr>
          <a:xfrm flipV="1">
            <a:off x="5160452" y="1992733"/>
            <a:ext cx="795861" cy="2557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FB0AADCA-BDB4-AA34-7A3E-5B2594A30AD3}"/>
              </a:ext>
            </a:extLst>
          </p:cNvPr>
          <p:cNvCxnSpPr>
            <a:cxnSpLocks/>
          </p:cNvCxnSpPr>
          <p:nvPr/>
        </p:nvCxnSpPr>
        <p:spPr>
          <a:xfrm flipH="1" flipV="1">
            <a:off x="8971128" y="2049630"/>
            <a:ext cx="945917" cy="2540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F5C47F79-9528-E67C-6CD8-BCBAEF7003E8}"/>
              </a:ext>
            </a:extLst>
          </p:cNvPr>
          <p:cNvCxnSpPr>
            <a:cxnSpLocks/>
          </p:cNvCxnSpPr>
          <p:nvPr/>
        </p:nvCxnSpPr>
        <p:spPr>
          <a:xfrm>
            <a:off x="1868" y="705812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kstvak 74">
            <a:extLst>
              <a:ext uri="{FF2B5EF4-FFF2-40B4-BE49-F238E27FC236}">
                <a16:creationId xmlns:a16="http://schemas.microsoft.com/office/drawing/2014/main" id="{8ABFFE33-39DD-E792-65EF-8C27448DADF8}"/>
              </a:ext>
            </a:extLst>
          </p:cNvPr>
          <p:cNvSpPr txBox="1"/>
          <p:nvPr/>
        </p:nvSpPr>
        <p:spPr>
          <a:xfrm>
            <a:off x="6947085" y="441512"/>
            <a:ext cx="1544314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7030A0"/>
                </a:solidFill>
              </a:rPr>
              <a:t>Je benoemt </a:t>
            </a:r>
          </a:p>
          <a:p>
            <a:pPr algn="ctr"/>
            <a:r>
              <a:rPr lang="nl-NL" sz="1600" dirty="0">
                <a:solidFill>
                  <a:srgbClr val="7030A0"/>
                </a:solidFill>
              </a:rPr>
              <a:t>O, A en S NOOIT </a:t>
            </a:r>
          </a:p>
          <a:p>
            <a:pPr algn="ctr"/>
            <a:r>
              <a:rPr lang="nl-NL" sz="1600" dirty="0">
                <a:solidFill>
                  <a:srgbClr val="7030A0"/>
                </a:solidFill>
              </a:rPr>
              <a:t>vanuit de hoek van 90⁰</a:t>
            </a:r>
          </a:p>
        </p:txBody>
      </p:sp>
      <p:sp>
        <p:nvSpPr>
          <p:cNvPr id="38" name="Blokboog 37">
            <a:extLst>
              <a:ext uri="{FF2B5EF4-FFF2-40B4-BE49-F238E27FC236}">
                <a16:creationId xmlns:a16="http://schemas.microsoft.com/office/drawing/2014/main" id="{89B23771-05C1-C837-E4ED-ABF0E5BCF50E}"/>
              </a:ext>
            </a:extLst>
          </p:cNvPr>
          <p:cNvSpPr/>
          <p:nvPr/>
        </p:nvSpPr>
        <p:spPr>
          <a:xfrm rot="3309097">
            <a:off x="4915823" y="2194224"/>
            <a:ext cx="254663" cy="222120"/>
          </a:xfrm>
          <a:prstGeom prst="blockArc">
            <a:avLst>
              <a:gd name="adj1" fmla="val 12155037"/>
              <a:gd name="adj2" fmla="val 133033"/>
              <a:gd name="adj3" fmla="val 9173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51" name="Blokboog 50">
            <a:extLst>
              <a:ext uri="{FF2B5EF4-FFF2-40B4-BE49-F238E27FC236}">
                <a16:creationId xmlns:a16="http://schemas.microsoft.com/office/drawing/2014/main" id="{DD0BCB7F-FC64-423D-B146-95E19A3822A8}"/>
              </a:ext>
            </a:extLst>
          </p:cNvPr>
          <p:cNvSpPr/>
          <p:nvPr/>
        </p:nvSpPr>
        <p:spPr>
          <a:xfrm rot="17020011">
            <a:off x="9909133" y="2240186"/>
            <a:ext cx="254663" cy="222120"/>
          </a:xfrm>
          <a:prstGeom prst="blockArc">
            <a:avLst>
              <a:gd name="adj1" fmla="val 12155037"/>
              <a:gd name="adj2" fmla="val 133033"/>
              <a:gd name="adj3" fmla="val 9173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7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10" grpId="0"/>
      <p:bldP spid="11" grpId="0"/>
      <p:bldP spid="13" grpId="0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/>
      <p:bldP spid="23" grpId="0"/>
      <p:bldP spid="24" grpId="0"/>
      <p:bldP spid="29" grpId="0"/>
      <p:bldP spid="30" grpId="0"/>
      <p:bldP spid="31" grpId="0"/>
      <p:bldP spid="32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0" grpId="0" animBg="1"/>
      <p:bldP spid="61" grpId="0"/>
      <p:bldP spid="63" grpId="0"/>
      <p:bldP spid="64" grpId="0"/>
      <p:bldP spid="75" grpId="0" animBg="1"/>
      <p:bldP spid="38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D5351-7471-5852-01F6-2C8C90C96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8E721BA4-C378-097B-2AE8-A0F4583AB114}"/>
              </a:ext>
            </a:extLst>
          </p:cNvPr>
          <p:cNvSpPr txBox="1"/>
          <p:nvPr/>
        </p:nvSpPr>
        <p:spPr>
          <a:xfrm>
            <a:off x="337243" y="226337"/>
            <a:ext cx="41335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5A Afronden decimalen getallen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DFD8F8D-C64E-185B-1D84-2C8A059CEF26}"/>
              </a:ext>
            </a:extLst>
          </p:cNvPr>
          <p:cNvSpPr txBox="1"/>
          <p:nvPr/>
        </p:nvSpPr>
        <p:spPr>
          <a:xfrm>
            <a:off x="785143" y="1479367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200,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D142E67-04B5-34D6-696D-E27F5B8D0616}"/>
              </a:ext>
            </a:extLst>
          </p:cNvPr>
          <p:cNvSpPr txBox="1"/>
          <p:nvPr/>
        </p:nvSpPr>
        <p:spPr>
          <a:xfrm>
            <a:off x="1276241" y="1494735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200</a:t>
            </a:r>
            <a:endParaRPr lang="nl-NL" sz="16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1511C47-D2F3-2257-ECC2-03E057535169}"/>
              </a:ext>
            </a:extLst>
          </p:cNvPr>
          <p:cNvSpPr txBox="1"/>
          <p:nvPr/>
        </p:nvSpPr>
        <p:spPr>
          <a:xfrm>
            <a:off x="2744118" y="1494735"/>
            <a:ext cx="830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40 000,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0BE5A6B-D226-51E1-B13F-81CF55503F1F}"/>
              </a:ext>
            </a:extLst>
          </p:cNvPr>
          <p:cNvSpPr txBox="1"/>
          <p:nvPr/>
        </p:nvSpPr>
        <p:spPr>
          <a:xfrm>
            <a:off x="3424112" y="149473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40 000</a:t>
            </a:r>
            <a:endParaRPr lang="nl-NL" sz="16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92D2D6A-2183-B6F1-248D-1D9E534E7F3E}"/>
              </a:ext>
            </a:extLst>
          </p:cNvPr>
          <p:cNvSpPr txBox="1"/>
          <p:nvPr/>
        </p:nvSpPr>
        <p:spPr>
          <a:xfrm>
            <a:off x="208895" y="1088671"/>
            <a:ext cx="12006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1) De komma achter een heel getal wordt weggelaten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78B0348-7BF8-6B48-2AEE-39E87B7A980F}"/>
              </a:ext>
            </a:extLst>
          </p:cNvPr>
          <p:cNvSpPr txBox="1"/>
          <p:nvPr/>
        </p:nvSpPr>
        <p:spPr>
          <a:xfrm>
            <a:off x="208895" y="1915217"/>
            <a:ext cx="12299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2) Nullen op het einde van een getal  die na de komma staan, worden weggelaten. 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863268C-10FA-B881-75BD-2E2925A87E9F}"/>
              </a:ext>
            </a:extLst>
          </p:cNvPr>
          <p:cNvSpPr txBox="1"/>
          <p:nvPr/>
        </p:nvSpPr>
        <p:spPr>
          <a:xfrm>
            <a:off x="458130" y="230195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34,5500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A99CFFE-E1A1-B7E5-570C-569B269F8A70}"/>
              </a:ext>
            </a:extLst>
          </p:cNvPr>
          <p:cNvSpPr txBox="1"/>
          <p:nvPr/>
        </p:nvSpPr>
        <p:spPr>
          <a:xfrm>
            <a:off x="1246585" y="23085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34,55</a:t>
            </a:r>
            <a:endParaRPr lang="nl-NL" sz="1600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F0FB1EE-E36F-A1FC-F909-441AB4097181}"/>
              </a:ext>
            </a:extLst>
          </p:cNvPr>
          <p:cNvSpPr txBox="1"/>
          <p:nvPr/>
        </p:nvSpPr>
        <p:spPr>
          <a:xfrm>
            <a:off x="2819459" y="2325933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36,40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8A80740-F17A-AF7B-8045-2495C2132D20}"/>
              </a:ext>
            </a:extLst>
          </p:cNvPr>
          <p:cNvSpPr txBox="1"/>
          <p:nvPr/>
        </p:nvSpPr>
        <p:spPr>
          <a:xfrm>
            <a:off x="3499453" y="230856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36,4</a:t>
            </a:r>
            <a:endParaRPr lang="nl-NL" sz="1600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D56AF97-73D5-C1D0-E685-4E6AF14170E7}"/>
              </a:ext>
            </a:extLst>
          </p:cNvPr>
          <p:cNvSpPr txBox="1"/>
          <p:nvPr/>
        </p:nvSpPr>
        <p:spPr>
          <a:xfrm>
            <a:off x="7486111" y="1667795"/>
            <a:ext cx="501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FF0000"/>
                </a:solidFill>
              </a:rPr>
              <a:t>!!!!! </a:t>
            </a:r>
          </a:p>
          <a:p>
            <a:pPr algn="ctr"/>
            <a:r>
              <a:rPr lang="nl-NL" sz="1600" dirty="0">
                <a:solidFill>
                  <a:srgbClr val="FF0000"/>
                </a:solidFill>
              </a:rPr>
              <a:t>Uitzondering is geld </a:t>
            </a:r>
            <a:r>
              <a:rPr lang="nl-NL" sz="16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>
                <a:solidFill>
                  <a:srgbClr val="FF0000"/>
                </a:solidFill>
                <a:sym typeface="Wingdings" panose="05000000000000000000" pitchFamily="2" charset="2"/>
              </a:rPr>
              <a:t>hier verplicht 2 decimalen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A3F38D4-2F24-6776-1628-3BF59314E79D}"/>
              </a:ext>
            </a:extLst>
          </p:cNvPr>
          <p:cNvSpPr txBox="1"/>
          <p:nvPr/>
        </p:nvSpPr>
        <p:spPr>
          <a:xfrm>
            <a:off x="7610201" y="2350299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€50,5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48AA665-5CC4-23DF-EDD0-BABD93F5DDC0}"/>
              </a:ext>
            </a:extLst>
          </p:cNvPr>
          <p:cNvSpPr txBox="1"/>
          <p:nvPr/>
        </p:nvSpPr>
        <p:spPr>
          <a:xfrm>
            <a:off x="8177874" y="2364732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  <a:sym typeface="Wingdings"/>
              </a:rPr>
              <a:t>   </a:t>
            </a:r>
            <a:r>
              <a:rPr lang="nl-NL" sz="1600" dirty="0">
                <a:solidFill>
                  <a:srgbClr val="FF0000"/>
                </a:solidFill>
              </a:rPr>
              <a:t>€50,50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3779F73-FDAD-0B7F-615A-5CE587FA9010}"/>
              </a:ext>
            </a:extLst>
          </p:cNvPr>
          <p:cNvSpPr txBox="1"/>
          <p:nvPr/>
        </p:nvSpPr>
        <p:spPr>
          <a:xfrm>
            <a:off x="9991262" y="2361538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€3,987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A503DC7-CC09-2055-9D54-CA43D4C797AA}"/>
              </a:ext>
            </a:extLst>
          </p:cNvPr>
          <p:cNvSpPr txBox="1"/>
          <p:nvPr/>
        </p:nvSpPr>
        <p:spPr>
          <a:xfrm>
            <a:off x="10703791" y="236153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  <a:sym typeface="Wingdings"/>
              </a:rPr>
              <a:t>   </a:t>
            </a:r>
            <a:r>
              <a:rPr lang="nl-NL" sz="1600" dirty="0">
                <a:solidFill>
                  <a:srgbClr val="FF0000"/>
                </a:solidFill>
              </a:rPr>
              <a:t>€3,99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32DF233-309B-52F1-14B7-AC915D71AFA4}"/>
              </a:ext>
            </a:extLst>
          </p:cNvPr>
          <p:cNvSpPr txBox="1"/>
          <p:nvPr/>
        </p:nvSpPr>
        <p:spPr>
          <a:xfrm>
            <a:off x="273397" y="734758"/>
            <a:ext cx="404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Twee afspraken bij opschrijven van getallen: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8A3CD80-6169-B885-3AA2-0529229F1A88}"/>
              </a:ext>
            </a:extLst>
          </p:cNvPr>
          <p:cNvSpPr txBox="1"/>
          <p:nvPr/>
        </p:nvSpPr>
        <p:spPr>
          <a:xfrm>
            <a:off x="208895" y="2745020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Regel bij afronden is: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5324017-46D0-C6D4-66AB-99664ACD4688}"/>
              </a:ext>
            </a:extLst>
          </p:cNvPr>
          <p:cNvSpPr txBox="1"/>
          <p:nvPr/>
        </p:nvSpPr>
        <p:spPr>
          <a:xfrm>
            <a:off x="2251988" y="2752757"/>
            <a:ext cx="9664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/>
              <a:t>als er een 0, 1, 2, 3 of 4 na het af te ronden getal staat 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D35CA78B-C0D1-835A-7E38-B5FEBF1FD641}"/>
              </a:ext>
            </a:extLst>
          </p:cNvPr>
          <p:cNvSpPr txBox="1"/>
          <p:nvPr/>
        </p:nvSpPr>
        <p:spPr>
          <a:xfrm>
            <a:off x="7181699" y="2755218"/>
            <a:ext cx="1902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>
                <a:sym typeface="Wingdings"/>
              </a:rPr>
              <a:t> getal blijft gelijk</a:t>
            </a:r>
            <a:endParaRPr lang="nl-NL" sz="1600" b="1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A9033556-0FC6-C3C9-2886-00882547C5E2}"/>
              </a:ext>
            </a:extLst>
          </p:cNvPr>
          <p:cNvSpPr txBox="1"/>
          <p:nvPr/>
        </p:nvSpPr>
        <p:spPr>
          <a:xfrm>
            <a:off x="2240687" y="3029842"/>
            <a:ext cx="5063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/>
              <a:t>als er een 5, 6, 7, 8 of 9 na het af te ronden getal staat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9E773C15-4514-D71E-2986-49C77DE94660}"/>
              </a:ext>
            </a:extLst>
          </p:cNvPr>
          <p:cNvSpPr txBox="1"/>
          <p:nvPr/>
        </p:nvSpPr>
        <p:spPr>
          <a:xfrm>
            <a:off x="7189925" y="3023947"/>
            <a:ext cx="189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ym typeface="Wingdings"/>
              </a:rPr>
              <a:t> getal gaat +1</a:t>
            </a:r>
            <a:endParaRPr lang="nl-NL" sz="1600" b="1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1071D661-E612-D88D-ED9D-20C550C8A74F}"/>
              </a:ext>
            </a:extLst>
          </p:cNvPr>
          <p:cNvSpPr txBox="1"/>
          <p:nvPr/>
        </p:nvSpPr>
        <p:spPr>
          <a:xfrm>
            <a:off x="2209647" y="3346857"/>
            <a:ext cx="1396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LET OP:  kijk alleen naar het eerste getal dat staat na het getal dat je wilt afronden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C3B5BA0-B6F3-C523-7D52-8D8E7DECB9EE}"/>
              </a:ext>
            </a:extLst>
          </p:cNvPr>
          <p:cNvSpPr txBox="1"/>
          <p:nvPr/>
        </p:nvSpPr>
        <p:spPr>
          <a:xfrm>
            <a:off x="4572780" y="373077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8,5645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32DE642D-A25D-DDA1-B6F6-83D39CE50466}"/>
              </a:ext>
            </a:extLst>
          </p:cNvPr>
          <p:cNvSpPr txBox="1"/>
          <p:nvPr/>
        </p:nvSpPr>
        <p:spPr>
          <a:xfrm>
            <a:off x="2725139" y="4036308"/>
            <a:ext cx="107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Heel getal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535AC36-9586-414B-960F-D370D7889E73}"/>
              </a:ext>
            </a:extLst>
          </p:cNvPr>
          <p:cNvSpPr txBox="1"/>
          <p:nvPr/>
        </p:nvSpPr>
        <p:spPr>
          <a:xfrm>
            <a:off x="2725139" y="439134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 decimaal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641F7A4-05CC-7933-C490-EDB54E66DB72}"/>
              </a:ext>
            </a:extLst>
          </p:cNvPr>
          <p:cNvSpPr txBox="1"/>
          <p:nvPr/>
        </p:nvSpPr>
        <p:spPr>
          <a:xfrm>
            <a:off x="2725139" y="4729901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 decimalen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F8D27BB-02B8-56A9-5750-9E55EB2ACF9F}"/>
              </a:ext>
            </a:extLst>
          </p:cNvPr>
          <p:cNvSpPr txBox="1"/>
          <p:nvPr/>
        </p:nvSpPr>
        <p:spPr>
          <a:xfrm>
            <a:off x="6347103" y="3716661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6,42567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625B9329-9BA9-45DF-6910-7E6A0C1BA42C}"/>
              </a:ext>
            </a:extLst>
          </p:cNvPr>
          <p:cNvSpPr txBox="1"/>
          <p:nvPr/>
        </p:nvSpPr>
        <p:spPr>
          <a:xfrm>
            <a:off x="4202238" y="405517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8,</a:t>
            </a:r>
            <a:r>
              <a:rPr lang="nl-NL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013A8E8-9F50-871B-9469-72C893AB37C0}"/>
              </a:ext>
            </a:extLst>
          </p:cNvPr>
          <p:cNvSpPr txBox="1"/>
          <p:nvPr/>
        </p:nvSpPr>
        <p:spPr>
          <a:xfrm>
            <a:off x="4819581" y="4055170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9</a:t>
            </a:r>
            <a:endParaRPr lang="nl-NL" sz="1600" dirty="0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5B96C920-F663-DA33-AD9F-B19008310EB5}"/>
              </a:ext>
            </a:extLst>
          </p:cNvPr>
          <p:cNvSpPr txBox="1"/>
          <p:nvPr/>
        </p:nvSpPr>
        <p:spPr>
          <a:xfrm>
            <a:off x="4196964" y="4409950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8,5</a:t>
            </a:r>
            <a:r>
              <a:rPr lang="nl-NL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7FF229CA-603D-D4DF-65B1-530E86C86706}"/>
              </a:ext>
            </a:extLst>
          </p:cNvPr>
          <p:cNvSpPr txBox="1"/>
          <p:nvPr/>
        </p:nvSpPr>
        <p:spPr>
          <a:xfrm>
            <a:off x="4829055" y="4409950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8,6</a:t>
            </a:r>
            <a:endParaRPr lang="nl-NL" sz="1600" dirty="0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E3F90F46-DA5B-1413-6E08-4D32A48BE621}"/>
              </a:ext>
            </a:extLst>
          </p:cNvPr>
          <p:cNvSpPr txBox="1"/>
          <p:nvPr/>
        </p:nvSpPr>
        <p:spPr>
          <a:xfrm>
            <a:off x="4209138" y="4738029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8,56</a:t>
            </a:r>
            <a:r>
              <a:rPr lang="nl-NL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9E505F0-1C0F-DB11-2D19-91996859B598}"/>
              </a:ext>
            </a:extLst>
          </p:cNvPr>
          <p:cNvSpPr txBox="1"/>
          <p:nvPr/>
        </p:nvSpPr>
        <p:spPr>
          <a:xfrm>
            <a:off x="4819581" y="4747856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8,56</a:t>
            </a:r>
            <a:endParaRPr lang="nl-NL" sz="1600" dirty="0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B50678D5-9A4E-6FED-58CA-6DC9AFAD2FB9}"/>
              </a:ext>
            </a:extLst>
          </p:cNvPr>
          <p:cNvSpPr txBox="1"/>
          <p:nvPr/>
        </p:nvSpPr>
        <p:spPr>
          <a:xfrm>
            <a:off x="6033201" y="405341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6,</a:t>
            </a:r>
            <a:r>
              <a:rPr lang="nl-NL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2AEB77EE-0515-3852-056F-C3C036FA7E59}"/>
              </a:ext>
            </a:extLst>
          </p:cNvPr>
          <p:cNvSpPr txBox="1"/>
          <p:nvPr/>
        </p:nvSpPr>
        <p:spPr>
          <a:xfrm>
            <a:off x="6706524" y="4053411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6</a:t>
            </a:r>
            <a:endParaRPr lang="nl-NL" sz="1600" dirty="0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EA7AF0CD-8FDE-46DF-7FC8-AA65E9008DE1}"/>
              </a:ext>
            </a:extLst>
          </p:cNvPr>
          <p:cNvSpPr txBox="1"/>
          <p:nvPr/>
        </p:nvSpPr>
        <p:spPr>
          <a:xfrm>
            <a:off x="6034274" y="4371912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6,4</a:t>
            </a:r>
            <a:r>
              <a:rPr lang="nl-NL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432E02E7-3B2F-5F04-BB57-CE13DE5D3352}"/>
              </a:ext>
            </a:extLst>
          </p:cNvPr>
          <p:cNvSpPr txBox="1"/>
          <p:nvPr/>
        </p:nvSpPr>
        <p:spPr>
          <a:xfrm>
            <a:off x="6722345" y="4371912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6,4</a:t>
            </a:r>
            <a:endParaRPr lang="nl-NL" sz="1600" dirty="0"/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071E53D5-5E06-3628-416D-B7C0BBE18464}"/>
              </a:ext>
            </a:extLst>
          </p:cNvPr>
          <p:cNvSpPr txBox="1"/>
          <p:nvPr/>
        </p:nvSpPr>
        <p:spPr>
          <a:xfrm>
            <a:off x="6033201" y="468876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6,42</a:t>
            </a:r>
            <a:r>
              <a:rPr lang="nl-NL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420B08DF-6E13-6AD7-193A-4E42776BE2FA}"/>
              </a:ext>
            </a:extLst>
          </p:cNvPr>
          <p:cNvSpPr txBox="1"/>
          <p:nvPr/>
        </p:nvSpPr>
        <p:spPr>
          <a:xfrm>
            <a:off x="6706524" y="469858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   6,43</a:t>
            </a:r>
            <a:endParaRPr lang="nl-NL" sz="1600" dirty="0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0CA875ED-ACA0-E982-14BC-4AB89227DDBD}"/>
              </a:ext>
            </a:extLst>
          </p:cNvPr>
          <p:cNvCxnSpPr>
            <a:cxnSpLocks/>
          </p:cNvCxnSpPr>
          <p:nvPr/>
        </p:nvCxnSpPr>
        <p:spPr>
          <a:xfrm>
            <a:off x="4064151" y="3730773"/>
            <a:ext cx="0" cy="1296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F41B571-780B-670B-09BF-F29114D4F597}"/>
              </a:ext>
            </a:extLst>
          </p:cNvPr>
          <p:cNvCxnSpPr>
            <a:cxnSpLocks/>
          </p:cNvCxnSpPr>
          <p:nvPr/>
        </p:nvCxnSpPr>
        <p:spPr>
          <a:xfrm>
            <a:off x="5883250" y="3722326"/>
            <a:ext cx="0" cy="1296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98C875F8-E02C-D7D1-A1B2-D9D3437DD2B6}"/>
              </a:ext>
            </a:extLst>
          </p:cNvPr>
          <p:cNvCxnSpPr>
            <a:cxnSpLocks/>
          </p:cNvCxnSpPr>
          <p:nvPr/>
        </p:nvCxnSpPr>
        <p:spPr>
          <a:xfrm>
            <a:off x="2744118" y="4035579"/>
            <a:ext cx="500029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C406B762-DC0A-67C3-E40C-48C6920C9442}"/>
              </a:ext>
            </a:extLst>
          </p:cNvPr>
          <p:cNvCxnSpPr>
            <a:cxnSpLocks/>
          </p:cNvCxnSpPr>
          <p:nvPr/>
        </p:nvCxnSpPr>
        <p:spPr>
          <a:xfrm>
            <a:off x="-10666" y="2700092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919589D1-2677-AF53-3288-774AF7E0A638}"/>
              </a:ext>
            </a:extLst>
          </p:cNvPr>
          <p:cNvCxnSpPr>
            <a:cxnSpLocks/>
          </p:cNvCxnSpPr>
          <p:nvPr/>
        </p:nvCxnSpPr>
        <p:spPr>
          <a:xfrm>
            <a:off x="-10666" y="5197902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kstvak 50">
            <a:extLst>
              <a:ext uri="{FF2B5EF4-FFF2-40B4-BE49-F238E27FC236}">
                <a16:creationId xmlns:a16="http://schemas.microsoft.com/office/drawing/2014/main" id="{E5CDE527-7975-B89F-36DD-A0867BB02DC4}"/>
              </a:ext>
            </a:extLst>
          </p:cNvPr>
          <p:cNvSpPr txBox="1"/>
          <p:nvPr/>
        </p:nvSpPr>
        <p:spPr>
          <a:xfrm>
            <a:off x="208895" y="6429624"/>
            <a:ext cx="3500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Slim afronden bij praktische situaties: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75CE9CEE-BDCF-6178-EA45-D878CA84F023}"/>
              </a:ext>
            </a:extLst>
          </p:cNvPr>
          <p:cNvSpPr txBox="1"/>
          <p:nvPr/>
        </p:nvSpPr>
        <p:spPr>
          <a:xfrm>
            <a:off x="3666058" y="6426550"/>
            <a:ext cx="764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Komt er bij een opgave dat je 3,4 pakken moet kopen, dan moet je 4 pakken kopen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DA3321F3-3BEF-C9C5-447B-15A1EFF4F707}"/>
              </a:ext>
            </a:extLst>
          </p:cNvPr>
          <p:cNvSpPr txBox="1"/>
          <p:nvPr/>
        </p:nvSpPr>
        <p:spPr>
          <a:xfrm>
            <a:off x="215031" y="5749020"/>
            <a:ext cx="5840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Mensen en dieren rond je gewoon af volgens regels van afronden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9F30057A-5135-6883-7419-DF78FBF31542}"/>
              </a:ext>
            </a:extLst>
          </p:cNvPr>
          <p:cNvSpPr txBox="1"/>
          <p:nvPr/>
        </p:nvSpPr>
        <p:spPr>
          <a:xfrm>
            <a:off x="5944207" y="5747544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4,2 mensen = 4 mensen</a:t>
            </a:r>
          </a:p>
          <a:p>
            <a:pPr algn="l"/>
            <a:r>
              <a:rPr lang="nl-NL" sz="1600" dirty="0"/>
              <a:t>4,7 mensen = 5 mensen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2DB53477-F76E-FE15-4E65-C75231088E8B}"/>
              </a:ext>
            </a:extLst>
          </p:cNvPr>
          <p:cNvSpPr txBox="1"/>
          <p:nvPr/>
        </p:nvSpPr>
        <p:spPr>
          <a:xfrm>
            <a:off x="47249" y="5292384"/>
            <a:ext cx="4409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5B Afronden in praktische situaties</a:t>
            </a:r>
          </a:p>
        </p:txBody>
      </p: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0B48B285-8B40-E554-27AF-4BF831F33FF7}"/>
              </a:ext>
            </a:extLst>
          </p:cNvPr>
          <p:cNvCxnSpPr>
            <a:cxnSpLocks/>
          </p:cNvCxnSpPr>
          <p:nvPr/>
        </p:nvCxnSpPr>
        <p:spPr>
          <a:xfrm>
            <a:off x="2744118" y="3730773"/>
            <a:ext cx="500029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kstvak 57">
            <a:extLst>
              <a:ext uri="{FF2B5EF4-FFF2-40B4-BE49-F238E27FC236}">
                <a16:creationId xmlns:a16="http://schemas.microsoft.com/office/drawing/2014/main" id="{840E5C43-2C99-C8A6-C343-AC4A8F0FB6B5}"/>
              </a:ext>
            </a:extLst>
          </p:cNvPr>
          <p:cNvSpPr txBox="1"/>
          <p:nvPr/>
        </p:nvSpPr>
        <p:spPr>
          <a:xfrm>
            <a:off x="2744118" y="3713900"/>
            <a:ext cx="1268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Afronden op</a:t>
            </a:r>
          </a:p>
        </p:txBody>
      </p:sp>
    </p:spTree>
    <p:extLst>
      <p:ext uri="{BB962C8B-B14F-4D97-AF65-F5344CB8AC3E}">
        <p14:creationId xmlns:p14="http://schemas.microsoft.com/office/powerpoint/2010/main" val="221974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51" grpId="0"/>
      <p:bldP spid="52" grpId="0"/>
      <p:bldP spid="53" grpId="0"/>
      <p:bldP spid="54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CA6D-3190-B5CB-AD3A-604AA32DF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152ABE7-0892-F980-EC4D-27E4C5BAD059}"/>
              </a:ext>
            </a:extLst>
          </p:cNvPr>
          <p:cNvSpPr txBox="1"/>
          <p:nvPr/>
        </p:nvSpPr>
        <p:spPr>
          <a:xfrm>
            <a:off x="337243" y="226337"/>
            <a:ext cx="25374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Voorbeelden uitgewerkt</a:t>
            </a:r>
          </a:p>
        </p:txBody>
      </p: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7CDEDBD1-3C0C-C8B1-6644-D9C626AE19EE}"/>
              </a:ext>
            </a:extLst>
          </p:cNvPr>
          <p:cNvCxnSpPr>
            <a:cxnSpLocks/>
          </p:cNvCxnSpPr>
          <p:nvPr/>
        </p:nvCxnSpPr>
        <p:spPr>
          <a:xfrm>
            <a:off x="3738496" y="705812"/>
            <a:ext cx="0" cy="467581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6ADA7F5E-748F-8A65-9BFE-0125ADE9349A}"/>
              </a:ext>
            </a:extLst>
          </p:cNvPr>
          <p:cNvCxnSpPr>
            <a:cxnSpLocks/>
          </p:cNvCxnSpPr>
          <p:nvPr/>
        </p:nvCxnSpPr>
        <p:spPr>
          <a:xfrm>
            <a:off x="7700376" y="708518"/>
            <a:ext cx="0" cy="466629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3" name="Tekstvak 10">
            <a:extLst>
              <a:ext uri="{FF2B5EF4-FFF2-40B4-BE49-F238E27FC236}">
                <a16:creationId xmlns:a16="http://schemas.microsoft.com/office/drawing/2014/main" id="{90C8383C-8CCA-7D52-5290-F05651631007}"/>
              </a:ext>
            </a:extLst>
          </p:cNvPr>
          <p:cNvSpPr txBox="1"/>
          <p:nvPr/>
        </p:nvSpPr>
        <p:spPr>
          <a:xfrm>
            <a:off x="329247" y="3345916"/>
            <a:ext cx="225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Kort</a:t>
            </a:r>
          </a:p>
        </p:txBody>
      </p:sp>
      <p:sp>
        <p:nvSpPr>
          <p:cNvPr id="54" name="Tekstvak 11">
            <a:extLst>
              <a:ext uri="{FF2B5EF4-FFF2-40B4-BE49-F238E27FC236}">
                <a16:creationId xmlns:a16="http://schemas.microsoft.com/office/drawing/2014/main" id="{71E0595C-790A-C7B0-3581-CC2F295889D0}"/>
              </a:ext>
            </a:extLst>
          </p:cNvPr>
          <p:cNvSpPr txBox="1"/>
          <p:nvPr/>
        </p:nvSpPr>
        <p:spPr>
          <a:xfrm>
            <a:off x="329247" y="3674820"/>
            <a:ext cx="183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Kort</a:t>
            </a:r>
          </a:p>
        </p:txBody>
      </p:sp>
      <p:sp>
        <p:nvSpPr>
          <p:cNvPr id="55" name="Tekstvak 12">
            <a:extLst>
              <a:ext uri="{FF2B5EF4-FFF2-40B4-BE49-F238E27FC236}">
                <a16:creationId xmlns:a16="http://schemas.microsoft.com/office/drawing/2014/main" id="{840074D7-2290-38A3-7EEA-9525E9B5ADB8}"/>
              </a:ext>
            </a:extLst>
          </p:cNvPr>
          <p:cNvSpPr txBox="1"/>
          <p:nvPr/>
        </p:nvSpPr>
        <p:spPr>
          <a:xfrm>
            <a:off x="340773" y="4051247"/>
            <a:ext cx="223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Lang</a:t>
            </a:r>
          </a:p>
        </p:txBody>
      </p:sp>
      <p:sp>
        <p:nvSpPr>
          <p:cNvPr id="57" name="Tekstvak 13">
            <a:extLst>
              <a:ext uri="{FF2B5EF4-FFF2-40B4-BE49-F238E27FC236}">
                <a16:creationId xmlns:a16="http://schemas.microsoft.com/office/drawing/2014/main" id="{EA7B5162-BC05-34E0-2C2D-6828E2A32901}"/>
              </a:ext>
            </a:extLst>
          </p:cNvPr>
          <p:cNvSpPr txBox="1"/>
          <p:nvPr/>
        </p:nvSpPr>
        <p:spPr>
          <a:xfrm>
            <a:off x="1623425" y="3345916"/>
            <a:ext cx="1711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256</a:t>
            </a:r>
          </a:p>
        </p:txBody>
      </p:sp>
      <p:sp>
        <p:nvSpPr>
          <p:cNvPr id="58" name="Tekstvak 14">
            <a:extLst>
              <a:ext uri="{FF2B5EF4-FFF2-40B4-BE49-F238E27FC236}">
                <a16:creationId xmlns:a16="http://schemas.microsoft.com/office/drawing/2014/main" id="{17AC6054-909B-A017-212E-6CBB385431C7}"/>
              </a:ext>
            </a:extLst>
          </p:cNvPr>
          <p:cNvSpPr txBox="1"/>
          <p:nvPr/>
        </p:nvSpPr>
        <p:spPr>
          <a:xfrm>
            <a:off x="1595204" y="408094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625</a:t>
            </a:r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34D87686-7925-754B-3A3C-0E9CAD292A26}"/>
              </a:ext>
            </a:extLst>
          </p:cNvPr>
          <p:cNvSpPr txBox="1">
            <a:spLocks/>
          </p:cNvSpPr>
          <p:nvPr/>
        </p:nvSpPr>
        <p:spPr>
          <a:xfrm>
            <a:off x="601829" y="4808668"/>
            <a:ext cx="981747" cy="639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AC =</a:t>
            </a:r>
          </a:p>
        </p:txBody>
      </p: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04BD7C58-43B8-3D90-5440-9717119B0F4F}"/>
              </a:ext>
            </a:extLst>
          </p:cNvPr>
          <p:cNvCxnSpPr>
            <a:cxnSpLocks/>
          </p:cNvCxnSpPr>
          <p:nvPr/>
        </p:nvCxnSpPr>
        <p:spPr>
          <a:xfrm flipH="1">
            <a:off x="1586649" y="3485159"/>
            <a:ext cx="10358" cy="9959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A32861A3-B53C-DFB4-D5DE-C2747DDBD11A}"/>
              </a:ext>
            </a:extLst>
          </p:cNvPr>
          <p:cNvCxnSpPr>
            <a:cxnSpLocks/>
          </p:cNvCxnSpPr>
          <p:nvPr/>
        </p:nvCxnSpPr>
        <p:spPr>
          <a:xfrm>
            <a:off x="1586649" y="4055762"/>
            <a:ext cx="723176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kstvak 18">
            <a:extLst>
              <a:ext uri="{FF2B5EF4-FFF2-40B4-BE49-F238E27FC236}">
                <a16:creationId xmlns:a16="http://schemas.microsoft.com/office/drawing/2014/main" id="{82B7CF93-4ADB-4524-42BE-F260DF68200C}"/>
              </a:ext>
            </a:extLst>
          </p:cNvPr>
          <p:cNvSpPr txBox="1"/>
          <p:nvPr/>
        </p:nvSpPr>
        <p:spPr>
          <a:xfrm>
            <a:off x="2434749" y="387002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+</a:t>
            </a:r>
          </a:p>
        </p:txBody>
      </p:sp>
      <p:sp>
        <p:nvSpPr>
          <p:cNvPr id="68" name="Tekstvak 19">
            <a:extLst>
              <a:ext uri="{FF2B5EF4-FFF2-40B4-BE49-F238E27FC236}">
                <a16:creationId xmlns:a16="http://schemas.microsoft.com/office/drawing/2014/main" id="{18330FBC-BE66-70D0-753C-AA4FD149A6A1}"/>
              </a:ext>
            </a:extLst>
          </p:cNvPr>
          <p:cNvSpPr txBox="1"/>
          <p:nvPr/>
        </p:nvSpPr>
        <p:spPr>
          <a:xfrm>
            <a:off x="1140909" y="2891460"/>
            <a:ext cx="999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>
                <a:solidFill>
                  <a:srgbClr val="FF0000"/>
                </a:solidFill>
              </a:rPr>
              <a:t>kwadraat</a:t>
            </a:r>
          </a:p>
        </p:txBody>
      </p: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8AB5C645-6DEA-32E4-B5A2-A3ADBD32D28D}"/>
              </a:ext>
            </a:extLst>
          </p:cNvPr>
          <p:cNvCxnSpPr/>
          <p:nvPr/>
        </p:nvCxnSpPr>
        <p:spPr>
          <a:xfrm>
            <a:off x="1402884" y="3268807"/>
            <a:ext cx="41127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kstvak 21">
            <a:extLst>
              <a:ext uri="{FF2B5EF4-FFF2-40B4-BE49-F238E27FC236}">
                <a16:creationId xmlns:a16="http://schemas.microsoft.com/office/drawing/2014/main" id="{59E53716-A43E-CD69-A3F4-619D8D71D62F}"/>
              </a:ext>
            </a:extLst>
          </p:cNvPr>
          <p:cNvSpPr txBox="1"/>
          <p:nvPr/>
        </p:nvSpPr>
        <p:spPr>
          <a:xfrm>
            <a:off x="1284637" y="4545865"/>
            <a:ext cx="737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>
                <a:solidFill>
                  <a:srgbClr val="FF0000"/>
                </a:solidFill>
              </a:rPr>
              <a:t>wortel</a:t>
            </a:r>
          </a:p>
        </p:txBody>
      </p: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909DDC55-20EA-6CFB-D2D0-71821EC37270}"/>
              </a:ext>
            </a:extLst>
          </p:cNvPr>
          <p:cNvCxnSpPr/>
          <p:nvPr/>
        </p:nvCxnSpPr>
        <p:spPr>
          <a:xfrm flipH="1">
            <a:off x="1388588" y="4569347"/>
            <a:ext cx="49053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kstvak 23">
            <a:extLst>
              <a:ext uri="{FF2B5EF4-FFF2-40B4-BE49-F238E27FC236}">
                <a16:creationId xmlns:a16="http://schemas.microsoft.com/office/drawing/2014/main" id="{87A193C5-0337-9EDE-4732-E16A76CDDF63}"/>
              </a:ext>
            </a:extLst>
          </p:cNvPr>
          <p:cNvSpPr txBox="1"/>
          <p:nvPr/>
        </p:nvSpPr>
        <p:spPr>
          <a:xfrm>
            <a:off x="1630131" y="3658302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389</a:t>
            </a:r>
          </a:p>
        </p:txBody>
      </p:sp>
      <p:sp>
        <p:nvSpPr>
          <p:cNvPr id="73" name="Tekstvak 24">
            <a:extLst>
              <a:ext uri="{FF2B5EF4-FFF2-40B4-BE49-F238E27FC236}">
                <a16:creationId xmlns:a16="http://schemas.microsoft.com/office/drawing/2014/main" id="{B8F984DB-CABE-C7E9-4AFC-01F6A793DF71}"/>
              </a:ext>
            </a:extLst>
          </p:cNvPr>
          <p:cNvSpPr txBox="1"/>
          <p:nvPr/>
        </p:nvSpPr>
        <p:spPr>
          <a:xfrm>
            <a:off x="1042614" y="334591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16</a:t>
            </a:r>
          </a:p>
        </p:txBody>
      </p:sp>
      <p:sp>
        <p:nvSpPr>
          <p:cNvPr id="74" name="Tekstvak 25">
            <a:extLst>
              <a:ext uri="{FF2B5EF4-FFF2-40B4-BE49-F238E27FC236}">
                <a16:creationId xmlns:a16="http://schemas.microsoft.com/office/drawing/2014/main" id="{420AC4E4-C444-6729-F1A7-B1F0F4832D8D}"/>
              </a:ext>
            </a:extLst>
          </p:cNvPr>
          <p:cNvSpPr txBox="1"/>
          <p:nvPr/>
        </p:nvSpPr>
        <p:spPr>
          <a:xfrm>
            <a:off x="1052149" y="3674820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 ?</a:t>
            </a:r>
          </a:p>
        </p:txBody>
      </p:sp>
      <p:sp>
        <p:nvSpPr>
          <p:cNvPr id="75" name="Tekstvak 26">
            <a:extLst>
              <a:ext uri="{FF2B5EF4-FFF2-40B4-BE49-F238E27FC236}">
                <a16:creationId xmlns:a16="http://schemas.microsoft.com/office/drawing/2014/main" id="{B4CDC585-0E05-2C79-A2E1-B4EB76C07382}"/>
              </a:ext>
            </a:extLst>
          </p:cNvPr>
          <p:cNvSpPr txBox="1"/>
          <p:nvPr/>
        </p:nvSpPr>
        <p:spPr>
          <a:xfrm>
            <a:off x="1052150" y="408312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25</a:t>
            </a:r>
          </a:p>
        </p:txBody>
      </p:sp>
      <p:sp>
        <p:nvSpPr>
          <p:cNvPr id="76" name="Tekstvak 27">
            <a:extLst>
              <a:ext uri="{FF2B5EF4-FFF2-40B4-BE49-F238E27FC236}">
                <a16:creationId xmlns:a16="http://schemas.microsoft.com/office/drawing/2014/main" id="{15EC7118-2017-EE40-43E0-35AFC324810C}"/>
              </a:ext>
            </a:extLst>
          </p:cNvPr>
          <p:cNvSpPr txBox="1"/>
          <p:nvPr/>
        </p:nvSpPr>
        <p:spPr>
          <a:xfrm>
            <a:off x="1056014" y="4955461"/>
            <a:ext cx="69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√389 </a:t>
            </a:r>
          </a:p>
        </p:txBody>
      </p:sp>
      <p:sp>
        <p:nvSpPr>
          <p:cNvPr id="77" name="Tekstvak 28">
            <a:extLst>
              <a:ext uri="{FF2B5EF4-FFF2-40B4-BE49-F238E27FC236}">
                <a16:creationId xmlns:a16="http://schemas.microsoft.com/office/drawing/2014/main" id="{BBE567E8-D3AB-3544-91BD-4B31123E12A1}"/>
              </a:ext>
            </a:extLst>
          </p:cNvPr>
          <p:cNvSpPr txBox="1"/>
          <p:nvPr/>
        </p:nvSpPr>
        <p:spPr>
          <a:xfrm>
            <a:off x="1654803" y="494865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= 13 </a:t>
            </a:r>
          </a:p>
        </p:txBody>
      </p:sp>
      <p:sp>
        <p:nvSpPr>
          <p:cNvPr id="78" name="Tekstvak 29">
            <a:extLst>
              <a:ext uri="{FF2B5EF4-FFF2-40B4-BE49-F238E27FC236}">
                <a16:creationId xmlns:a16="http://schemas.microsoft.com/office/drawing/2014/main" id="{A487082F-1172-3C0A-0F13-44C78B765CA8}"/>
              </a:ext>
            </a:extLst>
          </p:cNvPr>
          <p:cNvSpPr txBox="1"/>
          <p:nvPr/>
        </p:nvSpPr>
        <p:spPr>
          <a:xfrm>
            <a:off x="2168747" y="3667617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(625 - 256)</a:t>
            </a:r>
          </a:p>
        </p:txBody>
      </p:sp>
      <p:sp>
        <p:nvSpPr>
          <p:cNvPr id="84" name="Rechthoek 83">
            <a:extLst>
              <a:ext uri="{FF2B5EF4-FFF2-40B4-BE49-F238E27FC236}">
                <a16:creationId xmlns:a16="http://schemas.microsoft.com/office/drawing/2014/main" id="{C44C6F86-B4E3-EA1B-EE63-99D1B4F9ECE5}"/>
              </a:ext>
            </a:extLst>
          </p:cNvPr>
          <p:cNvSpPr/>
          <p:nvPr/>
        </p:nvSpPr>
        <p:spPr>
          <a:xfrm>
            <a:off x="5067404" y="4900772"/>
            <a:ext cx="582339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nl-NL" sz="1600" dirty="0"/>
              <a:t>tan</a:t>
            </a:r>
            <a:r>
              <a:rPr lang="nl-NL" sz="1600" baseline="30000" dirty="0"/>
              <a:t>-1</a:t>
            </a:r>
            <a:endParaRPr lang="nl-NL" sz="1600" dirty="0"/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0432982B-5E3A-03A5-A4A4-19EA611E4B0F}"/>
              </a:ext>
            </a:extLst>
          </p:cNvPr>
          <p:cNvSpPr txBox="1"/>
          <p:nvPr/>
        </p:nvSpPr>
        <p:spPr>
          <a:xfrm>
            <a:off x="4533933" y="4903414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Symbol"/>
              </a:rPr>
              <a:t>D =</a:t>
            </a:r>
            <a:endParaRPr lang="nl-NL" sz="1600" dirty="0"/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ACA5EBB3-01A0-5A15-D952-F45DF1F4CA3A}"/>
              </a:ext>
            </a:extLst>
          </p:cNvPr>
          <p:cNvSpPr txBox="1"/>
          <p:nvPr/>
        </p:nvSpPr>
        <p:spPr>
          <a:xfrm>
            <a:off x="5497071" y="4891586"/>
            <a:ext cx="12321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( 4 : 5 )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375E9181-37D5-A47B-9C44-10A85DD6936F}"/>
              </a:ext>
            </a:extLst>
          </p:cNvPr>
          <p:cNvSpPr txBox="1"/>
          <p:nvPr/>
        </p:nvSpPr>
        <p:spPr>
          <a:xfrm>
            <a:off x="6422818" y="4889474"/>
            <a:ext cx="12321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/>
              <a:t>=  39⁰</a:t>
            </a: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B7D3DE7F-8BE7-1875-58B6-655EA121F56B}"/>
              </a:ext>
            </a:extLst>
          </p:cNvPr>
          <p:cNvSpPr txBox="1"/>
          <p:nvPr/>
        </p:nvSpPr>
        <p:spPr>
          <a:xfrm>
            <a:off x="8589573" y="4886862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MN =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049A2A31-1B72-A23C-795B-51B3EE551812}"/>
              </a:ext>
            </a:extLst>
          </p:cNvPr>
          <p:cNvSpPr txBox="1"/>
          <p:nvPr/>
        </p:nvSpPr>
        <p:spPr>
          <a:xfrm>
            <a:off x="9115413" y="4888328"/>
            <a:ext cx="1389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 : tan (</a:t>
            </a:r>
            <a:r>
              <a:rPr lang="nl-NL" sz="1600" dirty="0">
                <a:sym typeface="Symbol"/>
              </a:rPr>
              <a:t>36) x 1</a:t>
            </a:r>
            <a:endParaRPr lang="nl-NL" sz="1600" dirty="0"/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B94D5886-ED60-9833-CF14-5A6195040075}"/>
              </a:ext>
            </a:extLst>
          </p:cNvPr>
          <p:cNvSpPr txBox="1"/>
          <p:nvPr/>
        </p:nvSpPr>
        <p:spPr>
          <a:xfrm>
            <a:off x="10364432" y="4882167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8,3</a:t>
            </a:r>
          </a:p>
        </p:txBody>
      </p:sp>
      <p:cxnSp>
        <p:nvCxnSpPr>
          <p:cNvPr id="98" name="Rechte verbindingslijn 97">
            <a:extLst>
              <a:ext uri="{FF2B5EF4-FFF2-40B4-BE49-F238E27FC236}">
                <a16:creationId xmlns:a16="http://schemas.microsoft.com/office/drawing/2014/main" id="{128E5261-B648-32AD-D0E7-AE349358AD7A}"/>
              </a:ext>
            </a:extLst>
          </p:cNvPr>
          <p:cNvCxnSpPr>
            <a:cxnSpLocks/>
          </p:cNvCxnSpPr>
          <p:nvPr/>
        </p:nvCxnSpPr>
        <p:spPr>
          <a:xfrm flipV="1">
            <a:off x="-612" y="5357342"/>
            <a:ext cx="12192000" cy="1747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9" name="Afbeelding 98">
            <a:extLst>
              <a:ext uri="{FF2B5EF4-FFF2-40B4-BE49-F238E27FC236}">
                <a16:creationId xmlns:a16="http://schemas.microsoft.com/office/drawing/2014/main" id="{ACB05BC9-6C74-D3FD-18A6-0564C1876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1047"/>
          <a:stretch/>
        </p:blipFill>
        <p:spPr>
          <a:xfrm>
            <a:off x="1948237" y="5440671"/>
            <a:ext cx="874713" cy="1079498"/>
          </a:xfrm>
          <a:prstGeom prst="rect">
            <a:avLst/>
          </a:prstGeom>
        </p:spPr>
      </p:pic>
      <p:sp>
        <p:nvSpPr>
          <p:cNvPr id="100" name="Tekstvak 99">
            <a:extLst>
              <a:ext uri="{FF2B5EF4-FFF2-40B4-BE49-F238E27FC236}">
                <a16:creationId xmlns:a16="http://schemas.microsoft.com/office/drawing/2014/main" id="{55193BD1-036B-CA29-3553-22FFF0C05140}"/>
              </a:ext>
            </a:extLst>
          </p:cNvPr>
          <p:cNvSpPr txBox="1"/>
          <p:nvPr/>
        </p:nvSpPr>
        <p:spPr>
          <a:xfrm>
            <a:off x="-612" y="5470572"/>
            <a:ext cx="1879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Rechthoekige</a:t>
            </a:r>
          </a:p>
          <a:p>
            <a:r>
              <a:rPr lang="nl-NL" sz="1600" dirty="0"/>
              <a:t>driehoek maken met horizontale en verticale hulplijnen</a:t>
            </a:r>
          </a:p>
        </p:txBody>
      </p:sp>
      <p:pic>
        <p:nvPicPr>
          <p:cNvPr id="101" name="Afbeelding 100">
            <a:extLst>
              <a:ext uri="{FF2B5EF4-FFF2-40B4-BE49-F238E27FC236}">
                <a16:creationId xmlns:a16="http://schemas.microsoft.com/office/drawing/2014/main" id="{F02EEF99-2B88-4679-7D87-947302F1B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89" r="27520"/>
          <a:stretch/>
        </p:blipFill>
        <p:spPr>
          <a:xfrm>
            <a:off x="4275461" y="5452176"/>
            <a:ext cx="1024678" cy="1080000"/>
          </a:xfrm>
          <a:prstGeom prst="rect">
            <a:avLst/>
          </a:prstGeom>
        </p:spPr>
      </p:pic>
      <p:pic>
        <p:nvPicPr>
          <p:cNvPr id="102" name="Afbeelding 101">
            <a:extLst>
              <a:ext uri="{FF2B5EF4-FFF2-40B4-BE49-F238E27FC236}">
                <a16:creationId xmlns:a16="http://schemas.microsoft.com/office/drawing/2014/main" id="{69B2CB64-D31E-D0FA-3E4A-FEF1071AFF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569"/>
          <a:stretch/>
        </p:blipFill>
        <p:spPr>
          <a:xfrm>
            <a:off x="7663431" y="5461486"/>
            <a:ext cx="1255775" cy="1080000"/>
          </a:xfrm>
          <a:prstGeom prst="rect">
            <a:avLst/>
          </a:prstGeom>
        </p:spPr>
      </p:pic>
      <p:pic>
        <p:nvPicPr>
          <p:cNvPr id="103" name="Afbeelding 102">
            <a:extLst>
              <a:ext uri="{FF2B5EF4-FFF2-40B4-BE49-F238E27FC236}">
                <a16:creationId xmlns:a16="http://schemas.microsoft.com/office/drawing/2014/main" id="{7691D8BA-CA9C-7C34-D074-23745B2E8F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5650"/>
          <a:stretch/>
        </p:blipFill>
        <p:spPr>
          <a:xfrm>
            <a:off x="9399691" y="5452176"/>
            <a:ext cx="964741" cy="1080000"/>
          </a:xfrm>
          <a:prstGeom prst="rect">
            <a:avLst/>
          </a:prstGeom>
        </p:spPr>
      </p:pic>
      <p:graphicFrame>
        <p:nvGraphicFramePr>
          <p:cNvPr id="105" name="Tabel 104">
            <a:extLst>
              <a:ext uri="{FF2B5EF4-FFF2-40B4-BE49-F238E27FC236}">
                <a16:creationId xmlns:a16="http://schemas.microsoft.com/office/drawing/2014/main" id="{F200464C-5F69-BD11-53BB-53895A3188CD}"/>
              </a:ext>
            </a:extLst>
          </p:cNvPr>
          <p:cNvGraphicFramePr>
            <a:graphicFrameLocks noGrp="1"/>
          </p:cNvGraphicFramePr>
          <p:nvPr/>
        </p:nvGraphicFramePr>
        <p:xfrm>
          <a:off x="4860298" y="3835656"/>
          <a:ext cx="1578654" cy="68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27">
                  <a:extLst>
                    <a:ext uri="{9D8B030D-6E8A-4147-A177-3AD203B41FA5}">
                      <a16:colId xmlns:a16="http://schemas.microsoft.com/office/drawing/2014/main" val="3149821363"/>
                    </a:ext>
                  </a:extLst>
                </a:gridCol>
                <a:gridCol w="789327">
                  <a:extLst>
                    <a:ext uri="{9D8B030D-6E8A-4147-A177-3AD203B41FA5}">
                      <a16:colId xmlns:a16="http://schemas.microsoft.com/office/drawing/2014/main" val="3959990484"/>
                    </a:ext>
                  </a:extLst>
                </a:gridCol>
              </a:tblGrid>
              <a:tr h="341605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111999"/>
                  </a:ext>
                </a:extLst>
              </a:tr>
              <a:tr h="341605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0444111"/>
                  </a:ext>
                </a:extLst>
              </a:tr>
            </a:tbl>
          </a:graphicData>
        </a:graphic>
      </p:graphicFrame>
      <p:sp>
        <p:nvSpPr>
          <p:cNvPr id="106" name="Tekstvak 105">
            <a:extLst>
              <a:ext uri="{FF2B5EF4-FFF2-40B4-BE49-F238E27FC236}">
                <a16:creationId xmlns:a16="http://schemas.microsoft.com/office/drawing/2014/main" id="{17F080A7-0FF0-B808-45DB-F3211A770CF8}"/>
              </a:ext>
            </a:extLst>
          </p:cNvPr>
          <p:cNvSpPr txBox="1"/>
          <p:nvPr/>
        </p:nvSpPr>
        <p:spPr>
          <a:xfrm>
            <a:off x="4715717" y="3845978"/>
            <a:ext cx="895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tan (</a:t>
            </a:r>
            <a:r>
              <a:rPr lang="nl-NL" sz="1600" dirty="0">
                <a:sym typeface="Symbol"/>
              </a:rPr>
              <a:t>?)</a:t>
            </a:r>
            <a:endParaRPr lang="nl-NL" sz="1600" dirty="0"/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2D0E1CB9-A178-55B6-99AF-8E32B1C4564A}"/>
              </a:ext>
            </a:extLst>
          </p:cNvPr>
          <p:cNvSpPr txBox="1"/>
          <p:nvPr/>
        </p:nvSpPr>
        <p:spPr>
          <a:xfrm>
            <a:off x="5820964" y="3845978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 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351D7974-206F-52B6-2EFF-8C98AF8EB7E6}"/>
              </a:ext>
            </a:extLst>
          </p:cNvPr>
          <p:cNvSpPr txBox="1"/>
          <p:nvPr/>
        </p:nvSpPr>
        <p:spPr>
          <a:xfrm>
            <a:off x="5820964" y="427453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5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C83F2C41-DDD6-3676-E2A3-C923F44E39E8}"/>
              </a:ext>
            </a:extLst>
          </p:cNvPr>
          <p:cNvSpPr txBox="1"/>
          <p:nvPr/>
        </p:nvSpPr>
        <p:spPr>
          <a:xfrm>
            <a:off x="4950201" y="427453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64EBE5F-94C8-D5D3-798F-BA3CF06E58CB}"/>
              </a:ext>
            </a:extLst>
          </p:cNvPr>
          <p:cNvSpPr txBox="1"/>
          <p:nvPr/>
        </p:nvSpPr>
        <p:spPr>
          <a:xfrm>
            <a:off x="5370110" y="2970131"/>
            <a:ext cx="543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TOA</a:t>
            </a:r>
          </a:p>
        </p:txBody>
      </p:sp>
      <p:graphicFrame>
        <p:nvGraphicFramePr>
          <p:cNvPr id="111" name="Tabel 110">
            <a:extLst>
              <a:ext uri="{FF2B5EF4-FFF2-40B4-BE49-F238E27FC236}">
                <a16:creationId xmlns:a16="http://schemas.microsoft.com/office/drawing/2014/main" id="{576FB73F-2A14-F2B2-B94F-88D7B44076BF}"/>
              </a:ext>
            </a:extLst>
          </p:cNvPr>
          <p:cNvGraphicFramePr>
            <a:graphicFrameLocks noGrp="1"/>
          </p:cNvGraphicFramePr>
          <p:nvPr/>
        </p:nvGraphicFramePr>
        <p:xfrm>
          <a:off x="8872593" y="3873901"/>
          <a:ext cx="1578654" cy="68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27">
                  <a:extLst>
                    <a:ext uri="{9D8B030D-6E8A-4147-A177-3AD203B41FA5}">
                      <a16:colId xmlns:a16="http://schemas.microsoft.com/office/drawing/2014/main" val="3149821363"/>
                    </a:ext>
                  </a:extLst>
                </a:gridCol>
                <a:gridCol w="789327">
                  <a:extLst>
                    <a:ext uri="{9D8B030D-6E8A-4147-A177-3AD203B41FA5}">
                      <a16:colId xmlns:a16="http://schemas.microsoft.com/office/drawing/2014/main" val="3959990484"/>
                    </a:ext>
                  </a:extLst>
                </a:gridCol>
              </a:tblGrid>
              <a:tr h="341605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111999"/>
                  </a:ext>
                </a:extLst>
              </a:tr>
              <a:tr h="341605"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0444111"/>
                  </a:ext>
                </a:extLst>
              </a:tr>
            </a:tbl>
          </a:graphicData>
        </a:graphic>
      </p:graphicFrame>
      <p:sp>
        <p:nvSpPr>
          <p:cNvPr id="112" name="Tekstvak 111">
            <a:extLst>
              <a:ext uri="{FF2B5EF4-FFF2-40B4-BE49-F238E27FC236}">
                <a16:creationId xmlns:a16="http://schemas.microsoft.com/office/drawing/2014/main" id="{79DFFC47-A51C-E75E-7022-1E968FB8D0D7}"/>
              </a:ext>
            </a:extLst>
          </p:cNvPr>
          <p:cNvSpPr txBox="1"/>
          <p:nvPr/>
        </p:nvSpPr>
        <p:spPr>
          <a:xfrm>
            <a:off x="8680387" y="3884223"/>
            <a:ext cx="1010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tan (</a:t>
            </a:r>
            <a:r>
              <a:rPr lang="nl-NL" sz="1600" dirty="0">
                <a:sym typeface="Symbol"/>
              </a:rPr>
              <a:t>36)</a:t>
            </a:r>
            <a:endParaRPr lang="nl-NL" sz="1600" dirty="0"/>
          </a:p>
        </p:txBody>
      </p:sp>
      <p:sp>
        <p:nvSpPr>
          <p:cNvPr id="113" name="Tekstvak 112">
            <a:extLst>
              <a:ext uri="{FF2B5EF4-FFF2-40B4-BE49-F238E27FC236}">
                <a16:creationId xmlns:a16="http://schemas.microsoft.com/office/drawing/2014/main" id="{DFF432BF-4E22-8BEA-B441-E3965115E97E}"/>
              </a:ext>
            </a:extLst>
          </p:cNvPr>
          <p:cNvSpPr txBox="1"/>
          <p:nvPr/>
        </p:nvSpPr>
        <p:spPr>
          <a:xfrm>
            <a:off x="9833259" y="3884223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 </a:t>
            </a:r>
          </a:p>
        </p:txBody>
      </p:sp>
      <p:sp>
        <p:nvSpPr>
          <p:cNvPr id="114" name="Tekstvak 113">
            <a:extLst>
              <a:ext uri="{FF2B5EF4-FFF2-40B4-BE49-F238E27FC236}">
                <a16:creationId xmlns:a16="http://schemas.microsoft.com/office/drawing/2014/main" id="{ED18556A-0335-827E-EB80-518AA6BFB12F}"/>
              </a:ext>
            </a:extLst>
          </p:cNvPr>
          <p:cNvSpPr txBox="1"/>
          <p:nvPr/>
        </p:nvSpPr>
        <p:spPr>
          <a:xfrm>
            <a:off x="9833259" y="431277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?</a:t>
            </a:r>
          </a:p>
        </p:txBody>
      </p:sp>
      <p:sp>
        <p:nvSpPr>
          <p:cNvPr id="115" name="Tekstvak 114">
            <a:extLst>
              <a:ext uri="{FF2B5EF4-FFF2-40B4-BE49-F238E27FC236}">
                <a16:creationId xmlns:a16="http://schemas.microsoft.com/office/drawing/2014/main" id="{EE0BD1FB-BA09-75ED-4243-CE34C91C6CEE}"/>
              </a:ext>
            </a:extLst>
          </p:cNvPr>
          <p:cNvSpPr txBox="1"/>
          <p:nvPr/>
        </p:nvSpPr>
        <p:spPr>
          <a:xfrm>
            <a:off x="8962496" y="431277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029D19E8-FFE2-CCD1-6B15-3B6D0151A39B}"/>
              </a:ext>
            </a:extLst>
          </p:cNvPr>
          <p:cNvSpPr txBox="1"/>
          <p:nvPr/>
        </p:nvSpPr>
        <p:spPr>
          <a:xfrm>
            <a:off x="9382405" y="3008376"/>
            <a:ext cx="543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TOA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8604877-A956-3912-0B11-EC9482543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62" r="50066"/>
          <a:stretch/>
        </p:blipFill>
        <p:spPr>
          <a:xfrm>
            <a:off x="2822950" y="5443442"/>
            <a:ext cx="1470945" cy="107949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C11A889-A9A6-C4D7-1904-B5100DE8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100"/>
          <a:stretch/>
        </p:blipFill>
        <p:spPr>
          <a:xfrm>
            <a:off x="5317169" y="5452176"/>
            <a:ext cx="1288254" cy="1080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09B6F51-EC98-A6DC-2772-15AD50651B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262"/>
          <a:stretch/>
        </p:blipFill>
        <p:spPr>
          <a:xfrm>
            <a:off x="6983712" y="5470572"/>
            <a:ext cx="735530" cy="10800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A6CA3E6-7514-FE5A-2EED-C2D33409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357"/>
          <a:stretch/>
        </p:blipFill>
        <p:spPr>
          <a:xfrm>
            <a:off x="10394867" y="5445617"/>
            <a:ext cx="1253890" cy="10800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B1BDDABC-A98D-E9D8-8604-02B0681A7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068" y="2887607"/>
            <a:ext cx="1924319" cy="97168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580D04A2-4EA0-6D7D-4960-491B2EDE1974}"/>
              </a:ext>
            </a:extLst>
          </p:cNvPr>
          <p:cNvSpPr txBox="1"/>
          <p:nvPr/>
        </p:nvSpPr>
        <p:spPr>
          <a:xfrm>
            <a:off x="848332" y="810845"/>
            <a:ext cx="18792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FF0000"/>
                </a:solidFill>
              </a:rPr>
              <a:t>2 zijden bekend en </a:t>
            </a:r>
          </a:p>
          <a:p>
            <a:pPr algn="ctr"/>
            <a:r>
              <a:rPr lang="nl-NL" sz="1600" dirty="0">
                <a:solidFill>
                  <a:srgbClr val="FF0000"/>
                </a:solidFill>
              </a:rPr>
              <a:t>3</a:t>
            </a:r>
            <a:r>
              <a:rPr lang="nl-NL" sz="1600" baseline="30000" dirty="0">
                <a:solidFill>
                  <a:srgbClr val="FF0000"/>
                </a:solidFill>
              </a:rPr>
              <a:t>de</a:t>
            </a:r>
            <a:r>
              <a:rPr lang="nl-NL" sz="1600" dirty="0">
                <a:solidFill>
                  <a:srgbClr val="FF0000"/>
                </a:solidFill>
              </a:rPr>
              <a:t> zijde uitrekenen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3C781F7-CEB1-8104-E20F-66B28C173D29}"/>
              </a:ext>
            </a:extLst>
          </p:cNvPr>
          <p:cNvSpPr txBox="1"/>
          <p:nvPr/>
        </p:nvSpPr>
        <p:spPr>
          <a:xfrm>
            <a:off x="4814124" y="790442"/>
            <a:ext cx="1861279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>
                <a:solidFill>
                  <a:srgbClr val="00B050"/>
                </a:solidFill>
              </a:rPr>
              <a:t>2 zijden bekend en </a:t>
            </a:r>
          </a:p>
          <a:p>
            <a:pPr algn="ctr"/>
            <a:r>
              <a:rPr lang="nl-NL" sz="1600">
                <a:solidFill>
                  <a:srgbClr val="00B050"/>
                </a:solidFill>
              </a:rPr>
              <a:t>hoek uitrekenen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1F131A60-5F61-9D14-7AE5-8141771360A0}"/>
              </a:ext>
            </a:extLst>
          </p:cNvPr>
          <p:cNvSpPr txBox="1"/>
          <p:nvPr/>
        </p:nvSpPr>
        <p:spPr>
          <a:xfrm>
            <a:off x="6551657" y="1965084"/>
            <a:ext cx="542136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00B050"/>
                </a:solidFill>
              </a:rPr>
              <a:t>ZZH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1AC32A41-B84B-311B-F956-CB09B4D75640}"/>
              </a:ext>
            </a:extLst>
          </p:cNvPr>
          <p:cNvSpPr txBox="1"/>
          <p:nvPr/>
        </p:nvSpPr>
        <p:spPr>
          <a:xfrm>
            <a:off x="8872593" y="790442"/>
            <a:ext cx="2088905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>
                <a:solidFill>
                  <a:srgbClr val="00B0F0"/>
                </a:solidFill>
              </a:rPr>
              <a:t>Zijde en hoek bekend </a:t>
            </a:r>
          </a:p>
          <a:p>
            <a:pPr algn="ctr"/>
            <a:r>
              <a:rPr lang="nl-NL" sz="1600">
                <a:solidFill>
                  <a:srgbClr val="00B0F0"/>
                </a:solidFill>
              </a:rPr>
              <a:t>en zijde uitrekenen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F15FB27B-32C1-0673-7F5C-512659768693}"/>
              </a:ext>
            </a:extLst>
          </p:cNvPr>
          <p:cNvSpPr txBox="1"/>
          <p:nvPr/>
        </p:nvSpPr>
        <p:spPr>
          <a:xfrm>
            <a:off x="10897759" y="1903046"/>
            <a:ext cx="542136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>
                <a:solidFill>
                  <a:srgbClr val="00B0F0"/>
                </a:solidFill>
              </a:rPr>
              <a:t>ZHZ</a:t>
            </a: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F1A9DD26-9172-71F1-B3F0-86069AACC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294" y="1468288"/>
            <a:ext cx="2312393" cy="1292538"/>
          </a:xfrm>
          <a:prstGeom prst="rect">
            <a:avLst/>
          </a:prstGeom>
        </p:spPr>
      </p:pic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8EFCDD16-6E01-E53C-C123-6FD8E01B4B96}"/>
              </a:ext>
            </a:extLst>
          </p:cNvPr>
          <p:cNvCxnSpPr>
            <a:cxnSpLocks/>
          </p:cNvCxnSpPr>
          <p:nvPr/>
        </p:nvCxnSpPr>
        <p:spPr>
          <a:xfrm>
            <a:off x="-15099" y="2760826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8DDE58AF-66F8-C6D7-55E2-1F75F7E4E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855" y="1446696"/>
            <a:ext cx="2187746" cy="1277888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5BACCD99-6C00-85DC-7413-77B06BDA2B6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326" b="-2389"/>
          <a:stretch/>
        </p:blipFill>
        <p:spPr>
          <a:xfrm>
            <a:off x="4404222" y="1413652"/>
            <a:ext cx="2060034" cy="1338590"/>
          </a:xfrm>
          <a:prstGeom prst="rect">
            <a:avLst/>
          </a:prstGeom>
        </p:spPr>
      </p:pic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3F57A835-5722-46FE-56C3-1CB956C9B365}"/>
              </a:ext>
            </a:extLst>
          </p:cNvPr>
          <p:cNvCxnSpPr>
            <a:cxnSpLocks/>
          </p:cNvCxnSpPr>
          <p:nvPr/>
        </p:nvCxnSpPr>
        <p:spPr>
          <a:xfrm flipV="1">
            <a:off x="5160452" y="1992733"/>
            <a:ext cx="795861" cy="2557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57F3372C-C250-9DD2-742D-6F8EB95626E4}"/>
              </a:ext>
            </a:extLst>
          </p:cNvPr>
          <p:cNvCxnSpPr>
            <a:cxnSpLocks/>
          </p:cNvCxnSpPr>
          <p:nvPr/>
        </p:nvCxnSpPr>
        <p:spPr>
          <a:xfrm flipH="1" flipV="1">
            <a:off x="8971128" y="2049630"/>
            <a:ext cx="945917" cy="2540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4287E374-1B1D-0356-0D88-E0A5BAF7BC1D}"/>
              </a:ext>
            </a:extLst>
          </p:cNvPr>
          <p:cNvCxnSpPr>
            <a:cxnSpLocks/>
          </p:cNvCxnSpPr>
          <p:nvPr/>
        </p:nvCxnSpPr>
        <p:spPr>
          <a:xfrm>
            <a:off x="1868" y="705812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64135828-6C4E-18C9-21FE-920D30938EBB}"/>
              </a:ext>
            </a:extLst>
          </p:cNvPr>
          <p:cNvSpPr txBox="1"/>
          <p:nvPr/>
        </p:nvSpPr>
        <p:spPr>
          <a:xfrm>
            <a:off x="6947085" y="441512"/>
            <a:ext cx="1544314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7030A0"/>
                </a:solidFill>
              </a:rPr>
              <a:t>Je benoemt </a:t>
            </a:r>
          </a:p>
          <a:p>
            <a:pPr algn="ctr"/>
            <a:r>
              <a:rPr lang="nl-NL" sz="1600" dirty="0">
                <a:solidFill>
                  <a:srgbClr val="7030A0"/>
                </a:solidFill>
              </a:rPr>
              <a:t>O, A en S NOOIT </a:t>
            </a:r>
          </a:p>
          <a:p>
            <a:pPr algn="ctr"/>
            <a:r>
              <a:rPr lang="nl-NL" sz="1600" dirty="0">
                <a:solidFill>
                  <a:srgbClr val="7030A0"/>
                </a:solidFill>
              </a:rPr>
              <a:t>vanuit de hoek van 90⁰</a:t>
            </a:r>
          </a:p>
        </p:txBody>
      </p:sp>
      <p:sp>
        <p:nvSpPr>
          <p:cNvPr id="36" name="Blokboog 35">
            <a:extLst>
              <a:ext uri="{FF2B5EF4-FFF2-40B4-BE49-F238E27FC236}">
                <a16:creationId xmlns:a16="http://schemas.microsoft.com/office/drawing/2014/main" id="{DD1D55C8-6BA1-8142-0823-05E9BF67BA13}"/>
              </a:ext>
            </a:extLst>
          </p:cNvPr>
          <p:cNvSpPr/>
          <p:nvPr/>
        </p:nvSpPr>
        <p:spPr>
          <a:xfrm rot="3309097">
            <a:off x="4915823" y="2194224"/>
            <a:ext cx="254663" cy="222120"/>
          </a:xfrm>
          <a:prstGeom prst="blockArc">
            <a:avLst>
              <a:gd name="adj1" fmla="val 12155037"/>
              <a:gd name="adj2" fmla="val 133033"/>
              <a:gd name="adj3" fmla="val 9173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7" name="Blokboog 36">
            <a:extLst>
              <a:ext uri="{FF2B5EF4-FFF2-40B4-BE49-F238E27FC236}">
                <a16:creationId xmlns:a16="http://schemas.microsoft.com/office/drawing/2014/main" id="{F530958A-DCC6-6BB9-3130-8BD72BFE2203}"/>
              </a:ext>
            </a:extLst>
          </p:cNvPr>
          <p:cNvSpPr/>
          <p:nvPr/>
        </p:nvSpPr>
        <p:spPr>
          <a:xfrm rot="17020011">
            <a:off x="9909133" y="2240186"/>
            <a:ext cx="254663" cy="222120"/>
          </a:xfrm>
          <a:prstGeom prst="blockArc">
            <a:avLst>
              <a:gd name="adj1" fmla="val 12155037"/>
              <a:gd name="adj2" fmla="val 133033"/>
              <a:gd name="adj3" fmla="val 9173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F4026CD9-AF3B-6C03-7EA1-67C8C6DD6EA8}"/>
              </a:ext>
            </a:extLst>
          </p:cNvPr>
          <p:cNvSpPr txBox="1"/>
          <p:nvPr/>
        </p:nvSpPr>
        <p:spPr>
          <a:xfrm>
            <a:off x="2485989" y="1828895"/>
            <a:ext cx="502061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ZZZ</a:t>
            </a:r>
          </a:p>
        </p:txBody>
      </p:sp>
    </p:spTree>
    <p:extLst>
      <p:ext uri="{BB962C8B-B14F-4D97-AF65-F5344CB8AC3E}">
        <p14:creationId xmlns:p14="http://schemas.microsoft.com/office/powerpoint/2010/main" val="33084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7" grpId="0"/>
      <p:bldP spid="58" grpId="0"/>
      <p:bldP spid="59" grpId="0"/>
      <p:bldP spid="67" grpId="0"/>
      <p:bldP spid="68" grpId="0"/>
      <p:bldP spid="70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4" grpId="0"/>
      <p:bldP spid="85" grpId="0"/>
      <p:bldP spid="87" grpId="0"/>
      <p:bldP spid="88" grpId="0"/>
      <p:bldP spid="94" grpId="0"/>
      <p:bldP spid="95" grpId="0"/>
      <p:bldP spid="96" grpId="0"/>
      <p:bldP spid="100" grpId="0"/>
      <p:bldP spid="106" grpId="0"/>
      <p:bldP spid="107" grpId="0"/>
      <p:bldP spid="108" grpId="0"/>
      <p:bldP spid="109" grpId="0"/>
      <p:bldP spid="110" grpId="0"/>
      <p:bldP spid="112" grpId="0"/>
      <p:bldP spid="113" grpId="0"/>
      <p:bldP spid="114" grpId="0"/>
      <p:bldP spid="115" grpId="0"/>
      <p:bldP spid="1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69EFB-92BA-939D-B16D-D61E7981C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9141088D-8C1C-A983-AED5-A294666B0756}"/>
              </a:ext>
            </a:extLst>
          </p:cNvPr>
          <p:cNvSpPr txBox="1"/>
          <p:nvPr/>
        </p:nvSpPr>
        <p:spPr>
          <a:xfrm>
            <a:off x="337243" y="226337"/>
            <a:ext cx="22492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6P Spiegelen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7FA297D-D094-FC86-1B2B-0277F20CE5E4}"/>
              </a:ext>
            </a:extLst>
          </p:cNvPr>
          <p:cNvSpPr txBox="1"/>
          <p:nvPr/>
        </p:nvSpPr>
        <p:spPr>
          <a:xfrm>
            <a:off x="184278" y="762000"/>
            <a:ext cx="623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Bij spiegelen teken je het spiegelbeeld van een punt, lijn of figuur. 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B0C298E-C87F-9C6F-8600-7A9F79B997F2}"/>
              </a:ext>
            </a:extLst>
          </p:cNvPr>
          <p:cNvSpPr txBox="1"/>
          <p:nvPr/>
        </p:nvSpPr>
        <p:spPr>
          <a:xfrm>
            <a:off x="184278" y="1051304"/>
            <a:ext cx="12176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Dit doe je door bij elke punt de loodlijn te tekenen naar de spiegellijn en op dezelfde afstand een punt te zetten aan de andere kant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06602EF-63C4-3BCE-4DB2-2FF372B5D003}"/>
              </a:ext>
            </a:extLst>
          </p:cNvPr>
          <p:cNvSpPr txBox="1"/>
          <p:nvPr/>
        </p:nvSpPr>
        <p:spPr>
          <a:xfrm>
            <a:off x="247650" y="1885890"/>
            <a:ext cx="1091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Voorbeeld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C634A04-FCA2-5539-05A8-47E5FD742BCD}"/>
              </a:ext>
            </a:extLst>
          </p:cNvPr>
          <p:cNvSpPr txBox="1"/>
          <p:nvPr/>
        </p:nvSpPr>
        <p:spPr>
          <a:xfrm>
            <a:off x="247650" y="2390775"/>
            <a:ext cx="5067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Teken het spiegelpunt van punt A. Lijn k is de spiegellijn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16DAE9E-A3A2-3BBC-CE32-A57EE4A48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87" y="1935882"/>
            <a:ext cx="2026568" cy="114439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5533953-B043-0F9C-91AF-8AF4DB21E0E8}"/>
              </a:ext>
            </a:extLst>
          </p:cNvPr>
          <p:cNvSpPr txBox="1"/>
          <p:nvPr/>
        </p:nvSpPr>
        <p:spPr>
          <a:xfrm>
            <a:off x="683539" y="356422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C38D71E-BC64-D048-517C-83A5324333ED}"/>
              </a:ext>
            </a:extLst>
          </p:cNvPr>
          <p:cNvSpPr txBox="1"/>
          <p:nvPr/>
        </p:nvSpPr>
        <p:spPr>
          <a:xfrm>
            <a:off x="3659743" y="356422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2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3705733-C2D7-8315-0C02-6F708F67065B}"/>
              </a:ext>
            </a:extLst>
          </p:cNvPr>
          <p:cNvSpPr txBox="1"/>
          <p:nvPr/>
        </p:nvSpPr>
        <p:spPr>
          <a:xfrm>
            <a:off x="6815609" y="356422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3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6692619-2E39-0131-A34C-16868E9563AD}"/>
              </a:ext>
            </a:extLst>
          </p:cNvPr>
          <p:cNvSpPr txBox="1"/>
          <p:nvPr/>
        </p:nvSpPr>
        <p:spPr>
          <a:xfrm>
            <a:off x="9822258" y="356422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4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1660E19-56B4-C092-15B4-CD66C8568E15}"/>
              </a:ext>
            </a:extLst>
          </p:cNvPr>
          <p:cNvSpPr txBox="1"/>
          <p:nvPr/>
        </p:nvSpPr>
        <p:spPr>
          <a:xfrm>
            <a:off x="346327" y="5482845"/>
            <a:ext cx="19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Leg de loodlijn van je geodriehoek op lijn k</a:t>
            </a:r>
            <a:endParaRPr lang="nl-NL" sz="1600" i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B0439CE-88F7-7247-86F8-2CCA74D6712C}"/>
              </a:ext>
            </a:extLst>
          </p:cNvPr>
          <p:cNvSpPr txBox="1"/>
          <p:nvPr/>
        </p:nvSpPr>
        <p:spPr>
          <a:xfrm>
            <a:off x="3659743" y="5482844"/>
            <a:ext cx="163047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600" dirty="0"/>
              <a:t>Schuif je geodriehoek over lijn k tot aan punt A</a:t>
            </a:r>
            <a:endParaRPr lang="nl-NL" sz="1600" i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A0C0D07-D9CD-82FC-CFB5-B3195934FD7D}"/>
              </a:ext>
            </a:extLst>
          </p:cNvPr>
          <p:cNvSpPr txBox="1"/>
          <p:nvPr/>
        </p:nvSpPr>
        <p:spPr>
          <a:xfrm>
            <a:off x="6468200" y="5482845"/>
            <a:ext cx="192656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Meet de afstand van punt A tot lijn k. Hier is dit 4,3 cm</a:t>
            </a:r>
          </a:p>
          <a:p>
            <a:pPr algn="l"/>
            <a:endParaRPr lang="nl-NL" sz="16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401FD0D-5B78-3BC3-A9EC-D8D1D577780A}"/>
              </a:ext>
            </a:extLst>
          </p:cNvPr>
          <p:cNvSpPr txBox="1"/>
          <p:nvPr/>
        </p:nvSpPr>
        <p:spPr>
          <a:xfrm>
            <a:off x="9480793" y="5482844"/>
            <a:ext cx="204426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Zet een punt aan de andere kant van lijn k op een afstand van 4,3 cm een punt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20623EC6-23BB-74C2-4E6C-150CE3E0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70" y="3974887"/>
            <a:ext cx="2138062" cy="14400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E0D3D9F-B89A-1CD3-4827-4B0C66BCC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605" y="3974887"/>
            <a:ext cx="2142926" cy="14400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CA96DBE0-7917-CEA6-2555-3C9FB232B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48" y="3972813"/>
            <a:ext cx="2140920" cy="1440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A7EDDE6-A107-1E1B-A176-675A43217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441" y="3972813"/>
            <a:ext cx="2140920" cy="1440000"/>
          </a:xfrm>
          <a:prstGeom prst="rect">
            <a:avLst/>
          </a:prstGeom>
        </p:spPr>
      </p:pic>
      <p:sp>
        <p:nvSpPr>
          <p:cNvPr id="20" name="Ovaal 19">
            <a:extLst>
              <a:ext uri="{FF2B5EF4-FFF2-40B4-BE49-F238E27FC236}">
                <a16:creationId xmlns:a16="http://schemas.microsoft.com/office/drawing/2014/main" id="{981DAAA4-F11B-CE38-4F91-6F1282078588}"/>
              </a:ext>
            </a:extLst>
          </p:cNvPr>
          <p:cNvSpPr/>
          <p:nvPr/>
        </p:nvSpPr>
        <p:spPr>
          <a:xfrm>
            <a:off x="10373185" y="495103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" name="Graphic 20" descr="Potlood silhouet">
            <a:extLst>
              <a:ext uri="{FF2B5EF4-FFF2-40B4-BE49-F238E27FC236}">
                <a16:creationId xmlns:a16="http://schemas.microsoft.com/office/drawing/2014/main" id="{94094BD0-7425-996E-CE2B-60C2F7C9A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2101" y="4553743"/>
            <a:ext cx="438503" cy="438503"/>
          </a:xfrm>
          <a:prstGeom prst="rect">
            <a:avLst/>
          </a:prstGeom>
        </p:spPr>
      </p:pic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DD10B66A-4D84-34DC-D2B5-FB444A3022A6}"/>
              </a:ext>
            </a:extLst>
          </p:cNvPr>
          <p:cNvCxnSpPr>
            <a:cxnSpLocks/>
          </p:cNvCxnSpPr>
          <p:nvPr/>
        </p:nvCxnSpPr>
        <p:spPr>
          <a:xfrm>
            <a:off x="0" y="1643064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CB89F21-D515-B69A-C52B-A575BA019B76}"/>
              </a:ext>
            </a:extLst>
          </p:cNvPr>
          <p:cNvCxnSpPr>
            <a:cxnSpLocks/>
          </p:cNvCxnSpPr>
          <p:nvPr/>
        </p:nvCxnSpPr>
        <p:spPr>
          <a:xfrm>
            <a:off x="0" y="3422824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6ADB1CAB-1197-500A-46FE-41A2BD67B938}"/>
              </a:ext>
            </a:extLst>
          </p:cNvPr>
          <p:cNvCxnSpPr>
            <a:cxnSpLocks/>
          </p:cNvCxnSpPr>
          <p:nvPr/>
        </p:nvCxnSpPr>
        <p:spPr>
          <a:xfrm>
            <a:off x="2824684" y="3422824"/>
            <a:ext cx="0" cy="343517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537FACC4-B74B-452C-E134-CE28894AC537}"/>
              </a:ext>
            </a:extLst>
          </p:cNvPr>
          <p:cNvCxnSpPr>
            <a:cxnSpLocks/>
          </p:cNvCxnSpPr>
          <p:nvPr/>
        </p:nvCxnSpPr>
        <p:spPr>
          <a:xfrm>
            <a:off x="5892293" y="3422824"/>
            <a:ext cx="0" cy="343517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5D27617-A23B-0D9E-5641-01641964BC49}"/>
              </a:ext>
            </a:extLst>
          </p:cNvPr>
          <p:cNvCxnSpPr>
            <a:cxnSpLocks/>
          </p:cNvCxnSpPr>
          <p:nvPr/>
        </p:nvCxnSpPr>
        <p:spPr>
          <a:xfrm>
            <a:off x="8934258" y="3422824"/>
            <a:ext cx="0" cy="343517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A1440-4056-641E-24E6-E0F5018B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31104476-C3BA-8282-0167-912FD7EB72D5}"/>
              </a:ext>
            </a:extLst>
          </p:cNvPr>
          <p:cNvSpPr txBox="1"/>
          <p:nvPr/>
        </p:nvSpPr>
        <p:spPr>
          <a:xfrm>
            <a:off x="337243" y="226337"/>
            <a:ext cx="7920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6Q Berekeningen met gelijkvormige driehoeken (driehoeken op schaal)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0883E56-C325-28CB-76AD-FA4936963243}"/>
              </a:ext>
            </a:extLst>
          </p:cNvPr>
          <p:cNvSpPr txBox="1"/>
          <p:nvPr/>
        </p:nvSpPr>
        <p:spPr>
          <a:xfrm>
            <a:off x="337243" y="740033"/>
            <a:ext cx="11974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1" dirty="0"/>
              <a:t>Gelijkvormigheid betekent dat vormen even grote hoeken hebben, </a:t>
            </a:r>
          </a:p>
          <a:p>
            <a:r>
              <a:rPr lang="nl-NL" sz="1600" b="1" dirty="0"/>
              <a:t>zijden dezelfde richting hebben (evenwijdig) maar de zijden niet even lang zijn.</a:t>
            </a:r>
          </a:p>
          <a:p>
            <a:r>
              <a:rPr lang="nl-NL" sz="1600" b="1" dirty="0"/>
              <a:t>De verhouding tussen de zijden zijn wel hetzelfde.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A70DECA-F863-1615-9FD7-2E38CB7AD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43" y="2148821"/>
            <a:ext cx="2541759" cy="121164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B4709D2-8CB9-5D9B-9474-72BB3D577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026" y="1847694"/>
            <a:ext cx="1580977" cy="1666612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ABB59732-6F84-0D89-BDB7-DCB91FB70736}"/>
              </a:ext>
            </a:extLst>
          </p:cNvPr>
          <p:cNvSpPr txBox="1"/>
          <p:nvPr/>
        </p:nvSpPr>
        <p:spPr>
          <a:xfrm>
            <a:off x="304981" y="1653606"/>
            <a:ext cx="352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Voorbeelden van gelijkvormige figuren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36F8BD12-CB78-3BB6-EED6-9341E4366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555" y="1811244"/>
            <a:ext cx="2184639" cy="159371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E6ACCD0-8F35-C2EE-2DBD-E5DD2F319000}"/>
              </a:ext>
            </a:extLst>
          </p:cNvPr>
          <p:cNvSpPr txBox="1"/>
          <p:nvPr/>
        </p:nvSpPr>
        <p:spPr>
          <a:xfrm>
            <a:off x="7734" y="3824572"/>
            <a:ext cx="1192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Voorbeeld: 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56FDD26A-0AF2-9BBC-EA19-8CAB99FB2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1" y="4437108"/>
            <a:ext cx="2718598" cy="897401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5B12536E-C677-1990-C628-20AB9ABBFA36}"/>
              </a:ext>
            </a:extLst>
          </p:cNvPr>
          <p:cNvSpPr txBox="1"/>
          <p:nvPr/>
        </p:nvSpPr>
        <p:spPr>
          <a:xfrm>
            <a:off x="7734" y="4098554"/>
            <a:ext cx="2338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Bereken zijden AC en AD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564EAB01-8E8C-E7A1-185C-D369069CC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9912" y="2091389"/>
            <a:ext cx="1970179" cy="1340215"/>
          </a:xfrm>
          <a:prstGeom prst="rect">
            <a:avLst/>
          </a:prstGeom>
        </p:spPr>
      </p:pic>
      <p:sp>
        <p:nvSpPr>
          <p:cNvPr id="23" name="Tekstvak 22">
            <a:extLst>
              <a:ext uri="{FF2B5EF4-FFF2-40B4-BE49-F238E27FC236}">
                <a16:creationId xmlns:a16="http://schemas.microsoft.com/office/drawing/2014/main" id="{3BB32B27-062A-760D-793F-44E2F824449C}"/>
              </a:ext>
            </a:extLst>
          </p:cNvPr>
          <p:cNvSpPr txBox="1"/>
          <p:nvPr/>
        </p:nvSpPr>
        <p:spPr>
          <a:xfrm>
            <a:off x="3572001" y="387370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1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3215FD1C-9597-102B-E298-05415E78F084}"/>
              </a:ext>
            </a:extLst>
          </p:cNvPr>
          <p:cNvSpPr txBox="1"/>
          <p:nvPr/>
        </p:nvSpPr>
        <p:spPr>
          <a:xfrm>
            <a:off x="6317627" y="3873708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2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02C615BB-37C5-4DDE-125A-6DCF508D8FEE}"/>
              </a:ext>
            </a:extLst>
          </p:cNvPr>
          <p:cNvSpPr txBox="1"/>
          <p:nvPr/>
        </p:nvSpPr>
        <p:spPr>
          <a:xfrm>
            <a:off x="8797991" y="3910479"/>
            <a:ext cx="74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Stap 3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103024A7-E0E7-169F-4212-053A914FBD84}"/>
              </a:ext>
            </a:extLst>
          </p:cNvPr>
          <p:cNvSpPr txBox="1"/>
          <p:nvPr/>
        </p:nvSpPr>
        <p:spPr>
          <a:xfrm>
            <a:off x="3159628" y="4212263"/>
            <a:ext cx="212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Schrijf op welke zijden bij elkaar horen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2D1DA61-2462-85C9-5D30-9C31E88D0E28}"/>
              </a:ext>
            </a:extLst>
          </p:cNvPr>
          <p:cNvSpPr txBox="1"/>
          <p:nvPr/>
        </p:nvSpPr>
        <p:spPr>
          <a:xfrm>
            <a:off x="8252832" y="4235529"/>
            <a:ext cx="28685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Los op met ‘blokje om’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C6F15A3C-3F1B-5F8F-A003-81694B59E5DD}"/>
              </a:ext>
            </a:extLst>
          </p:cNvPr>
          <p:cNvSpPr txBox="1"/>
          <p:nvPr/>
        </p:nvSpPr>
        <p:spPr>
          <a:xfrm>
            <a:off x="3267309" y="5691024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AB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4C2E6C9C-CAF3-A9B0-8589-9596EB0BFCB9}"/>
              </a:ext>
            </a:extLst>
          </p:cNvPr>
          <p:cNvSpPr txBox="1"/>
          <p:nvPr/>
        </p:nvSpPr>
        <p:spPr>
          <a:xfrm>
            <a:off x="3685349" y="569102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hoort bij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7F24C4F5-3AB1-F9A6-3410-2E8FB5900994}"/>
              </a:ext>
            </a:extLst>
          </p:cNvPr>
          <p:cNvSpPr txBox="1"/>
          <p:nvPr/>
        </p:nvSpPr>
        <p:spPr>
          <a:xfrm>
            <a:off x="4574983" y="5691024"/>
            <a:ext cx="443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AC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9335DB41-5107-1DF7-E543-6E20FF3B87B4}"/>
              </a:ext>
            </a:extLst>
          </p:cNvPr>
          <p:cNvSpPr txBox="1"/>
          <p:nvPr/>
        </p:nvSpPr>
        <p:spPr>
          <a:xfrm>
            <a:off x="3250145" y="6047653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BE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BE271802-8730-CC76-A771-9077FBD365EB}"/>
              </a:ext>
            </a:extLst>
          </p:cNvPr>
          <p:cNvSpPr txBox="1"/>
          <p:nvPr/>
        </p:nvSpPr>
        <p:spPr>
          <a:xfrm>
            <a:off x="3685349" y="6047653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hoort bij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BB39891-C47F-3CB0-31A5-8CC42D33ED4A}"/>
              </a:ext>
            </a:extLst>
          </p:cNvPr>
          <p:cNvSpPr txBox="1"/>
          <p:nvPr/>
        </p:nvSpPr>
        <p:spPr>
          <a:xfrm>
            <a:off x="4574983" y="6047653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CD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55D9CF93-4B93-A807-0564-CAB7715F647F}"/>
              </a:ext>
            </a:extLst>
          </p:cNvPr>
          <p:cNvSpPr txBox="1"/>
          <p:nvPr/>
        </p:nvSpPr>
        <p:spPr>
          <a:xfrm>
            <a:off x="3251748" y="64042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AE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B448EA2-A574-4BB1-CC6F-BEF7D76A10D6}"/>
              </a:ext>
            </a:extLst>
          </p:cNvPr>
          <p:cNvSpPr txBox="1"/>
          <p:nvPr/>
        </p:nvSpPr>
        <p:spPr>
          <a:xfrm>
            <a:off x="3685348" y="6404282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hoort bij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64D3BAE-6064-783B-C62A-286BB03F579F}"/>
              </a:ext>
            </a:extLst>
          </p:cNvPr>
          <p:cNvSpPr txBox="1"/>
          <p:nvPr/>
        </p:nvSpPr>
        <p:spPr>
          <a:xfrm>
            <a:off x="4599029" y="640894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AD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E0B076CE-1389-AF1F-7F6B-D629F90A7D76}"/>
              </a:ext>
            </a:extLst>
          </p:cNvPr>
          <p:cNvSpPr txBox="1"/>
          <p:nvPr/>
        </p:nvSpPr>
        <p:spPr>
          <a:xfrm>
            <a:off x="3089533" y="5101586"/>
            <a:ext cx="101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Kleine driehoek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F530B3F-B80E-A282-0B91-C6FC01281C47}"/>
              </a:ext>
            </a:extLst>
          </p:cNvPr>
          <p:cNvSpPr txBox="1"/>
          <p:nvPr/>
        </p:nvSpPr>
        <p:spPr>
          <a:xfrm>
            <a:off x="4312075" y="5094880"/>
            <a:ext cx="101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Grote driehoek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241DDF28-8504-B0C4-901F-C52BF4404519}"/>
              </a:ext>
            </a:extLst>
          </p:cNvPr>
          <p:cNvSpPr txBox="1"/>
          <p:nvPr/>
        </p:nvSpPr>
        <p:spPr>
          <a:xfrm>
            <a:off x="5794559" y="4223518"/>
            <a:ext cx="2121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Schrijf de getallen en vraagtekens op die bij elkaar horen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0A1404BF-9D1E-B4A6-1302-C6B366A46509}"/>
              </a:ext>
            </a:extLst>
          </p:cNvPr>
          <p:cNvCxnSpPr>
            <a:cxnSpLocks/>
          </p:cNvCxnSpPr>
          <p:nvPr/>
        </p:nvCxnSpPr>
        <p:spPr>
          <a:xfrm>
            <a:off x="0" y="3671041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5B0CA1FB-A31F-7EBC-B372-EC94DE63A4CC}"/>
              </a:ext>
            </a:extLst>
          </p:cNvPr>
          <p:cNvSpPr txBox="1"/>
          <p:nvPr/>
        </p:nvSpPr>
        <p:spPr>
          <a:xfrm>
            <a:off x="6049338" y="569102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51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66AFD4B-B8AE-DF99-5624-12D9B46F0306}"/>
              </a:ext>
            </a:extLst>
          </p:cNvPr>
          <p:cNvSpPr txBox="1"/>
          <p:nvPr/>
        </p:nvSpPr>
        <p:spPr>
          <a:xfrm>
            <a:off x="6886241" y="5691024"/>
            <a:ext cx="73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AC = ?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22B461EB-43CF-BF9F-77D2-67F64D46F64C}"/>
              </a:ext>
            </a:extLst>
          </p:cNvPr>
          <p:cNvSpPr txBox="1"/>
          <p:nvPr/>
        </p:nvSpPr>
        <p:spPr>
          <a:xfrm>
            <a:off x="6032174" y="604765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20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9EEBAC1C-E1D6-A3D3-3A6D-064EA843E0FF}"/>
              </a:ext>
            </a:extLst>
          </p:cNvPr>
          <p:cNvSpPr txBox="1"/>
          <p:nvPr/>
        </p:nvSpPr>
        <p:spPr>
          <a:xfrm>
            <a:off x="6886241" y="604765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29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4D814E8F-4E07-8B5D-2151-6099DAC80410}"/>
              </a:ext>
            </a:extLst>
          </p:cNvPr>
          <p:cNvSpPr txBox="1"/>
          <p:nvPr/>
        </p:nvSpPr>
        <p:spPr>
          <a:xfrm>
            <a:off x="6033777" y="640428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37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695460FD-551E-B424-53AD-F0A6ED20D2C0}"/>
              </a:ext>
            </a:extLst>
          </p:cNvPr>
          <p:cNvSpPr txBox="1"/>
          <p:nvPr/>
        </p:nvSpPr>
        <p:spPr>
          <a:xfrm>
            <a:off x="6910287" y="6408945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AD = ?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4B41EC58-AA28-ECFB-9A91-9D2C5E12C489}"/>
              </a:ext>
            </a:extLst>
          </p:cNvPr>
          <p:cNvSpPr txBox="1"/>
          <p:nvPr/>
        </p:nvSpPr>
        <p:spPr>
          <a:xfrm>
            <a:off x="5681444" y="5101586"/>
            <a:ext cx="101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Kleine driehoek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082D0DE7-7FC2-744C-8187-0F9C1D0E33B3}"/>
              </a:ext>
            </a:extLst>
          </p:cNvPr>
          <p:cNvSpPr txBox="1"/>
          <p:nvPr/>
        </p:nvSpPr>
        <p:spPr>
          <a:xfrm>
            <a:off x="6903986" y="5094880"/>
            <a:ext cx="101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Grote driehoek</a:t>
            </a:r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CFC7970A-CF30-E582-4170-1BC19110145B}"/>
              </a:ext>
            </a:extLst>
          </p:cNvPr>
          <p:cNvCxnSpPr>
            <a:cxnSpLocks/>
          </p:cNvCxnSpPr>
          <p:nvPr/>
        </p:nvCxnSpPr>
        <p:spPr>
          <a:xfrm>
            <a:off x="2922666" y="3671041"/>
            <a:ext cx="0" cy="318695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50AA5222-DD3B-C785-A7BC-86411C33888C}"/>
              </a:ext>
            </a:extLst>
          </p:cNvPr>
          <p:cNvCxnSpPr>
            <a:cxnSpLocks/>
          </p:cNvCxnSpPr>
          <p:nvPr/>
        </p:nvCxnSpPr>
        <p:spPr>
          <a:xfrm>
            <a:off x="5506204" y="3671041"/>
            <a:ext cx="0" cy="318695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F4417BCD-4137-7E46-7B4F-73953C99B055}"/>
              </a:ext>
            </a:extLst>
          </p:cNvPr>
          <p:cNvCxnSpPr>
            <a:cxnSpLocks/>
          </p:cNvCxnSpPr>
          <p:nvPr/>
        </p:nvCxnSpPr>
        <p:spPr>
          <a:xfrm>
            <a:off x="8100305" y="3671041"/>
            <a:ext cx="0" cy="318695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6A88EB37-3045-8E0E-D51D-9A543A8E64FE}"/>
              </a:ext>
            </a:extLst>
          </p:cNvPr>
          <p:cNvCxnSpPr>
            <a:cxnSpLocks/>
          </p:cNvCxnSpPr>
          <p:nvPr/>
        </p:nvCxnSpPr>
        <p:spPr>
          <a:xfrm>
            <a:off x="6746572" y="5695414"/>
            <a:ext cx="0" cy="98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5F64532B-DE2F-B668-79ED-9E98927558D9}"/>
              </a:ext>
            </a:extLst>
          </p:cNvPr>
          <p:cNvCxnSpPr>
            <a:cxnSpLocks/>
          </p:cNvCxnSpPr>
          <p:nvPr/>
        </p:nvCxnSpPr>
        <p:spPr>
          <a:xfrm>
            <a:off x="5979709" y="6029578"/>
            <a:ext cx="1533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8BC9F264-F2B3-C75D-1C8F-6FAF4BC57BBE}"/>
              </a:ext>
            </a:extLst>
          </p:cNvPr>
          <p:cNvCxnSpPr>
            <a:cxnSpLocks/>
          </p:cNvCxnSpPr>
          <p:nvPr/>
        </p:nvCxnSpPr>
        <p:spPr>
          <a:xfrm>
            <a:off x="5979709" y="6404282"/>
            <a:ext cx="1533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kstvak 62">
            <a:extLst>
              <a:ext uri="{FF2B5EF4-FFF2-40B4-BE49-F238E27FC236}">
                <a16:creationId xmlns:a16="http://schemas.microsoft.com/office/drawing/2014/main" id="{4E40DDF8-D649-DD66-F683-084C3C64D953}"/>
              </a:ext>
            </a:extLst>
          </p:cNvPr>
          <p:cNvSpPr txBox="1"/>
          <p:nvPr/>
        </p:nvSpPr>
        <p:spPr>
          <a:xfrm>
            <a:off x="8617840" y="569102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51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ED430CB0-71F3-DEC3-650B-377AA4B965B5}"/>
              </a:ext>
            </a:extLst>
          </p:cNvPr>
          <p:cNvSpPr txBox="1"/>
          <p:nvPr/>
        </p:nvSpPr>
        <p:spPr>
          <a:xfrm>
            <a:off x="9454743" y="5691024"/>
            <a:ext cx="73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AC = ?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1A07B98F-67F2-C941-DC20-457A5FDB82A7}"/>
              </a:ext>
            </a:extLst>
          </p:cNvPr>
          <p:cNvSpPr txBox="1"/>
          <p:nvPr/>
        </p:nvSpPr>
        <p:spPr>
          <a:xfrm>
            <a:off x="8600676" y="604765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20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41EFE377-3A07-ACC0-EAA3-8A3FE2A7B345}"/>
              </a:ext>
            </a:extLst>
          </p:cNvPr>
          <p:cNvSpPr txBox="1"/>
          <p:nvPr/>
        </p:nvSpPr>
        <p:spPr>
          <a:xfrm>
            <a:off x="9454743" y="604765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7C22506D-5D7A-CE99-37A4-D5798993F955}"/>
              </a:ext>
            </a:extLst>
          </p:cNvPr>
          <p:cNvSpPr txBox="1"/>
          <p:nvPr/>
        </p:nvSpPr>
        <p:spPr>
          <a:xfrm>
            <a:off x="8602279" y="640428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37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50E22C68-AA11-F4A6-CBCE-E435A3380456}"/>
              </a:ext>
            </a:extLst>
          </p:cNvPr>
          <p:cNvSpPr txBox="1"/>
          <p:nvPr/>
        </p:nvSpPr>
        <p:spPr>
          <a:xfrm>
            <a:off x="9478789" y="6408945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AD = ?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4E33A255-87BF-4460-9ABE-BBE3DCC6E22D}"/>
              </a:ext>
            </a:extLst>
          </p:cNvPr>
          <p:cNvSpPr txBox="1"/>
          <p:nvPr/>
        </p:nvSpPr>
        <p:spPr>
          <a:xfrm>
            <a:off x="8249946" y="5101586"/>
            <a:ext cx="101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Kleine driehoek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DB15D7D0-B0A6-34CC-65AC-91A7FF4B89D6}"/>
              </a:ext>
            </a:extLst>
          </p:cNvPr>
          <p:cNvSpPr txBox="1"/>
          <p:nvPr/>
        </p:nvSpPr>
        <p:spPr>
          <a:xfrm>
            <a:off x="9472488" y="5094880"/>
            <a:ext cx="1019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Grote driehoek</a:t>
            </a:r>
          </a:p>
        </p:txBody>
      </p: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63680CD6-F5BF-C8FC-5018-3D983E807C5B}"/>
              </a:ext>
            </a:extLst>
          </p:cNvPr>
          <p:cNvCxnSpPr>
            <a:cxnSpLocks/>
          </p:cNvCxnSpPr>
          <p:nvPr/>
        </p:nvCxnSpPr>
        <p:spPr>
          <a:xfrm>
            <a:off x="9315074" y="5695414"/>
            <a:ext cx="0" cy="98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CB77FBD8-5697-9F9F-9899-259947CCA53A}"/>
              </a:ext>
            </a:extLst>
          </p:cNvPr>
          <p:cNvCxnSpPr>
            <a:cxnSpLocks/>
          </p:cNvCxnSpPr>
          <p:nvPr/>
        </p:nvCxnSpPr>
        <p:spPr>
          <a:xfrm>
            <a:off x="8548211" y="6029578"/>
            <a:ext cx="1533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5963D933-D908-7B4B-49C6-470B037F761B}"/>
              </a:ext>
            </a:extLst>
          </p:cNvPr>
          <p:cNvCxnSpPr>
            <a:cxnSpLocks/>
          </p:cNvCxnSpPr>
          <p:nvPr/>
        </p:nvCxnSpPr>
        <p:spPr>
          <a:xfrm>
            <a:off x="8548211" y="6404282"/>
            <a:ext cx="1533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Vrije vorm: vorm 73">
            <a:extLst>
              <a:ext uri="{FF2B5EF4-FFF2-40B4-BE49-F238E27FC236}">
                <a16:creationId xmlns:a16="http://schemas.microsoft.com/office/drawing/2014/main" id="{5251403B-2688-6EDE-FC3F-568D1AB126BC}"/>
              </a:ext>
            </a:extLst>
          </p:cNvPr>
          <p:cNvSpPr/>
          <p:nvPr/>
        </p:nvSpPr>
        <p:spPr>
          <a:xfrm flipV="1">
            <a:off x="9123840" y="6327528"/>
            <a:ext cx="358962" cy="252000"/>
          </a:xfrm>
          <a:custGeom>
            <a:avLst/>
            <a:gdLst>
              <a:gd name="connsiteX0" fmla="*/ 848420 w 1103182"/>
              <a:gd name="connsiteY0" fmla="*/ 0 h 804036"/>
              <a:gd name="connsiteX1" fmla="*/ 1103182 w 1103182"/>
              <a:gd name="connsiteY1" fmla="*/ 182442 h 804036"/>
              <a:gd name="connsiteX2" fmla="*/ 848420 w 1103182"/>
              <a:gd name="connsiteY2" fmla="*/ 364884 h 804036"/>
              <a:gd name="connsiteX3" fmla="*/ 848420 w 1103182"/>
              <a:gd name="connsiteY3" fmla="*/ 201587 h 804036"/>
              <a:gd name="connsiteX4" fmla="*/ 45719 w 1103182"/>
              <a:gd name="connsiteY4" fmla="*/ 201587 h 804036"/>
              <a:gd name="connsiteX5" fmla="*/ 45719 w 1103182"/>
              <a:gd name="connsiteY5" fmla="*/ 758317 h 804036"/>
              <a:gd name="connsiteX6" fmla="*/ 920306 w 1103182"/>
              <a:gd name="connsiteY6" fmla="*/ 758317 h 804036"/>
              <a:gd name="connsiteX7" fmla="*/ 920306 w 1103182"/>
              <a:gd name="connsiteY7" fmla="*/ 804036 h 804036"/>
              <a:gd name="connsiteX8" fmla="*/ 0 w 1103182"/>
              <a:gd name="connsiteY8" fmla="*/ 804036 h 804036"/>
              <a:gd name="connsiteX9" fmla="*/ 0 w 1103182"/>
              <a:gd name="connsiteY9" fmla="*/ 758317 h 804036"/>
              <a:gd name="connsiteX10" fmla="*/ 0 w 1103182"/>
              <a:gd name="connsiteY10" fmla="*/ 201587 h 804036"/>
              <a:gd name="connsiteX11" fmla="*/ 0 w 1103182"/>
              <a:gd name="connsiteY11" fmla="*/ 182442 h 804036"/>
              <a:gd name="connsiteX12" fmla="*/ 0 w 1103182"/>
              <a:gd name="connsiteY12" fmla="*/ 163297 h 804036"/>
              <a:gd name="connsiteX13" fmla="*/ 848420 w 1103182"/>
              <a:gd name="connsiteY13" fmla="*/ 163297 h 80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3182" h="804036">
                <a:moveTo>
                  <a:pt x="848420" y="0"/>
                </a:moveTo>
                <a:lnTo>
                  <a:pt x="1103182" y="182442"/>
                </a:lnTo>
                <a:lnTo>
                  <a:pt x="848420" y="364884"/>
                </a:lnTo>
                <a:lnTo>
                  <a:pt x="848420" y="201587"/>
                </a:lnTo>
                <a:lnTo>
                  <a:pt x="45719" y="201587"/>
                </a:lnTo>
                <a:lnTo>
                  <a:pt x="45719" y="758317"/>
                </a:lnTo>
                <a:lnTo>
                  <a:pt x="920306" y="758317"/>
                </a:lnTo>
                <a:lnTo>
                  <a:pt x="920306" y="804036"/>
                </a:lnTo>
                <a:lnTo>
                  <a:pt x="0" y="804036"/>
                </a:lnTo>
                <a:lnTo>
                  <a:pt x="0" y="758317"/>
                </a:lnTo>
                <a:lnTo>
                  <a:pt x="0" y="201587"/>
                </a:lnTo>
                <a:lnTo>
                  <a:pt x="0" y="182442"/>
                </a:lnTo>
                <a:lnTo>
                  <a:pt x="0" y="163297"/>
                </a:lnTo>
                <a:lnTo>
                  <a:pt x="848420" y="16329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75" name="Vrije vorm: vorm 74">
            <a:extLst>
              <a:ext uri="{FF2B5EF4-FFF2-40B4-BE49-F238E27FC236}">
                <a16:creationId xmlns:a16="http://schemas.microsoft.com/office/drawing/2014/main" id="{F0ECFAA9-FEA0-CF28-97A9-33930A2B92F4}"/>
              </a:ext>
            </a:extLst>
          </p:cNvPr>
          <p:cNvSpPr/>
          <p:nvPr/>
        </p:nvSpPr>
        <p:spPr>
          <a:xfrm flipV="1">
            <a:off x="9143018" y="5847284"/>
            <a:ext cx="360000" cy="252000"/>
          </a:xfrm>
          <a:custGeom>
            <a:avLst/>
            <a:gdLst>
              <a:gd name="connsiteX0" fmla="*/ 0 w 1103182"/>
              <a:gd name="connsiteY0" fmla="*/ 0 h 767670"/>
              <a:gd name="connsiteX1" fmla="*/ 920306 w 1103182"/>
              <a:gd name="connsiteY1" fmla="*/ 0 h 767670"/>
              <a:gd name="connsiteX2" fmla="*/ 920306 w 1103182"/>
              <a:gd name="connsiteY2" fmla="*/ 45719 h 767670"/>
              <a:gd name="connsiteX3" fmla="*/ 49161 w 1103182"/>
              <a:gd name="connsiteY3" fmla="*/ 45719 h 767670"/>
              <a:gd name="connsiteX4" fmla="*/ 49161 w 1103182"/>
              <a:gd name="connsiteY4" fmla="*/ 566083 h 767670"/>
              <a:gd name="connsiteX5" fmla="*/ 848420 w 1103182"/>
              <a:gd name="connsiteY5" fmla="*/ 566083 h 767670"/>
              <a:gd name="connsiteX6" fmla="*/ 848420 w 1103182"/>
              <a:gd name="connsiteY6" fmla="*/ 402786 h 767670"/>
              <a:gd name="connsiteX7" fmla="*/ 1103182 w 1103182"/>
              <a:gd name="connsiteY7" fmla="*/ 585228 h 767670"/>
              <a:gd name="connsiteX8" fmla="*/ 848420 w 1103182"/>
              <a:gd name="connsiteY8" fmla="*/ 767670 h 767670"/>
              <a:gd name="connsiteX9" fmla="*/ 848420 w 1103182"/>
              <a:gd name="connsiteY9" fmla="*/ 604373 h 767670"/>
              <a:gd name="connsiteX10" fmla="*/ 0 w 1103182"/>
              <a:gd name="connsiteY10" fmla="*/ 604373 h 767670"/>
              <a:gd name="connsiteX11" fmla="*/ 0 w 1103182"/>
              <a:gd name="connsiteY11" fmla="*/ 566083 h 767670"/>
              <a:gd name="connsiteX12" fmla="*/ 3442 w 1103182"/>
              <a:gd name="connsiteY12" fmla="*/ 566083 h 767670"/>
              <a:gd name="connsiteX13" fmla="*/ 3442 w 1103182"/>
              <a:gd name="connsiteY13" fmla="*/ 45719 h 767670"/>
              <a:gd name="connsiteX14" fmla="*/ 0 w 1103182"/>
              <a:gd name="connsiteY14" fmla="*/ 45719 h 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3182" h="767670">
                <a:moveTo>
                  <a:pt x="0" y="0"/>
                </a:moveTo>
                <a:lnTo>
                  <a:pt x="920306" y="0"/>
                </a:lnTo>
                <a:lnTo>
                  <a:pt x="920306" y="45719"/>
                </a:lnTo>
                <a:lnTo>
                  <a:pt x="49161" y="45719"/>
                </a:lnTo>
                <a:lnTo>
                  <a:pt x="49161" y="566083"/>
                </a:lnTo>
                <a:lnTo>
                  <a:pt x="848420" y="566083"/>
                </a:lnTo>
                <a:lnTo>
                  <a:pt x="848420" y="402786"/>
                </a:lnTo>
                <a:lnTo>
                  <a:pt x="1103182" y="585228"/>
                </a:lnTo>
                <a:lnTo>
                  <a:pt x="848420" y="767670"/>
                </a:lnTo>
                <a:lnTo>
                  <a:pt x="848420" y="604373"/>
                </a:lnTo>
                <a:lnTo>
                  <a:pt x="0" y="604373"/>
                </a:lnTo>
                <a:lnTo>
                  <a:pt x="0" y="566083"/>
                </a:lnTo>
                <a:lnTo>
                  <a:pt x="3442" y="566083"/>
                </a:lnTo>
                <a:lnTo>
                  <a:pt x="3442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CE4C8DBA-C762-EE5C-79B5-13C6F7597838}"/>
              </a:ext>
            </a:extLst>
          </p:cNvPr>
          <p:cNvSpPr txBox="1"/>
          <p:nvPr/>
        </p:nvSpPr>
        <p:spPr>
          <a:xfrm>
            <a:off x="10081937" y="5695414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29 : 20 x 51 = 73,95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3A9A10B4-D031-DB45-D26F-FFE3F00E3C13}"/>
              </a:ext>
            </a:extLst>
          </p:cNvPr>
          <p:cNvSpPr txBox="1"/>
          <p:nvPr/>
        </p:nvSpPr>
        <p:spPr>
          <a:xfrm>
            <a:off x="10081937" y="6399620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29 : 20 x 37 = 53,65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8366747E-5F7B-A600-1843-D18F0BA3013D}"/>
              </a:ext>
            </a:extLst>
          </p:cNvPr>
          <p:cNvCxnSpPr>
            <a:cxnSpLocks/>
          </p:cNvCxnSpPr>
          <p:nvPr/>
        </p:nvCxnSpPr>
        <p:spPr>
          <a:xfrm>
            <a:off x="2905266" y="5066921"/>
            <a:ext cx="9269334" cy="670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34935A70-A480-F005-8AC4-6AC839EDE3E3}"/>
              </a:ext>
            </a:extLst>
          </p:cNvPr>
          <p:cNvCxnSpPr>
            <a:cxnSpLocks/>
          </p:cNvCxnSpPr>
          <p:nvPr/>
        </p:nvCxnSpPr>
        <p:spPr>
          <a:xfrm>
            <a:off x="-17400" y="1653606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51A99D8-C2B1-CF06-25ED-C4C3FDEB9721}"/>
              </a:ext>
            </a:extLst>
          </p:cNvPr>
          <p:cNvCxnSpPr>
            <a:cxnSpLocks/>
          </p:cNvCxnSpPr>
          <p:nvPr/>
        </p:nvCxnSpPr>
        <p:spPr>
          <a:xfrm>
            <a:off x="10362710" y="461345"/>
            <a:ext cx="0" cy="5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BD5C481-44BA-A87D-4B2E-D92D1B8BDF64}"/>
              </a:ext>
            </a:extLst>
          </p:cNvPr>
          <p:cNvCxnSpPr>
            <a:cxnSpLocks/>
          </p:cNvCxnSpPr>
          <p:nvPr/>
        </p:nvCxnSpPr>
        <p:spPr>
          <a:xfrm flipH="1" flipV="1">
            <a:off x="9813350" y="731345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2DBCD078-2C34-ED90-3025-2B78F1EF7528}"/>
              </a:ext>
            </a:extLst>
          </p:cNvPr>
          <p:cNvSpPr txBox="1"/>
          <p:nvPr/>
        </p:nvSpPr>
        <p:spPr>
          <a:xfrm>
            <a:off x="9879160" y="176704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C3FEAF6-2638-E7EC-A20C-A5F07E7D82B3}"/>
              </a:ext>
            </a:extLst>
          </p:cNvPr>
          <p:cNvSpPr txBox="1"/>
          <p:nvPr/>
        </p:nvSpPr>
        <p:spPr>
          <a:xfrm>
            <a:off x="10453892" y="176704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9529579B-518A-C94E-E30F-95BDED2A2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076" y="94506"/>
            <a:ext cx="1466254" cy="1091641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53975" tIns="53975" rIns="53975" bIns="53975" anchor="t" anchorCtr="0" upright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nl-NL" sz="1600" i="1" kern="50" dirty="0">
              <a:solidFill>
                <a:srgbClr val="0000FF"/>
              </a:solidFill>
              <a:latin typeface="Arial"/>
              <a:ea typeface="Lucida Sans Unicode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sz="1600" kern="50" dirty="0">
              <a:effectLst/>
              <a:latin typeface="Arial"/>
              <a:ea typeface="Lucida Sans Unicod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59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" grpId="0"/>
      <p:bldP spid="20" grpId="0"/>
      <p:bldP spid="23" grpId="0"/>
      <p:bldP spid="24" grpId="0"/>
      <p:bldP spid="25" grpId="0"/>
      <p:bldP spid="27" grpId="0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4" grpId="0" animBg="1"/>
      <p:bldP spid="75" grpId="0" animBg="1"/>
      <p:bldP spid="76" grpId="0"/>
      <p:bldP spid="77" grpId="0"/>
      <p:bldP spid="8" grpId="0"/>
      <p:bldP spid="9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0DE96-48E3-3CA8-4A88-EC450C68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71280E4D-0699-C00A-D145-9869CDD9319D}"/>
              </a:ext>
            </a:extLst>
          </p:cNvPr>
          <p:cNvSpPr txBox="1"/>
          <p:nvPr/>
        </p:nvSpPr>
        <p:spPr>
          <a:xfrm>
            <a:off x="337243" y="226337"/>
            <a:ext cx="3551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6R Omtrek en oppervlakte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F05A4CA5-C1EF-B9A5-9814-AA26F3A68E45}"/>
              </a:ext>
            </a:extLst>
          </p:cNvPr>
          <p:cNvSpPr txBox="1"/>
          <p:nvPr/>
        </p:nvSpPr>
        <p:spPr>
          <a:xfrm>
            <a:off x="235869" y="798745"/>
            <a:ext cx="471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OP</a:t>
            </a:r>
            <a:r>
              <a:rPr lang="nl-NL" sz="1600" b="1" dirty="0" err="1"/>
              <a:t>pervlakte</a:t>
            </a:r>
            <a:r>
              <a:rPr lang="nl-NL" sz="1600" b="1" dirty="0"/>
              <a:t> = hoeveel kun je er</a:t>
            </a:r>
            <a:r>
              <a:rPr lang="nl-NL" sz="2000" b="1" dirty="0">
                <a:solidFill>
                  <a:srgbClr val="FF0000"/>
                </a:solidFill>
              </a:rPr>
              <a:t> OP  </a:t>
            </a:r>
            <a:r>
              <a:rPr lang="nl-NL" sz="1600" b="1" dirty="0"/>
              <a:t>kunt zetten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FF4AD78-9ADA-BD1F-6585-3430C31C0360}"/>
              </a:ext>
            </a:extLst>
          </p:cNvPr>
          <p:cNvSpPr txBox="1"/>
          <p:nvPr/>
        </p:nvSpPr>
        <p:spPr>
          <a:xfrm>
            <a:off x="6573093" y="798745"/>
            <a:ext cx="47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OM</a:t>
            </a:r>
            <a:r>
              <a:rPr lang="nl-NL" sz="1600" b="1" dirty="0" err="1"/>
              <a:t>trek</a:t>
            </a:r>
            <a:r>
              <a:rPr lang="nl-NL" sz="1600" b="1" dirty="0"/>
              <a:t> = wat is de afstand als je </a:t>
            </a:r>
            <a:r>
              <a:rPr lang="nl-NL" sz="2000" b="1" dirty="0">
                <a:solidFill>
                  <a:srgbClr val="FF0000"/>
                </a:solidFill>
              </a:rPr>
              <a:t>OM </a:t>
            </a:r>
            <a:r>
              <a:rPr lang="nl-NL" sz="1600" b="1" dirty="0"/>
              <a:t>heen loopt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90EA7EB-75C6-881F-813C-95382098624C}"/>
              </a:ext>
            </a:extLst>
          </p:cNvPr>
          <p:cNvSpPr txBox="1"/>
          <p:nvPr/>
        </p:nvSpPr>
        <p:spPr>
          <a:xfrm>
            <a:off x="235869" y="1376562"/>
            <a:ext cx="848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zijn drie basisvormen. Alle andere vormen zijn een samenstelling van deze drie vormen.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B54E7CD-ED49-DEB1-FBA5-AA44D5E8AE56}"/>
              </a:ext>
            </a:extLst>
          </p:cNvPr>
          <p:cNvCxnSpPr>
            <a:cxnSpLocks/>
          </p:cNvCxnSpPr>
          <p:nvPr/>
        </p:nvCxnSpPr>
        <p:spPr>
          <a:xfrm>
            <a:off x="2006378" y="1936930"/>
            <a:ext cx="100944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0DB6DC63-5BD9-4F8E-7C2A-CF053558B3AE}"/>
              </a:ext>
            </a:extLst>
          </p:cNvPr>
          <p:cNvCxnSpPr>
            <a:cxnSpLocks/>
          </p:cNvCxnSpPr>
          <p:nvPr/>
        </p:nvCxnSpPr>
        <p:spPr>
          <a:xfrm>
            <a:off x="2006378" y="1936930"/>
            <a:ext cx="0" cy="4716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B7569538-CCAE-3E9D-49E9-530D39315095}"/>
              </a:ext>
            </a:extLst>
          </p:cNvPr>
          <p:cNvCxnSpPr>
            <a:cxnSpLocks/>
          </p:cNvCxnSpPr>
          <p:nvPr/>
        </p:nvCxnSpPr>
        <p:spPr>
          <a:xfrm>
            <a:off x="5532891" y="1936930"/>
            <a:ext cx="0" cy="4716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E29557DA-F79C-D7E3-2992-993742FCE7EC}"/>
              </a:ext>
            </a:extLst>
          </p:cNvPr>
          <p:cNvCxnSpPr>
            <a:cxnSpLocks/>
          </p:cNvCxnSpPr>
          <p:nvPr/>
        </p:nvCxnSpPr>
        <p:spPr>
          <a:xfrm>
            <a:off x="8879467" y="1936930"/>
            <a:ext cx="0" cy="4716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DCDA5C4F-A2BD-0560-2A5A-86A1B280A7C9}"/>
              </a:ext>
            </a:extLst>
          </p:cNvPr>
          <p:cNvCxnSpPr>
            <a:cxnSpLocks/>
          </p:cNvCxnSpPr>
          <p:nvPr/>
        </p:nvCxnSpPr>
        <p:spPr>
          <a:xfrm>
            <a:off x="102887" y="3525637"/>
            <a:ext cx="1198042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C644223-7AC1-D92B-95A6-3FE4F7E27E22}"/>
              </a:ext>
            </a:extLst>
          </p:cNvPr>
          <p:cNvCxnSpPr>
            <a:cxnSpLocks/>
          </p:cNvCxnSpPr>
          <p:nvPr/>
        </p:nvCxnSpPr>
        <p:spPr>
          <a:xfrm flipV="1">
            <a:off x="102887" y="4965880"/>
            <a:ext cx="1199796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66650FF0-EA55-76C7-30F4-EA5B66741F31}"/>
              </a:ext>
            </a:extLst>
          </p:cNvPr>
          <p:cNvSpPr txBox="1"/>
          <p:nvPr/>
        </p:nvSpPr>
        <p:spPr>
          <a:xfrm>
            <a:off x="212945" y="3972905"/>
            <a:ext cx="1378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OP</a:t>
            </a:r>
            <a:r>
              <a:rPr lang="nl-NL" sz="1600" dirty="0" err="1"/>
              <a:t>pervlakte</a:t>
            </a:r>
            <a:endParaRPr lang="nl-NL" sz="1600" dirty="0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2477C29C-801C-E942-97A0-1D4CE6AB728C}"/>
              </a:ext>
            </a:extLst>
          </p:cNvPr>
          <p:cNvSpPr txBox="1"/>
          <p:nvPr/>
        </p:nvSpPr>
        <p:spPr>
          <a:xfrm>
            <a:off x="429938" y="5498585"/>
            <a:ext cx="997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OM</a:t>
            </a:r>
            <a:r>
              <a:rPr lang="nl-NL" sz="1600" dirty="0" err="1"/>
              <a:t>trek</a:t>
            </a:r>
            <a:r>
              <a:rPr lang="nl-NL" sz="1600" dirty="0"/>
              <a:t> 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A11E9F8-B5A3-FB6B-B558-6B1FF51CCF23}"/>
              </a:ext>
            </a:extLst>
          </p:cNvPr>
          <p:cNvSpPr txBox="1"/>
          <p:nvPr/>
        </p:nvSpPr>
        <p:spPr>
          <a:xfrm>
            <a:off x="3110440" y="2010541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Rechthoek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7160AB4A-9C8D-3DDC-8C79-7150DFF4ED8F}"/>
              </a:ext>
            </a:extLst>
          </p:cNvPr>
          <p:cNvSpPr txBox="1"/>
          <p:nvPr/>
        </p:nvSpPr>
        <p:spPr>
          <a:xfrm>
            <a:off x="6731534" y="2010541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Driehoek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F7696BE3-75DD-C2E2-FC09-57B93CB86A39}"/>
              </a:ext>
            </a:extLst>
          </p:cNvPr>
          <p:cNvSpPr txBox="1"/>
          <p:nvPr/>
        </p:nvSpPr>
        <p:spPr>
          <a:xfrm>
            <a:off x="10131665" y="2007450"/>
            <a:ext cx="70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Cirkel</a:t>
            </a:r>
          </a:p>
        </p:txBody>
      </p:sp>
      <p:pic>
        <p:nvPicPr>
          <p:cNvPr id="49" name="Afbeelding 48">
            <a:extLst>
              <a:ext uri="{FF2B5EF4-FFF2-40B4-BE49-F238E27FC236}">
                <a16:creationId xmlns:a16="http://schemas.microsoft.com/office/drawing/2014/main" id="{43009BF2-B74E-5369-946A-9D63DA2A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79" r="22150"/>
          <a:stretch/>
        </p:blipFill>
        <p:spPr>
          <a:xfrm>
            <a:off x="3103604" y="2448465"/>
            <a:ext cx="1177089" cy="846927"/>
          </a:xfrm>
          <a:prstGeom prst="rect">
            <a:avLst/>
          </a:prstGeom>
        </p:spPr>
      </p:pic>
      <p:pic>
        <p:nvPicPr>
          <p:cNvPr id="51" name="Afbeelding 50">
            <a:extLst>
              <a:ext uri="{FF2B5EF4-FFF2-40B4-BE49-F238E27FC236}">
                <a16:creationId xmlns:a16="http://schemas.microsoft.com/office/drawing/2014/main" id="{9977C8B1-05F5-D3AF-CD08-79D1336F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3450" r="14894" b="13450"/>
          <a:stretch/>
        </p:blipFill>
        <p:spPr>
          <a:xfrm>
            <a:off x="6381610" y="2239814"/>
            <a:ext cx="1597945" cy="1080572"/>
          </a:xfrm>
          <a:prstGeom prst="rect">
            <a:avLst/>
          </a:prstGeom>
        </p:spPr>
      </p:pic>
      <p:sp>
        <p:nvSpPr>
          <p:cNvPr id="56" name="Tekstvak 55">
            <a:extLst>
              <a:ext uri="{FF2B5EF4-FFF2-40B4-BE49-F238E27FC236}">
                <a16:creationId xmlns:a16="http://schemas.microsoft.com/office/drawing/2014/main" id="{1E2A2424-6755-77E7-EDDE-321A99837093}"/>
              </a:ext>
            </a:extLst>
          </p:cNvPr>
          <p:cNvSpPr txBox="1"/>
          <p:nvPr/>
        </p:nvSpPr>
        <p:spPr>
          <a:xfrm>
            <a:off x="9449841" y="3087712"/>
            <a:ext cx="682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straal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303F12ED-3B43-1741-422C-A2D03C3ADC38}"/>
              </a:ext>
            </a:extLst>
          </p:cNvPr>
          <p:cNvSpPr txBox="1"/>
          <p:nvPr/>
        </p:nvSpPr>
        <p:spPr>
          <a:xfrm>
            <a:off x="10738254" y="3087712"/>
            <a:ext cx="98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diameter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4D13A7A5-C319-69C8-D9D0-307CE15EAEF2}"/>
              </a:ext>
            </a:extLst>
          </p:cNvPr>
          <p:cNvSpPr txBox="1"/>
          <p:nvPr/>
        </p:nvSpPr>
        <p:spPr>
          <a:xfrm>
            <a:off x="3210085" y="387684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</a:t>
            </a:r>
            <a:r>
              <a:rPr lang="nl-NL" sz="1600" dirty="0">
                <a:solidFill>
                  <a:srgbClr val="FF0000"/>
                </a:solidFill>
              </a:rPr>
              <a:t>4 x 3 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165AF024-0640-099C-49C0-A5F5F246417E}"/>
              </a:ext>
            </a:extLst>
          </p:cNvPr>
          <p:cNvSpPr txBox="1"/>
          <p:nvPr/>
        </p:nvSpPr>
        <p:spPr>
          <a:xfrm>
            <a:off x="3713751" y="3876840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12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147440B1-3F13-FB4B-AE94-9195DBC55BDC}"/>
              </a:ext>
            </a:extLst>
          </p:cNvPr>
          <p:cNvSpPr txBox="1"/>
          <p:nvPr/>
        </p:nvSpPr>
        <p:spPr>
          <a:xfrm>
            <a:off x="2907529" y="3586367"/>
            <a:ext cx="1588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lengte x breedte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D39AD0E5-56F2-8DB2-B761-1B8E382ECEED}"/>
              </a:ext>
            </a:extLst>
          </p:cNvPr>
          <p:cNvSpPr txBox="1"/>
          <p:nvPr/>
        </p:nvSpPr>
        <p:spPr>
          <a:xfrm>
            <a:off x="2757982" y="529082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</a:t>
            </a:r>
            <a:r>
              <a:rPr lang="nl-NL" sz="1600" dirty="0">
                <a:solidFill>
                  <a:srgbClr val="FF0000"/>
                </a:solidFill>
              </a:rPr>
              <a:t>4 + 4 + 3 + 3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96F22576-6804-0FAA-E764-8C44CEE10D6D}"/>
              </a:ext>
            </a:extLst>
          </p:cNvPr>
          <p:cNvSpPr txBox="1"/>
          <p:nvPr/>
        </p:nvSpPr>
        <p:spPr>
          <a:xfrm>
            <a:off x="3881465" y="5290822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14 cm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B6A529E6-2809-3346-BD65-B6DCD9C3E36C}"/>
              </a:ext>
            </a:extLst>
          </p:cNvPr>
          <p:cNvSpPr txBox="1"/>
          <p:nvPr/>
        </p:nvSpPr>
        <p:spPr>
          <a:xfrm>
            <a:off x="2178123" y="4999776"/>
            <a:ext cx="335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 lengte + lengte + breedte + breedte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9CFC91ED-563D-B5BE-263E-A4131AEB37EA}"/>
              </a:ext>
            </a:extLst>
          </p:cNvPr>
          <p:cNvSpPr txBox="1"/>
          <p:nvPr/>
        </p:nvSpPr>
        <p:spPr>
          <a:xfrm>
            <a:off x="6505685" y="3856617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0,5 x 5 x 3 </a:t>
            </a:r>
            <a:r>
              <a:rPr lang="nl-NL" sz="1600" dirty="0"/>
              <a:t> 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B44F8FD2-C4C4-D0AB-0317-457E144F8925}"/>
              </a:ext>
            </a:extLst>
          </p:cNvPr>
          <p:cNvSpPr txBox="1"/>
          <p:nvPr/>
        </p:nvSpPr>
        <p:spPr>
          <a:xfrm>
            <a:off x="6706061" y="4579990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5 x 3 : 2 </a:t>
            </a:r>
            <a:r>
              <a:rPr lang="nl-NL" sz="1600" dirty="0"/>
              <a:t> 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59615CDA-B2D5-72FB-830C-71DC10B905A6}"/>
              </a:ext>
            </a:extLst>
          </p:cNvPr>
          <p:cNvSpPr txBox="1"/>
          <p:nvPr/>
        </p:nvSpPr>
        <p:spPr>
          <a:xfrm>
            <a:off x="7412357" y="3856617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7,5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69ED4FA0-D01E-BEBC-ACE7-71902ECE557B}"/>
              </a:ext>
            </a:extLst>
          </p:cNvPr>
          <p:cNvSpPr txBox="1"/>
          <p:nvPr/>
        </p:nvSpPr>
        <p:spPr>
          <a:xfrm>
            <a:off x="6488930" y="3585087"/>
            <a:ext cx="1836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0,5 x zijde x hoogte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04FAFAE6-E015-B343-A5C3-EC4A12A604CE}"/>
              </a:ext>
            </a:extLst>
          </p:cNvPr>
          <p:cNvSpPr txBox="1"/>
          <p:nvPr/>
        </p:nvSpPr>
        <p:spPr>
          <a:xfrm>
            <a:off x="6519528" y="4333753"/>
            <a:ext cx="1840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lengte x breedte : 2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3ADDB954-59C4-DB47-C2AA-DFFDB9657356}"/>
              </a:ext>
            </a:extLst>
          </p:cNvPr>
          <p:cNvSpPr txBox="1"/>
          <p:nvPr/>
        </p:nvSpPr>
        <p:spPr>
          <a:xfrm>
            <a:off x="7412357" y="4567877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7,5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BE4AC83E-757E-3C16-7B40-EFEB7C27ABAC}"/>
              </a:ext>
            </a:extLst>
          </p:cNvPr>
          <p:cNvSpPr txBox="1"/>
          <p:nvPr/>
        </p:nvSpPr>
        <p:spPr>
          <a:xfrm>
            <a:off x="7193335" y="4090741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of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10317142-2143-D1C2-5238-9B7BE38F6F86}"/>
              </a:ext>
            </a:extLst>
          </p:cNvPr>
          <p:cNvSpPr txBox="1"/>
          <p:nvPr/>
        </p:nvSpPr>
        <p:spPr>
          <a:xfrm>
            <a:off x="5920394" y="5003705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zijde 1 + zijde 2 + zijde 3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88A05B2F-3739-1326-526C-33A22DCA8705}"/>
              </a:ext>
            </a:extLst>
          </p:cNvPr>
          <p:cNvSpPr txBox="1"/>
          <p:nvPr/>
        </p:nvSpPr>
        <p:spPr>
          <a:xfrm>
            <a:off x="6322279" y="5281748"/>
            <a:ext cx="225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5  +   √10   +   √25 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FABE07E9-C7E8-4FB0-3920-09BF6E156336}"/>
              </a:ext>
            </a:extLst>
          </p:cNvPr>
          <p:cNvSpPr txBox="1"/>
          <p:nvPr/>
        </p:nvSpPr>
        <p:spPr>
          <a:xfrm>
            <a:off x="7899830" y="5291484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13,2 cm</a:t>
            </a:r>
          </a:p>
        </p:txBody>
      </p:sp>
      <p:pic>
        <p:nvPicPr>
          <p:cNvPr id="86" name="Afbeelding 85">
            <a:extLst>
              <a:ext uri="{FF2B5EF4-FFF2-40B4-BE49-F238E27FC236}">
                <a16:creationId xmlns:a16="http://schemas.microsoft.com/office/drawing/2014/main" id="{FE01B76F-9437-D891-A19E-F6572227E0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0" t="2705"/>
          <a:stretch/>
        </p:blipFill>
        <p:spPr>
          <a:xfrm>
            <a:off x="5947483" y="5680923"/>
            <a:ext cx="906769" cy="900000"/>
          </a:xfrm>
          <a:prstGeom prst="rect">
            <a:avLst/>
          </a:prstGeom>
        </p:spPr>
      </p:pic>
      <p:pic>
        <p:nvPicPr>
          <p:cNvPr id="88" name="Afbeelding 87">
            <a:extLst>
              <a:ext uri="{FF2B5EF4-FFF2-40B4-BE49-F238E27FC236}">
                <a16:creationId xmlns:a16="http://schemas.microsoft.com/office/drawing/2014/main" id="{A6502EB9-3F05-A713-92CB-18D26A08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306" y="5667862"/>
            <a:ext cx="895238" cy="900000"/>
          </a:xfrm>
          <a:prstGeom prst="rect">
            <a:avLst/>
          </a:prstGeom>
        </p:spPr>
      </p:pic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D93261D4-C349-AE3D-76C1-25212AB86D14}"/>
              </a:ext>
            </a:extLst>
          </p:cNvPr>
          <p:cNvCxnSpPr/>
          <p:nvPr/>
        </p:nvCxnSpPr>
        <p:spPr>
          <a:xfrm flipH="1">
            <a:off x="6816890" y="5572965"/>
            <a:ext cx="216000" cy="14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met pijl 90">
            <a:extLst>
              <a:ext uri="{FF2B5EF4-FFF2-40B4-BE49-F238E27FC236}">
                <a16:creationId xmlns:a16="http://schemas.microsoft.com/office/drawing/2014/main" id="{F448947E-6C0D-FB88-8BB5-026DF5607F04}"/>
              </a:ext>
            </a:extLst>
          </p:cNvPr>
          <p:cNvCxnSpPr>
            <a:cxnSpLocks/>
          </p:cNvCxnSpPr>
          <p:nvPr/>
        </p:nvCxnSpPr>
        <p:spPr>
          <a:xfrm>
            <a:off x="7740178" y="5584461"/>
            <a:ext cx="216000" cy="14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kstvak 92">
            <a:extLst>
              <a:ext uri="{FF2B5EF4-FFF2-40B4-BE49-F238E27FC236}">
                <a16:creationId xmlns:a16="http://schemas.microsoft.com/office/drawing/2014/main" id="{D7414301-6C7F-7800-1751-EC5C5CF1CA24}"/>
              </a:ext>
            </a:extLst>
          </p:cNvPr>
          <p:cNvSpPr txBox="1"/>
          <p:nvPr/>
        </p:nvSpPr>
        <p:spPr>
          <a:xfrm>
            <a:off x="10388941" y="3829420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3</a:t>
            </a:r>
            <a:r>
              <a:rPr lang="nl-NL" sz="1600" baseline="30000" dirty="0"/>
              <a:t>2</a:t>
            </a:r>
            <a:r>
              <a:rPr lang="nl-NL" sz="1600" dirty="0"/>
              <a:t> x </a:t>
            </a:r>
            <a:r>
              <a:rPr lang="nl-NL" sz="1600" dirty="0">
                <a:solidFill>
                  <a:srgbClr val="000000"/>
                </a:solidFill>
              </a:rPr>
              <a:t>π</a:t>
            </a:r>
            <a:endParaRPr lang="nl-NL" sz="1600" dirty="0"/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73E88CB6-3820-3E63-9AC1-0795CA4BD616}"/>
              </a:ext>
            </a:extLst>
          </p:cNvPr>
          <p:cNvSpPr txBox="1"/>
          <p:nvPr/>
        </p:nvSpPr>
        <p:spPr>
          <a:xfrm>
            <a:off x="10964096" y="3852913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28,3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59F7623D-61CA-DAF1-A242-0631F4C8AE0C}"/>
              </a:ext>
            </a:extLst>
          </p:cNvPr>
          <p:cNvSpPr txBox="1"/>
          <p:nvPr/>
        </p:nvSpPr>
        <p:spPr>
          <a:xfrm>
            <a:off x="10024151" y="3565009"/>
            <a:ext cx="1050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straal</a:t>
            </a:r>
            <a:r>
              <a:rPr lang="nl-NL" sz="1600" baseline="30000" dirty="0">
                <a:solidFill>
                  <a:srgbClr val="0070C0"/>
                </a:solidFill>
              </a:rPr>
              <a:t>2</a:t>
            </a:r>
            <a:r>
              <a:rPr lang="nl-NL" sz="1600" dirty="0">
                <a:solidFill>
                  <a:srgbClr val="0070C0"/>
                </a:solidFill>
              </a:rPr>
              <a:t> x π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DD91A750-38D0-2705-9AB0-F077CD7439A4}"/>
              </a:ext>
            </a:extLst>
          </p:cNvPr>
          <p:cNvSpPr txBox="1"/>
          <p:nvPr/>
        </p:nvSpPr>
        <p:spPr>
          <a:xfrm>
            <a:off x="10482017" y="524328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6</a:t>
            </a:r>
            <a:r>
              <a:rPr lang="nl-NL" sz="1600" dirty="0"/>
              <a:t> x </a:t>
            </a:r>
            <a:r>
              <a:rPr lang="nl-NL" sz="1600" dirty="0">
                <a:solidFill>
                  <a:srgbClr val="000000"/>
                </a:solidFill>
              </a:rPr>
              <a:t>π</a:t>
            </a:r>
            <a:endParaRPr lang="nl-NL" sz="1600" dirty="0"/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E703E15F-A607-715B-4D59-01C180AE2891}"/>
              </a:ext>
            </a:extLst>
          </p:cNvPr>
          <p:cNvSpPr txBox="1"/>
          <p:nvPr/>
        </p:nvSpPr>
        <p:spPr>
          <a:xfrm>
            <a:off x="10964096" y="525683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18,8 cm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D77ACEA2-C2D0-906C-EBEC-7EB2DE492533}"/>
              </a:ext>
            </a:extLst>
          </p:cNvPr>
          <p:cNvSpPr txBox="1"/>
          <p:nvPr/>
        </p:nvSpPr>
        <p:spPr>
          <a:xfrm>
            <a:off x="9779376" y="4992855"/>
            <a:ext cx="127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diameter x π</a:t>
            </a:r>
          </a:p>
        </p:txBody>
      </p: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4F245FAC-8D33-CBE4-8660-184B1CB6AFAB}"/>
              </a:ext>
            </a:extLst>
          </p:cNvPr>
          <p:cNvCxnSpPr>
            <a:cxnSpLocks/>
          </p:cNvCxnSpPr>
          <p:nvPr/>
        </p:nvCxnSpPr>
        <p:spPr>
          <a:xfrm>
            <a:off x="102887" y="6643405"/>
            <a:ext cx="11997967" cy="1400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5150D79B-5403-4CDC-AB9A-9A9B052FABDB}"/>
              </a:ext>
            </a:extLst>
          </p:cNvPr>
          <p:cNvCxnSpPr>
            <a:cxnSpLocks/>
          </p:cNvCxnSpPr>
          <p:nvPr/>
        </p:nvCxnSpPr>
        <p:spPr>
          <a:xfrm>
            <a:off x="12100854" y="1927405"/>
            <a:ext cx="0" cy="4752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Rechte verbindingslijn 108">
            <a:extLst>
              <a:ext uri="{FF2B5EF4-FFF2-40B4-BE49-F238E27FC236}">
                <a16:creationId xmlns:a16="http://schemas.microsoft.com/office/drawing/2014/main" id="{A887EDD2-6227-D79F-282A-E187CE6109B7}"/>
              </a:ext>
            </a:extLst>
          </p:cNvPr>
          <p:cNvCxnSpPr>
            <a:cxnSpLocks/>
          </p:cNvCxnSpPr>
          <p:nvPr/>
        </p:nvCxnSpPr>
        <p:spPr>
          <a:xfrm>
            <a:off x="102887" y="3525637"/>
            <a:ext cx="0" cy="311776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Ovaal 2">
            <a:extLst>
              <a:ext uri="{FF2B5EF4-FFF2-40B4-BE49-F238E27FC236}">
                <a16:creationId xmlns:a16="http://schemas.microsoft.com/office/drawing/2014/main" id="{96235A36-27C7-CF1E-926C-4D6D82D6ED06}"/>
              </a:ext>
            </a:extLst>
          </p:cNvPr>
          <p:cNvSpPr/>
          <p:nvPr/>
        </p:nvSpPr>
        <p:spPr>
          <a:xfrm>
            <a:off x="9402186" y="2374927"/>
            <a:ext cx="720000" cy="72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3670430A-EB32-A598-B669-0FCE5D41469F}"/>
              </a:ext>
            </a:extLst>
          </p:cNvPr>
          <p:cNvSpPr/>
          <p:nvPr/>
        </p:nvSpPr>
        <p:spPr>
          <a:xfrm>
            <a:off x="10806776" y="2374837"/>
            <a:ext cx="720000" cy="72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74F82454-A67F-2446-472A-341713E681FC}"/>
              </a:ext>
            </a:extLst>
          </p:cNvPr>
          <p:cNvCxnSpPr>
            <a:cxnSpLocks/>
          </p:cNvCxnSpPr>
          <p:nvPr/>
        </p:nvCxnSpPr>
        <p:spPr>
          <a:xfrm>
            <a:off x="9771425" y="272773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DBE1F7B7-CB78-307D-9A4F-828C816DA2FC}"/>
              </a:ext>
            </a:extLst>
          </p:cNvPr>
          <p:cNvCxnSpPr>
            <a:cxnSpLocks/>
            <a:endCxn id="4" idx="6"/>
          </p:cNvCxnSpPr>
          <p:nvPr/>
        </p:nvCxnSpPr>
        <p:spPr>
          <a:xfrm flipV="1">
            <a:off x="10806776" y="2734837"/>
            <a:ext cx="72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31A6E16-7C2B-52C4-2124-C57113FB25CE}"/>
              </a:ext>
            </a:extLst>
          </p:cNvPr>
          <p:cNvSpPr txBox="1"/>
          <p:nvPr/>
        </p:nvSpPr>
        <p:spPr>
          <a:xfrm>
            <a:off x="4237294" y="265592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3 cm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C25DCE7-863D-51BA-03F4-94283D31979F}"/>
              </a:ext>
            </a:extLst>
          </p:cNvPr>
          <p:cNvSpPr txBox="1"/>
          <p:nvPr/>
        </p:nvSpPr>
        <p:spPr>
          <a:xfrm>
            <a:off x="3383409" y="320165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4 cm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53DE9A06-1789-CC5A-87ED-AA92A88322C3}"/>
              </a:ext>
            </a:extLst>
          </p:cNvPr>
          <p:cNvSpPr txBox="1"/>
          <p:nvPr/>
        </p:nvSpPr>
        <p:spPr>
          <a:xfrm>
            <a:off x="7911128" y="268855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3 cm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999D9EB-2046-4472-5564-662A2E5B5FA1}"/>
              </a:ext>
            </a:extLst>
          </p:cNvPr>
          <p:cNvSpPr txBox="1"/>
          <p:nvPr/>
        </p:nvSpPr>
        <p:spPr>
          <a:xfrm>
            <a:off x="6826076" y="322678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5 cm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BAEDEAA4-F7A4-31CC-F3A6-91E26EEFAA68}"/>
              </a:ext>
            </a:extLst>
          </p:cNvPr>
          <p:cNvSpPr txBox="1"/>
          <p:nvPr/>
        </p:nvSpPr>
        <p:spPr>
          <a:xfrm>
            <a:off x="9555057" y="264971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3 cm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DF622F0-6FC1-72FC-E49E-5CA366F13E26}"/>
              </a:ext>
            </a:extLst>
          </p:cNvPr>
          <p:cNvSpPr txBox="1"/>
          <p:nvPr/>
        </p:nvSpPr>
        <p:spPr>
          <a:xfrm>
            <a:off x="10867276" y="2660347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6 cm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ADB594A-123B-1CA7-6FBA-C173E594C978}"/>
              </a:ext>
            </a:extLst>
          </p:cNvPr>
          <p:cNvSpPr txBox="1"/>
          <p:nvPr/>
        </p:nvSpPr>
        <p:spPr>
          <a:xfrm>
            <a:off x="7012208" y="300351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27C72D3-2F02-FD79-3CEC-FB2A72D4368E}"/>
              </a:ext>
            </a:extLst>
          </p:cNvPr>
          <p:cNvSpPr txBox="1"/>
          <p:nvPr/>
        </p:nvSpPr>
        <p:spPr>
          <a:xfrm>
            <a:off x="6415508" y="254206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2E49638-AFEC-E44D-DB14-1EFFAEB52950}"/>
              </a:ext>
            </a:extLst>
          </p:cNvPr>
          <p:cNvSpPr txBox="1"/>
          <p:nvPr/>
        </p:nvSpPr>
        <p:spPr>
          <a:xfrm>
            <a:off x="7224285" y="259135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867638E8-EF56-7AAD-3BA9-93F0BD2C026A}"/>
              </a:ext>
            </a:extLst>
          </p:cNvPr>
          <p:cNvSpPr/>
          <p:nvPr/>
        </p:nvSpPr>
        <p:spPr>
          <a:xfrm>
            <a:off x="6476930" y="2425993"/>
            <a:ext cx="1422900" cy="83349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80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42" grpId="0"/>
      <p:bldP spid="44" grpId="0"/>
      <p:bldP spid="45" grpId="0"/>
      <p:bldP spid="46" grpId="0"/>
      <p:bldP spid="47" grpId="0"/>
      <p:bldP spid="56" grpId="0"/>
      <p:bldP spid="57" grpId="0"/>
      <p:bldP spid="59" grpId="0"/>
      <p:bldP spid="60" grpId="0"/>
      <p:bldP spid="61" grpId="0"/>
      <p:bldP spid="63" grpId="0"/>
      <p:bldP spid="64" grpId="0"/>
      <p:bldP spid="65" grpId="0"/>
      <p:bldP spid="67" grpId="0"/>
      <p:bldP spid="70" grpId="0"/>
      <p:bldP spid="71" grpId="0"/>
      <p:bldP spid="72" grpId="0"/>
      <p:bldP spid="73" grpId="0"/>
      <p:bldP spid="74" grpId="0"/>
      <p:bldP spid="75" grpId="0"/>
      <p:bldP spid="77" grpId="0"/>
      <p:bldP spid="81" grpId="0"/>
      <p:bldP spid="84" grpId="0"/>
      <p:bldP spid="93" grpId="0"/>
      <p:bldP spid="94" grpId="0"/>
      <p:bldP spid="95" grpId="0"/>
      <p:bldP spid="96" grpId="0"/>
      <p:bldP spid="97" grpId="0"/>
      <p:bldP spid="98" grpId="0"/>
      <p:bldP spid="3" grpId="0" animBg="1"/>
      <p:bldP spid="4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5EC3-14D3-7936-1228-9C9023007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C23B04EE-00B8-BD4E-28C3-EBFA92CCA768}"/>
              </a:ext>
            </a:extLst>
          </p:cNvPr>
          <p:cNvSpPr txBox="1"/>
          <p:nvPr/>
        </p:nvSpPr>
        <p:spPr>
          <a:xfrm>
            <a:off x="337243" y="226337"/>
            <a:ext cx="3551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6R Omtrek en oppervlakte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98DEBBF5-CDA7-9D21-2A07-816DBC6BA288}"/>
              </a:ext>
            </a:extLst>
          </p:cNvPr>
          <p:cNvSpPr txBox="1"/>
          <p:nvPr/>
        </p:nvSpPr>
        <p:spPr>
          <a:xfrm>
            <a:off x="235869" y="798745"/>
            <a:ext cx="471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OP</a:t>
            </a:r>
            <a:r>
              <a:rPr lang="nl-NL" sz="1600" b="1" dirty="0" err="1"/>
              <a:t>pervlakte</a:t>
            </a:r>
            <a:r>
              <a:rPr lang="nl-NL" sz="1600" b="1" dirty="0"/>
              <a:t> = hoeveel kun je er</a:t>
            </a:r>
            <a:r>
              <a:rPr lang="nl-NL" sz="2000" b="1" dirty="0">
                <a:solidFill>
                  <a:srgbClr val="FF0000"/>
                </a:solidFill>
              </a:rPr>
              <a:t> OP  </a:t>
            </a:r>
            <a:r>
              <a:rPr lang="nl-NL" sz="1600" b="1" dirty="0"/>
              <a:t>kunt zetten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B5E1FAB-72F3-419A-D187-E0648B38DE2A}"/>
              </a:ext>
            </a:extLst>
          </p:cNvPr>
          <p:cNvSpPr txBox="1"/>
          <p:nvPr/>
        </p:nvSpPr>
        <p:spPr>
          <a:xfrm>
            <a:off x="235869" y="1376562"/>
            <a:ext cx="848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zijn drie basisvormen. Alle andere vormen zijn een samenstelling van deze drie vormen.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FEC3287-AB5B-D90C-2535-6A72EE9D2529}"/>
              </a:ext>
            </a:extLst>
          </p:cNvPr>
          <p:cNvSpPr/>
          <p:nvPr/>
        </p:nvSpPr>
        <p:spPr>
          <a:xfrm>
            <a:off x="5733705" y="708235"/>
            <a:ext cx="614796" cy="4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Gelijkbenige driehoek 3">
            <a:extLst>
              <a:ext uri="{FF2B5EF4-FFF2-40B4-BE49-F238E27FC236}">
                <a16:creationId xmlns:a16="http://schemas.microsoft.com/office/drawing/2014/main" id="{AA5CDBBE-80A7-51F7-2EDF-56AC3D550F63}"/>
              </a:ext>
            </a:extLst>
          </p:cNvPr>
          <p:cNvSpPr/>
          <p:nvPr/>
        </p:nvSpPr>
        <p:spPr>
          <a:xfrm>
            <a:off x="7574321" y="691191"/>
            <a:ext cx="614796" cy="400110"/>
          </a:xfrm>
          <a:prstGeom prst="triangle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82A9E9F9-824E-D335-8DF2-7FF811674BE0}"/>
              </a:ext>
            </a:extLst>
          </p:cNvPr>
          <p:cNvSpPr/>
          <p:nvPr/>
        </p:nvSpPr>
        <p:spPr>
          <a:xfrm>
            <a:off x="9443904" y="702803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AFA67AA3-C8B8-6213-A211-3BB99478F06A}"/>
              </a:ext>
            </a:extLst>
          </p:cNvPr>
          <p:cNvCxnSpPr>
            <a:cxnSpLocks/>
          </p:cNvCxnSpPr>
          <p:nvPr/>
        </p:nvCxnSpPr>
        <p:spPr>
          <a:xfrm>
            <a:off x="0" y="193693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FE3B96BB-9512-7FC8-1D2E-4E365DA1251F}"/>
              </a:ext>
            </a:extLst>
          </p:cNvPr>
          <p:cNvSpPr txBox="1"/>
          <p:nvPr/>
        </p:nvSpPr>
        <p:spPr>
          <a:xfrm>
            <a:off x="235869" y="1941068"/>
            <a:ext cx="230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70C0"/>
                </a:solidFill>
              </a:rPr>
              <a:t>Bereken de oppervlakte </a:t>
            </a:r>
          </a:p>
          <a:p>
            <a:pPr algn="ctr"/>
            <a:r>
              <a:rPr lang="nl-NL" sz="1600" dirty="0">
                <a:solidFill>
                  <a:srgbClr val="0070C0"/>
                </a:solidFill>
              </a:rPr>
              <a:t>van de figuren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5044D81-A5B3-359C-4CEB-DE9CF8C0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9" y="3038975"/>
            <a:ext cx="2345627" cy="1080000"/>
          </a:xfrm>
          <a:prstGeom prst="rect">
            <a:avLst/>
          </a:prstGeom>
        </p:spPr>
      </p:pic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27A8C23-D4F1-1E28-146D-9FFF8C3423C2}"/>
              </a:ext>
            </a:extLst>
          </p:cNvPr>
          <p:cNvCxnSpPr>
            <a:cxnSpLocks/>
          </p:cNvCxnSpPr>
          <p:nvPr/>
        </p:nvCxnSpPr>
        <p:spPr>
          <a:xfrm>
            <a:off x="2757623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1454A6C-BBB7-DE07-2903-01FF0C417910}"/>
              </a:ext>
            </a:extLst>
          </p:cNvPr>
          <p:cNvCxnSpPr>
            <a:cxnSpLocks/>
          </p:cNvCxnSpPr>
          <p:nvPr/>
        </p:nvCxnSpPr>
        <p:spPr>
          <a:xfrm flipH="1">
            <a:off x="0" y="4737054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9099A27C-D9C7-88FE-18FF-1B502DE287A2}"/>
              </a:ext>
            </a:extLst>
          </p:cNvPr>
          <p:cNvCxnSpPr>
            <a:cxnSpLocks/>
          </p:cNvCxnSpPr>
          <p:nvPr/>
        </p:nvCxnSpPr>
        <p:spPr>
          <a:xfrm>
            <a:off x="0" y="2778729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A06634CE-EE11-6590-87E5-BEABDBF3861D}"/>
              </a:ext>
            </a:extLst>
          </p:cNvPr>
          <p:cNvSpPr txBox="1"/>
          <p:nvPr/>
        </p:nvSpPr>
        <p:spPr>
          <a:xfrm>
            <a:off x="2811066" y="1945019"/>
            <a:ext cx="2929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Verdeel in de drie basisvormen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door :   - knippen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              - omlijsten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D8A01DDB-7E22-C8FF-49D4-246A049D311C}"/>
              </a:ext>
            </a:extLst>
          </p:cNvPr>
          <p:cNvCxnSpPr>
            <a:cxnSpLocks/>
          </p:cNvCxnSpPr>
          <p:nvPr/>
        </p:nvCxnSpPr>
        <p:spPr>
          <a:xfrm>
            <a:off x="5784976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5BB07953-9571-CCFF-E3EA-8C8E1577D62E}"/>
              </a:ext>
            </a:extLst>
          </p:cNvPr>
          <p:cNvSpPr txBox="1"/>
          <p:nvPr/>
        </p:nvSpPr>
        <p:spPr>
          <a:xfrm>
            <a:off x="6348501" y="1941875"/>
            <a:ext cx="4303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 de oppervlaktes van basisvormen uit 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- bij knippen optellen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-  bij omlijsten verschil uitrekenen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0AE78BC3-5D69-EF06-009B-C869C8E4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072" y="3038975"/>
            <a:ext cx="2371427" cy="1080000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412CEB7-7CF2-4158-A37D-9250BBBA2BB8}"/>
              </a:ext>
            </a:extLst>
          </p:cNvPr>
          <p:cNvSpPr txBox="1"/>
          <p:nvPr/>
        </p:nvSpPr>
        <p:spPr>
          <a:xfrm>
            <a:off x="3733543" y="4121764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knippen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06DFD9DC-F55F-E949-45F3-3320EF32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69" y="4921232"/>
            <a:ext cx="2409553" cy="1416701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2AC70AB3-64BE-BEF6-1489-11D879718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549" y="4927582"/>
            <a:ext cx="2372472" cy="1404000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D0ED358B-CA14-127D-FBBE-84C7F08909E7}"/>
              </a:ext>
            </a:extLst>
          </p:cNvPr>
          <p:cNvSpPr txBox="1"/>
          <p:nvPr/>
        </p:nvSpPr>
        <p:spPr>
          <a:xfrm>
            <a:off x="3781583" y="6337933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knippen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D64D219-41BB-9F13-B1E6-ABD52125ABC2}"/>
              </a:ext>
            </a:extLst>
          </p:cNvPr>
          <p:cNvSpPr txBox="1"/>
          <p:nvPr/>
        </p:nvSpPr>
        <p:spPr>
          <a:xfrm>
            <a:off x="6402677" y="2986658"/>
            <a:ext cx="1572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Oppervlakte 1 =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5512F8D-DDA4-A605-1730-31FD0AF55591}"/>
              </a:ext>
            </a:extLst>
          </p:cNvPr>
          <p:cNvSpPr txBox="1"/>
          <p:nvPr/>
        </p:nvSpPr>
        <p:spPr>
          <a:xfrm>
            <a:off x="7909960" y="2986658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3 cm x 2 cm </a:t>
            </a:r>
            <a:r>
              <a:rPr lang="nl-NL" sz="1600" dirty="0">
                <a:solidFill>
                  <a:srgbClr val="FF0000"/>
                </a:solidFill>
              </a:rPr>
              <a:t>: 2</a:t>
            </a:r>
            <a:r>
              <a:rPr lang="nl-NL" sz="1600" dirty="0"/>
              <a:t> 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B69BCC6-B971-5170-66F4-53CFB97B65D1}"/>
              </a:ext>
            </a:extLst>
          </p:cNvPr>
          <p:cNvSpPr txBox="1"/>
          <p:nvPr/>
        </p:nvSpPr>
        <p:spPr>
          <a:xfrm>
            <a:off x="10096586" y="298665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3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65C65B3-8741-920A-5D6F-2691AEA387D9}"/>
              </a:ext>
            </a:extLst>
          </p:cNvPr>
          <p:cNvSpPr txBox="1"/>
          <p:nvPr/>
        </p:nvSpPr>
        <p:spPr>
          <a:xfrm>
            <a:off x="6402677" y="3478463"/>
            <a:ext cx="1572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Oppervlakte 2 =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66790B1E-D1B4-E692-DBB7-4968B3EEB4EB}"/>
              </a:ext>
            </a:extLst>
          </p:cNvPr>
          <p:cNvSpPr txBox="1"/>
          <p:nvPr/>
        </p:nvSpPr>
        <p:spPr>
          <a:xfrm>
            <a:off x="7909961" y="3478463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 cm x 3 cm 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CB4100F-F95F-DF54-07A4-E1A3701D4CE8}"/>
              </a:ext>
            </a:extLst>
          </p:cNvPr>
          <p:cNvSpPr txBox="1"/>
          <p:nvPr/>
        </p:nvSpPr>
        <p:spPr>
          <a:xfrm>
            <a:off x="10096586" y="3478463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12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D5ED636-74B7-D59D-ECED-87FBE234F502}"/>
              </a:ext>
            </a:extLst>
          </p:cNvPr>
          <p:cNvSpPr txBox="1"/>
          <p:nvPr/>
        </p:nvSpPr>
        <p:spPr>
          <a:xfrm>
            <a:off x="6408313" y="3970268"/>
            <a:ext cx="1572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Oppervlakte 3 =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968546F7-CE97-16F6-AA25-2594EE95A72E}"/>
              </a:ext>
            </a:extLst>
          </p:cNvPr>
          <p:cNvSpPr txBox="1"/>
          <p:nvPr/>
        </p:nvSpPr>
        <p:spPr>
          <a:xfrm>
            <a:off x="7915596" y="3970268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 cm x 1 cm </a:t>
            </a:r>
            <a:r>
              <a:rPr lang="nl-NL" sz="1600" dirty="0">
                <a:solidFill>
                  <a:srgbClr val="FF0000"/>
                </a:solidFill>
              </a:rPr>
              <a:t>: 2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4740E777-E4CE-7988-ECD6-AC0AC3B35FEB}"/>
              </a:ext>
            </a:extLst>
          </p:cNvPr>
          <p:cNvSpPr txBox="1"/>
          <p:nvPr/>
        </p:nvSpPr>
        <p:spPr>
          <a:xfrm>
            <a:off x="10117238" y="3967077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1,5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9B88D4D-B186-BCE8-6290-A88316B5BC2A}"/>
              </a:ext>
            </a:extLst>
          </p:cNvPr>
          <p:cNvSpPr txBox="1"/>
          <p:nvPr/>
        </p:nvSpPr>
        <p:spPr>
          <a:xfrm>
            <a:off x="8749662" y="4379250"/>
            <a:ext cx="715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Totaal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C95D65C-BD8C-2444-4ECD-8DEBBC290AFC}"/>
              </a:ext>
            </a:extLst>
          </p:cNvPr>
          <p:cNvCxnSpPr>
            <a:cxnSpLocks/>
          </p:cNvCxnSpPr>
          <p:nvPr/>
        </p:nvCxnSpPr>
        <p:spPr>
          <a:xfrm>
            <a:off x="10060296" y="4379250"/>
            <a:ext cx="1129611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B76DC376-1D38-DBD6-245A-69E4133D4936}"/>
              </a:ext>
            </a:extLst>
          </p:cNvPr>
          <p:cNvSpPr txBox="1"/>
          <p:nvPr/>
        </p:nvSpPr>
        <p:spPr>
          <a:xfrm>
            <a:off x="11327495" y="415799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3F405A45-238A-932C-2FA5-06D51E1BB78F}"/>
              </a:ext>
            </a:extLst>
          </p:cNvPr>
          <p:cNvSpPr txBox="1"/>
          <p:nvPr/>
        </p:nvSpPr>
        <p:spPr>
          <a:xfrm>
            <a:off x="10162543" y="4407235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16,5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A7F383EC-B9AC-8337-CE2D-FE247533316A}"/>
              </a:ext>
            </a:extLst>
          </p:cNvPr>
          <p:cNvSpPr txBox="1"/>
          <p:nvPr/>
        </p:nvSpPr>
        <p:spPr>
          <a:xfrm>
            <a:off x="6360603" y="5094639"/>
            <a:ext cx="1572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Oppervlakte 1 =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D856D8EB-0FF3-3345-0E24-6DC21033C6AF}"/>
              </a:ext>
            </a:extLst>
          </p:cNvPr>
          <p:cNvSpPr txBox="1"/>
          <p:nvPr/>
        </p:nvSpPr>
        <p:spPr>
          <a:xfrm>
            <a:off x="7889145" y="5094639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2</a:t>
            </a:r>
            <a:r>
              <a:rPr lang="nl-NL" sz="1600" baseline="30000" dirty="0"/>
              <a:t>2</a:t>
            </a:r>
            <a:r>
              <a:rPr lang="nl-NL" sz="1600" dirty="0"/>
              <a:t> x π 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1E8944C1-D285-7847-F159-B39A37AD4262}"/>
              </a:ext>
            </a:extLst>
          </p:cNvPr>
          <p:cNvSpPr txBox="1"/>
          <p:nvPr/>
        </p:nvSpPr>
        <p:spPr>
          <a:xfrm>
            <a:off x="10104054" y="5099695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6,3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E17FEBB1-E18F-8FD3-213C-1CB5BCD40C38}"/>
              </a:ext>
            </a:extLst>
          </p:cNvPr>
          <p:cNvSpPr txBox="1"/>
          <p:nvPr/>
        </p:nvSpPr>
        <p:spPr>
          <a:xfrm>
            <a:off x="6360603" y="5544800"/>
            <a:ext cx="1572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Oppervlakte 2 =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7A44EF7D-EEF0-0883-D3E5-982DB8333A3E}"/>
              </a:ext>
            </a:extLst>
          </p:cNvPr>
          <p:cNvSpPr txBox="1"/>
          <p:nvPr/>
        </p:nvSpPr>
        <p:spPr>
          <a:xfrm>
            <a:off x="7889146" y="5544800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 cm x 3 cm 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126353A6-ADAA-1285-B2FC-0E8CE5CEF29C}"/>
              </a:ext>
            </a:extLst>
          </p:cNvPr>
          <p:cNvSpPr txBox="1"/>
          <p:nvPr/>
        </p:nvSpPr>
        <p:spPr>
          <a:xfrm>
            <a:off x="10113277" y="5544800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12   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D0000074-6DD4-63E7-B02B-3A5BD664BA6F}"/>
              </a:ext>
            </a:extLst>
          </p:cNvPr>
          <p:cNvSpPr txBox="1"/>
          <p:nvPr/>
        </p:nvSpPr>
        <p:spPr>
          <a:xfrm>
            <a:off x="6360603" y="5984687"/>
            <a:ext cx="1572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Oppervlakte 3 =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C811E566-AFD6-87EA-1FED-9D638EE2F353}"/>
              </a:ext>
            </a:extLst>
          </p:cNvPr>
          <p:cNvSpPr txBox="1"/>
          <p:nvPr/>
        </p:nvSpPr>
        <p:spPr>
          <a:xfrm>
            <a:off x="7889146" y="5984687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 cm x 2 cm </a:t>
            </a:r>
            <a:r>
              <a:rPr lang="nl-NL" sz="1600" dirty="0">
                <a:solidFill>
                  <a:srgbClr val="FF0000"/>
                </a:solidFill>
              </a:rPr>
              <a:t>: 2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AD491784-EC47-729E-28BD-F588493B3421}"/>
              </a:ext>
            </a:extLst>
          </p:cNvPr>
          <p:cNvSpPr txBox="1"/>
          <p:nvPr/>
        </p:nvSpPr>
        <p:spPr>
          <a:xfrm>
            <a:off x="10113277" y="5984687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4   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B4B51A44-DE19-2DD7-38AB-F4C7AC7B9E3D}"/>
              </a:ext>
            </a:extLst>
          </p:cNvPr>
          <p:cNvSpPr txBox="1"/>
          <p:nvPr/>
        </p:nvSpPr>
        <p:spPr>
          <a:xfrm>
            <a:off x="8405722" y="6480400"/>
            <a:ext cx="715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Totaal</a:t>
            </a:r>
          </a:p>
        </p:txBody>
      </p: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575FC431-A9E7-122A-719F-F012E9629820}"/>
              </a:ext>
            </a:extLst>
          </p:cNvPr>
          <p:cNvCxnSpPr>
            <a:cxnSpLocks/>
          </p:cNvCxnSpPr>
          <p:nvPr/>
        </p:nvCxnSpPr>
        <p:spPr>
          <a:xfrm>
            <a:off x="10162543" y="6401820"/>
            <a:ext cx="1072458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kstvak 65">
            <a:extLst>
              <a:ext uri="{FF2B5EF4-FFF2-40B4-BE49-F238E27FC236}">
                <a16:creationId xmlns:a16="http://schemas.microsoft.com/office/drawing/2014/main" id="{E9B55A26-560D-4CA5-97C8-42DE9F2D9405}"/>
              </a:ext>
            </a:extLst>
          </p:cNvPr>
          <p:cNvSpPr txBox="1"/>
          <p:nvPr/>
        </p:nvSpPr>
        <p:spPr>
          <a:xfrm>
            <a:off x="11327495" y="614184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C7D82CDE-B4C6-88EE-EE32-D7D2C5997572}"/>
              </a:ext>
            </a:extLst>
          </p:cNvPr>
          <p:cNvSpPr txBox="1"/>
          <p:nvPr/>
        </p:nvSpPr>
        <p:spPr>
          <a:xfrm>
            <a:off x="10182317" y="6480400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22,3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CB8DF8C2-B35D-100D-1E98-D502714D47FB}"/>
              </a:ext>
            </a:extLst>
          </p:cNvPr>
          <p:cNvSpPr txBox="1"/>
          <p:nvPr/>
        </p:nvSpPr>
        <p:spPr>
          <a:xfrm>
            <a:off x="8503247" y="5099695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12,6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5952E86E-0E6F-34BA-E274-97C59A635DF4}"/>
              </a:ext>
            </a:extLst>
          </p:cNvPr>
          <p:cNvSpPr txBox="1"/>
          <p:nvPr/>
        </p:nvSpPr>
        <p:spPr>
          <a:xfrm>
            <a:off x="9514971" y="5099695"/>
            <a:ext cx="39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8000"/>
                </a:solidFill>
              </a:rPr>
              <a:t>: 2</a:t>
            </a:r>
          </a:p>
        </p:txBody>
      </p: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FD34B578-DBBE-5825-C94B-00B064703012}"/>
              </a:ext>
            </a:extLst>
          </p:cNvPr>
          <p:cNvCxnSpPr>
            <a:cxnSpLocks/>
          </p:cNvCxnSpPr>
          <p:nvPr/>
        </p:nvCxnSpPr>
        <p:spPr>
          <a:xfrm flipH="1">
            <a:off x="9956254" y="5017048"/>
            <a:ext cx="246199" cy="223753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kstvak 70">
            <a:extLst>
              <a:ext uri="{FF2B5EF4-FFF2-40B4-BE49-F238E27FC236}">
                <a16:creationId xmlns:a16="http://schemas.microsoft.com/office/drawing/2014/main" id="{AB7B520A-A3B8-8088-AC2A-2E4586BCBB78}"/>
              </a:ext>
            </a:extLst>
          </p:cNvPr>
          <p:cNvSpPr txBox="1"/>
          <p:nvPr/>
        </p:nvSpPr>
        <p:spPr>
          <a:xfrm>
            <a:off x="10113277" y="4765039"/>
            <a:ext cx="1303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8000"/>
                </a:solidFill>
              </a:rPr>
              <a:t>(halve cirkel)</a:t>
            </a:r>
          </a:p>
        </p:txBody>
      </p: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7E3B1494-3691-703B-A924-30C600E833C2}"/>
              </a:ext>
            </a:extLst>
          </p:cNvPr>
          <p:cNvCxnSpPr>
            <a:cxnSpLocks/>
          </p:cNvCxnSpPr>
          <p:nvPr/>
        </p:nvCxnSpPr>
        <p:spPr>
          <a:xfrm>
            <a:off x="3123549" y="5620926"/>
            <a:ext cx="673701" cy="0"/>
          </a:xfrm>
          <a:prstGeom prst="line">
            <a:avLst/>
          </a:prstGeom>
          <a:ln w="63500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1D639EE4-7F17-EA9D-12C5-ADEA1D5F5D4B}"/>
              </a:ext>
            </a:extLst>
          </p:cNvPr>
          <p:cNvSpPr txBox="1"/>
          <p:nvPr/>
        </p:nvSpPr>
        <p:spPr>
          <a:xfrm>
            <a:off x="3151604" y="562092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2 cm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8D4C71C6-9C2F-7070-0B8E-FA95BAA9F4AD}"/>
              </a:ext>
            </a:extLst>
          </p:cNvPr>
          <p:cNvSpPr/>
          <p:nvPr/>
        </p:nvSpPr>
        <p:spPr>
          <a:xfrm>
            <a:off x="3161384" y="3078095"/>
            <a:ext cx="645646" cy="990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7" name="Rechthoek 76">
            <a:extLst>
              <a:ext uri="{FF2B5EF4-FFF2-40B4-BE49-F238E27FC236}">
                <a16:creationId xmlns:a16="http://schemas.microsoft.com/office/drawing/2014/main" id="{4431D8BC-5D91-A04F-B812-EAF49EC36E87}"/>
              </a:ext>
            </a:extLst>
          </p:cNvPr>
          <p:cNvSpPr/>
          <p:nvPr/>
        </p:nvSpPr>
        <p:spPr>
          <a:xfrm>
            <a:off x="5110788" y="3078914"/>
            <a:ext cx="331603" cy="990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8" name="Rechthoek 77">
            <a:extLst>
              <a:ext uri="{FF2B5EF4-FFF2-40B4-BE49-F238E27FC236}">
                <a16:creationId xmlns:a16="http://schemas.microsoft.com/office/drawing/2014/main" id="{5922B99C-927D-36D6-CE01-ECE9B0C82BB6}"/>
              </a:ext>
            </a:extLst>
          </p:cNvPr>
          <p:cNvSpPr/>
          <p:nvPr/>
        </p:nvSpPr>
        <p:spPr>
          <a:xfrm>
            <a:off x="4804264" y="4964589"/>
            <a:ext cx="645646" cy="1332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2111492F-7153-D58C-CD60-759030472609}"/>
              </a:ext>
            </a:extLst>
          </p:cNvPr>
          <p:cNvSpPr txBox="1"/>
          <p:nvPr/>
        </p:nvSpPr>
        <p:spPr>
          <a:xfrm>
            <a:off x="5688711" y="1087034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FA10DBD9-A69F-715A-CF54-FC238F1A86CE}"/>
              </a:ext>
            </a:extLst>
          </p:cNvPr>
          <p:cNvSpPr txBox="1"/>
          <p:nvPr/>
        </p:nvSpPr>
        <p:spPr>
          <a:xfrm>
            <a:off x="7466437" y="1077627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 : 2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C0AD6B5B-F593-E72D-1263-D4D0BE8EEAE8}"/>
              </a:ext>
            </a:extLst>
          </p:cNvPr>
          <p:cNvSpPr txBox="1"/>
          <p:nvPr/>
        </p:nvSpPr>
        <p:spPr>
          <a:xfrm>
            <a:off x="9181846" y="1102276"/>
            <a:ext cx="106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Straal</a:t>
            </a:r>
            <a:r>
              <a:rPr lang="nl-NL" sz="1600" baseline="30000" dirty="0">
                <a:solidFill>
                  <a:srgbClr val="0070C0"/>
                </a:solidFill>
              </a:rPr>
              <a:t>2</a:t>
            </a:r>
            <a:r>
              <a:rPr lang="nl-NL" sz="1600" dirty="0">
                <a:solidFill>
                  <a:srgbClr val="0070C0"/>
                </a:solidFill>
              </a:rPr>
              <a:t> x π</a:t>
            </a:r>
          </a:p>
        </p:txBody>
      </p: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5FEFF0E3-A0D0-BED3-A61D-DE8B4B67F780}"/>
              </a:ext>
            </a:extLst>
          </p:cNvPr>
          <p:cNvCxnSpPr>
            <a:cxnSpLocks/>
          </p:cNvCxnSpPr>
          <p:nvPr/>
        </p:nvCxnSpPr>
        <p:spPr>
          <a:xfrm flipV="1">
            <a:off x="9656694" y="918803"/>
            <a:ext cx="216000" cy="4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0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16" grpId="0"/>
      <p:bldP spid="20" grpId="0"/>
      <p:bldP spid="22" grpId="0"/>
      <p:bldP spid="25" grpId="0"/>
      <p:bldP spid="6" grpId="0"/>
      <p:bldP spid="8" grpId="0"/>
      <p:bldP spid="11" grpId="0"/>
      <p:bldP spid="15" grpId="0"/>
      <p:bldP spid="26" grpId="0"/>
      <p:bldP spid="17" grpId="0"/>
      <p:bldP spid="18" grpId="0"/>
      <p:bldP spid="29" grpId="0"/>
      <p:bldP spid="31" grpId="0"/>
      <p:bldP spid="34" grpId="0"/>
      <p:bldP spid="35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6" grpId="0"/>
      <p:bldP spid="67" grpId="0"/>
      <p:bldP spid="68" grpId="0"/>
      <p:bldP spid="69" grpId="0"/>
      <p:bldP spid="71" grpId="0"/>
      <p:bldP spid="73" grpId="0"/>
      <p:bldP spid="76" grpId="0" animBg="1"/>
      <p:bldP spid="77" grpId="0" animBg="1"/>
      <p:bldP spid="78" grpId="0" animBg="1"/>
      <p:bldP spid="79" grpId="0"/>
      <p:bldP spid="80" grpId="0"/>
      <p:bldP spid="8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120FB-7BF1-E81D-82A2-374B0605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71F4078-6178-E817-7AED-903F3AF4F28D}"/>
              </a:ext>
            </a:extLst>
          </p:cNvPr>
          <p:cNvSpPr txBox="1"/>
          <p:nvPr/>
        </p:nvSpPr>
        <p:spPr>
          <a:xfrm>
            <a:off x="337243" y="226337"/>
            <a:ext cx="3551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6R Omtrek en oppervlakte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1EB6C0E3-4648-5DBE-FFC7-B31CECD34F50}"/>
              </a:ext>
            </a:extLst>
          </p:cNvPr>
          <p:cNvSpPr txBox="1"/>
          <p:nvPr/>
        </p:nvSpPr>
        <p:spPr>
          <a:xfrm>
            <a:off x="235869" y="798745"/>
            <a:ext cx="471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OP</a:t>
            </a:r>
            <a:r>
              <a:rPr lang="nl-NL" sz="1600" b="1" dirty="0" err="1"/>
              <a:t>pervlakte</a:t>
            </a:r>
            <a:r>
              <a:rPr lang="nl-NL" sz="1600" b="1" dirty="0"/>
              <a:t> = hoeveel kun je er</a:t>
            </a:r>
            <a:r>
              <a:rPr lang="nl-NL" sz="2000" b="1" dirty="0">
                <a:solidFill>
                  <a:srgbClr val="FF0000"/>
                </a:solidFill>
              </a:rPr>
              <a:t> OP  </a:t>
            </a:r>
            <a:r>
              <a:rPr lang="nl-NL" sz="1600" b="1" dirty="0"/>
              <a:t>kunt zetten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9CAC1724-BA57-ECC6-97A2-193784EB1C10}"/>
              </a:ext>
            </a:extLst>
          </p:cNvPr>
          <p:cNvSpPr txBox="1"/>
          <p:nvPr/>
        </p:nvSpPr>
        <p:spPr>
          <a:xfrm>
            <a:off x="235869" y="1376562"/>
            <a:ext cx="848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zijn drie basisvormen. Alle andere vormen zijn een samenstelling van deze drie vormen.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734BB41F-BBE6-43CA-116C-775ED511F354}"/>
              </a:ext>
            </a:extLst>
          </p:cNvPr>
          <p:cNvCxnSpPr>
            <a:cxnSpLocks/>
          </p:cNvCxnSpPr>
          <p:nvPr/>
        </p:nvCxnSpPr>
        <p:spPr>
          <a:xfrm>
            <a:off x="0" y="193693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CF870CC-06E0-0E6B-F5BF-C010C43E8C39}"/>
              </a:ext>
            </a:extLst>
          </p:cNvPr>
          <p:cNvSpPr txBox="1"/>
          <p:nvPr/>
        </p:nvSpPr>
        <p:spPr>
          <a:xfrm>
            <a:off x="235869" y="1941068"/>
            <a:ext cx="230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70C0"/>
                </a:solidFill>
              </a:rPr>
              <a:t>Bereken de oppervlakte </a:t>
            </a:r>
          </a:p>
          <a:p>
            <a:pPr algn="ctr"/>
            <a:r>
              <a:rPr lang="nl-NL" sz="1600" dirty="0">
                <a:solidFill>
                  <a:srgbClr val="0070C0"/>
                </a:solidFill>
              </a:rPr>
              <a:t>van de figuren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31B61C04-A8CA-2599-C990-47E228459651}"/>
              </a:ext>
            </a:extLst>
          </p:cNvPr>
          <p:cNvCxnSpPr>
            <a:cxnSpLocks/>
          </p:cNvCxnSpPr>
          <p:nvPr/>
        </p:nvCxnSpPr>
        <p:spPr>
          <a:xfrm>
            <a:off x="2757623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61B5B244-6486-260C-C09E-B97FD5DF705E}"/>
              </a:ext>
            </a:extLst>
          </p:cNvPr>
          <p:cNvCxnSpPr>
            <a:cxnSpLocks/>
          </p:cNvCxnSpPr>
          <p:nvPr/>
        </p:nvCxnSpPr>
        <p:spPr>
          <a:xfrm flipH="1">
            <a:off x="0" y="4737054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5CC04409-E3EE-0C55-58F0-EC6562E1920B}"/>
              </a:ext>
            </a:extLst>
          </p:cNvPr>
          <p:cNvCxnSpPr>
            <a:cxnSpLocks/>
          </p:cNvCxnSpPr>
          <p:nvPr/>
        </p:nvCxnSpPr>
        <p:spPr>
          <a:xfrm>
            <a:off x="0" y="2778729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0D41D841-DA90-E8E6-B46F-550A14E896C7}"/>
              </a:ext>
            </a:extLst>
          </p:cNvPr>
          <p:cNvSpPr txBox="1"/>
          <p:nvPr/>
        </p:nvSpPr>
        <p:spPr>
          <a:xfrm>
            <a:off x="2811066" y="1945019"/>
            <a:ext cx="2929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Verdeel in de drie basisvormen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door :   - knippen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              - omlijsten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B89817FE-AF6C-CC95-2ED6-AC26A5BD67DE}"/>
              </a:ext>
            </a:extLst>
          </p:cNvPr>
          <p:cNvCxnSpPr>
            <a:cxnSpLocks/>
          </p:cNvCxnSpPr>
          <p:nvPr/>
        </p:nvCxnSpPr>
        <p:spPr>
          <a:xfrm>
            <a:off x="5784976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ED9B8FF5-CD1D-51F2-F09E-74E153F68C48}"/>
              </a:ext>
            </a:extLst>
          </p:cNvPr>
          <p:cNvSpPr txBox="1"/>
          <p:nvPr/>
        </p:nvSpPr>
        <p:spPr>
          <a:xfrm>
            <a:off x="6348501" y="1941875"/>
            <a:ext cx="4303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 de oppervlaktes van basisvormen uit 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- bij knippen optellen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-  bij omlijsten verschil uitrekenen</a:t>
            </a:r>
          </a:p>
        </p:txBody>
      </p:sp>
      <p:pic>
        <p:nvPicPr>
          <p:cNvPr id="37" name="Afbeelding 36">
            <a:extLst>
              <a:ext uri="{FF2B5EF4-FFF2-40B4-BE49-F238E27FC236}">
                <a16:creationId xmlns:a16="http://schemas.microsoft.com/office/drawing/2014/main" id="{344EFE6B-9BF2-1162-101E-3F8802EF5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51" t="3658" r="11935" b="6226"/>
          <a:stretch/>
        </p:blipFill>
        <p:spPr>
          <a:xfrm>
            <a:off x="571932" y="3031616"/>
            <a:ext cx="1400158" cy="1388603"/>
          </a:xfrm>
          <a:prstGeom prst="rect">
            <a:avLst/>
          </a:prstGeom>
        </p:spPr>
      </p:pic>
      <p:sp>
        <p:nvSpPr>
          <p:cNvPr id="38" name="Tekstvak 37">
            <a:extLst>
              <a:ext uri="{FF2B5EF4-FFF2-40B4-BE49-F238E27FC236}">
                <a16:creationId xmlns:a16="http://schemas.microsoft.com/office/drawing/2014/main" id="{A7A1CDC2-DE43-1A6B-B0DC-36CCB9F6F5F1}"/>
              </a:ext>
            </a:extLst>
          </p:cNvPr>
          <p:cNvSpPr txBox="1"/>
          <p:nvPr/>
        </p:nvSpPr>
        <p:spPr>
          <a:xfrm>
            <a:off x="8049727" y="2794999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 x 6 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6CE9776-ADD4-AC6F-5875-646A24F67018}"/>
              </a:ext>
            </a:extLst>
          </p:cNvPr>
          <p:cNvSpPr txBox="1"/>
          <p:nvPr/>
        </p:nvSpPr>
        <p:spPr>
          <a:xfrm>
            <a:off x="9515074" y="2818625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</a:t>
            </a:r>
            <a:r>
              <a:rPr lang="nl-NL" sz="1600" dirty="0">
                <a:solidFill>
                  <a:srgbClr val="00B050"/>
                </a:solidFill>
              </a:rPr>
              <a:t>36 m</a:t>
            </a:r>
            <a:r>
              <a:rPr lang="nl-NL" sz="1600" baseline="30000" dirty="0">
                <a:solidFill>
                  <a:srgbClr val="00B050"/>
                </a:solidFill>
              </a:rPr>
              <a:t>2</a:t>
            </a:r>
            <a:endParaRPr lang="nl-NL" sz="1600" dirty="0">
              <a:solidFill>
                <a:srgbClr val="00B050"/>
              </a:solidFill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78E503D-7B20-6190-CA25-A0D98513F555}"/>
              </a:ext>
            </a:extLst>
          </p:cNvPr>
          <p:cNvSpPr txBox="1"/>
          <p:nvPr/>
        </p:nvSpPr>
        <p:spPr>
          <a:xfrm>
            <a:off x="6126328" y="2811071"/>
            <a:ext cx="916533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50"/>
                </a:solidFill>
              </a:rPr>
              <a:t>Vierkant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070AC251-9083-6F74-5C27-D70F3C98ADFA}"/>
              </a:ext>
            </a:extLst>
          </p:cNvPr>
          <p:cNvSpPr txBox="1"/>
          <p:nvPr/>
        </p:nvSpPr>
        <p:spPr>
          <a:xfrm>
            <a:off x="6103917" y="3109481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Driehoek a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F0C304C6-2DBA-ADA1-AE6C-C8BA333128C8}"/>
              </a:ext>
            </a:extLst>
          </p:cNvPr>
          <p:cNvSpPr txBox="1"/>
          <p:nvPr/>
        </p:nvSpPr>
        <p:spPr>
          <a:xfrm>
            <a:off x="8033533" y="3109481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 x 4 </a:t>
            </a:r>
            <a:r>
              <a:rPr lang="nl-NL" sz="1600" dirty="0">
                <a:solidFill>
                  <a:srgbClr val="FF0000"/>
                </a:solidFill>
              </a:rPr>
              <a:t>: 2 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AF1ED770-6545-0CF0-F524-B1EE697D744C}"/>
              </a:ext>
            </a:extLst>
          </p:cNvPr>
          <p:cNvSpPr txBox="1"/>
          <p:nvPr/>
        </p:nvSpPr>
        <p:spPr>
          <a:xfrm>
            <a:off x="9510648" y="311059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</a:t>
            </a:r>
            <a:r>
              <a:rPr lang="nl-NL" sz="1600" dirty="0">
                <a:solidFill>
                  <a:srgbClr val="7030A0"/>
                </a:solidFill>
              </a:rPr>
              <a:t>4 m</a:t>
            </a:r>
            <a:r>
              <a:rPr lang="nl-NL" sz="1600" baseline="30000" dirty="0">
                <a:solidFill>
                  <a:srgbClr val="7030A0"/>
                </a:solidFill>
              </a:rPr>
              <a:t>2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EA6AE941-D54E-21C9-43D2-E7A91D7614ED}"/>
              </a:ext>
            </a:extLst>
          </p:cNvPr>
          <p:cNvSpPr txBox="1"/>
          <p:nvPr/>
        </p:nvSpPr>
        <p:spPr>
          <a:xfrm>
            <a:off x="6103917" y="3397306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Driehoek b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19A83ABA-2B26-7F0A-FD7F-2D55A120651D}"/>
              </a:ext>
            </a:extLst>
          </p:cNvPr>
          <p:cNvSpPr txBox="1"/>
          <p:nvPr/>
        </p:nvSpPr>
        <p:spPr>
          <a:xfrm>
            <a:off x="7977665" y="3397306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4 x 3 :</a:t>
            </a:r>
            <a:r>
              <a:rPr lang="nl-NL" sz="1600" dirty="0">
                <a:solidFill>
                  <a:srgbClr val="FF0000"/>
                </a:solidFill>
              </a:rPr>
              <a:t> 2 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B83052BE-8137-65D7-0865-318B9220875C}"/>
              </a:ext>
            </a:extLst>
          </p:cNvPr>
          <p:cNvSpPr txBox="1"/>
          <p:nvPr/>
        </p:nvSpPr>
        <p:spPr>
          <a:xfrm>
            <a:off x="9510648" y="3398415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</a:t>
            </a:r>
            <a:r>
              <a:rPr lang="nl-NL" sz="1600" dirty="0">
                <a:solidFill>
                  <a:srgbClr val="7030A0"/>
                </a:solidFill>
              </a:rPr>
              <a:t>6 m</a:t>
            </a:r>
            <a:r>
              <a:rPr lang="nl-NL" sz="1600" baseline="30000" dirty="0">
                <a:solidFill>
                  <a:srgbClr val="7030A0"/>
                </a:solidFill>
              </a:rPr>
              <a:t>2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8808D2F1-6C35-134C-5C8B-5A678D934398}"/>
              </a:ext>
            </a:extLst>
          </p:cNvPr>
          <p:cNvSpPr txBox="1"/>
          <p:nvPr/>
        </p:nvSpPr>
        <p:spPr>
          <a:xfrm>
            <a:off x="6103916" y="3706301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Driehoek c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3B447E6B-4DDF-072C-33AB-E0E127276BA9}"/>
              </a:ext>
            </a:extLst>
          </p:cNvPr>
          <p:cNvSpPr txBox="1"/>
          <p:nvPr/>
        </p:nvSpPr>
        <p:spPr>
          <a:xfrm>
            <a:off x="7977665" y="3707410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5 x 2 </a:t>
            </a:r>
            <a:r>
              <a:rPr lang="nl-NL" sz="1600" dirty="0">
                <a:solidFill>
                  <a:srgbClr val="FF0000"/>
                </a:solidFill>
              </a:rPr>
              <a:t>: 2 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48A07C77-8738-02DB-BB28-489BFC58AD71}"/>
              </a:ext>
            </a:extLst>
          </p:cNvPr>
          <p:cNvSpPr txBox="1"/>
          <p:nvPr/>
        </p:nvSpPr>
        <p:spPr>
          <a:xfrm>
            <a:off x="9510648" y="370741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</a:t>
            </a:r>
            <a:r>
              <a:rPr lang="nl-NL" sz="1600" dirty="0">
                <a:solidFill>
                  <a:srgbClr val="7030A0"/>
                </a:solidFill>
              </a:rPr>
              <a:t>5 m</a:t>
            </a:r>
            <a:r>
              <a:rPr lang="nl-NL" sz="1600" baseline="30000" dirty="0">
                <a:solidFill>
                  <a:srgbClr val="7030A0"/>
                </a:solidFill>
              </a:rPr>
              <a:t>2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FA183948-0829-EF98-E16C-475E991332C1}"/>
              </a:ext>
            </a:extLst>
          </p:cNvPr>
          <p:cNvSpPr txBox="1"/>
          <p:nvPr/>
        </p:nvSpPr>
        <p:spPr>
          <a:xfrm>
            <a:off x="6096000" y="3988028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Driehoek d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603E7BE9-834C-FD6F-AD4A-BDD8740171E3}"/>
              </a:ext>
            </a:extLst>
          </p:cNvPr>
          <p:cNvSpPr txBox="1"/>
          <p:nvPr/>
        </p:nvSpPr>
        <p:spPr>
          <a:xfrm>
            <a:off x="7971441" y="3988028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1 x 3 </a:t>
            </a:r>
            <a:r>
              <a:rPr lang="nl-NL" sz="1600" dirty="0">
                <a:solidFill>
                  <a:srgbClr val="FF0000"/>
                </a:solidFill>
              </a:rPr>
              <a:t>: 2 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778EF48B-BA92-E8E8-AD46-90A2E46C9F44}"/>
              </a:ext>
            </a:extLst>
          </p:cNvPr>
          <p:cNvSpPr txBox="1"/>
          <p:nvPr/>
        </p:nvSpPr>
        <p:spPr>
          <a:xfrm>
            <a:off x="9511704" y="39797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1,5 m</a:t>
            </a:r>
            <a:r>
              <a:rPr lang="nl-NL" sz="1600" baseline="30000" dirty="0">
                <a:solidFill>
                  <a:srgbClr val="7030A0"/>
                </a:solidFill>
              </a:rPr>
              <a:t>2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2FD3AF6C-82A1-3EE0-D842-81E129B3F9B2}"/>
              </a:ext>
            </a:extLst>
          </p:cNvPr>
          <p:cNvSpPr txBox="1"/>
          <p:nvPr/>
        </p:nvSpPr>
        <p:spPr>
          <a:xfrm>
            <a:off x="6103916" y="4280069"/>
            <a:ext cx="1018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C7A80B"/>
                </a:solidFill>
              </a:rPr>
              <a:t>Gele stuk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7C54538-7F72-3701-AD07-25995CB60D74}"/>
              </a:ext>
            </a:extLst>
          </p:cNvPr>
          <p:cNvSpPr txBox="1"/>
          <p:nvPr/>
        </p:nvSpPr>
        <p:spPr>
          <a:xfrm>
            <a:off x="9553382" y="4343635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C7A80B"/>
                </a:solidFill>
              </a:rPr>
              <a:t>19,5 m</a:t>
            </a:r>
            <a:r>
              <a:rPr lang="nl-NL" sz="1600" baseline="30000" dirty="0">
                <a:solidFill>
                  <a:srgbClr val="C7A80B"/>
                </a:solidFill>
              </a:rPr>
              <a:t>2</a:t>
            </a:r>
            <a:endParaRPr lang="nl-NL" sz="1600" dirty="0">
              <a:solidFill>
                <a:srgbClr val="C7A80B"/>
              </a:solidFill>
            </a:endParaRPr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BEA8EB5E-57E0-57C3-E075-9C400FF25825}"/>
              </a:ext>
            </a:extLst>
          </p:cNvPr>
          <p:cNvCxnSpPr>
            <a:cxnSpLocks/>
          </p:cNvCxnSpPr>
          <p:nvPr/>
        </p:nvCxnSpPr>
        <p:spPr>
          <a:xfrm>
            <a:off x="9498582" y="4343635"/>
            <a:ext cx="936606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kstvak 74">
            <a:extLst>
              <a:ext uri="{FF2B5EF4-FFF2-40B4-BE49-F238E27FC236}">
                <a16:creationId xmlns:a16="http://schemas.microsoft.com/office/drawing/2014/main" id="{3B393DCF-9F21-2043-89C5-DE8980319BF2}"/>
              </a:ext>
            </a:extLst>
          </p:cNvPr>
          <p:cNvSpPr txBox="1"/>
          <p:nvPr/>
        </p:nvSpPr>
        <p:spPr>
          <a:xfrm>
            <a:off x="10477748" y="4148985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EF41845E-8A66-BC6A-9954-65A8750E4CA5}"/>
              </a:ext>
            </a:extLst>
          </p:cNvPr>
          <p:cNvSpPr txBox="1"/>
          <p:nvPr/>
        </p:nvSpPr>
        <p:spPr>
          <a:xfrm>
            <a:off x="508311" y="2735896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m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25EA82F0-CDCD-9108-0B03-DD99A0D5B23D}"/>
              </a:ext>
            </a:extLst>
          </p:cNvPr>
          <p:cNvSpPr txBox="1"/>
          <p:nvPr/>
        </p:nvSpPr>
        <p:spPr>
          <a:xfrm>
            <a:off x="74971" y="3226194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m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EBBBB248-A600-5841-4943-4CE56E844A50}"/>
              </a:ext>
            </a:extLst>
          </p:cNvPr>
          <p:cNvSpPr txBox="1"/>
          <p:nvPr/>
        </p:nvSpPr>
        <p:spPr>
          <a:xfrm>
            <a:off x="1266782" y="2735896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m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83684E3A-B770-BD32-4F8C-EB96068CAA27}"/>
              </a:ext>
            </a:extLst>
          </p:cNvPr>
          <p:cNvSpPr txBox="1"/>
          <p:nvPr/>
        </p:nvSpPr>
        <p:spPr>
          <a:xfrm>
            <a:off x="1940736" y="3172148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C276ACDC-844A-E45F-0BC2-94BAF4624F46}"/>
              </a:ext>
            </a:extLst>
          </p:cNvPr>
          <p:cNvSpPr txBox="1"/>
          <p:nvPr/>
        </p:nvSpPr>
        <p:spPr>
          <a:xfrm>
            <a:off x="1951792" y="3897903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1F1786CA-4EBA-D7AD-B488-E006E606A8F9}"/>
              </a:ext>
            </a:extLst>
          </p:cNvPr>
          <p:cNvSpPr txBox="1"/>
          <p:nvPr/>
        </p:nvSpPr>
        <p:spPr>
          <a:xfrm>
            <a:off x="28872" y="4012563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m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B23D1447-A323-C2A9-DC11-1AB0E1718B03}"/>
              </a:ext>
            </a:extLst>
          </p:cNvPr>
          <p:cNvSpPr txBox="1"/>
          <p:nvPr/>
        </p:nvSpPr>
        <p:spPr>
          <a:xfrm>
            <a:off x="762613" y="4362541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 m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6715C14F-5951-FCB6-693A-2B3A5D982BA6}"/>
              </a:ext>
            </a:extLst>
          </p:cNvPr>
          <p:cNvSpPr txBox="1"/>
          <p:nvPr/>
        </p:nvSpPr>
        <p:spPr>
          <a:xfrm>
            <a:off x="1566804" y="4362541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 m</a:t>
            </a:r>
          </a:p>
        </p:txBody>
      </p:sp>
      <p:pic>
        <p:nvPicPr>
          <p:cNvPr id="85" name="Afbeelding 84">
            <a:extLst>
              <a:ext uri="{FF2B5EF4-FFF2-40B4-BE49-F238E27FC236}">
                <a16:creationId xmlns:a16="http://schemas.microsoft.com/office/drawing/2014/main" id="{C27C717C-1D81-8B23-8D15-A70C640B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51" t="3658" r="11935" b="6226"/>
          <a:stretch/>
        </p:blipFill>
        <p:spPr>
          <a:xfrm>
            <a:off x="3484148" y="3041558"/>
            <a:ext cx="1400158" cy="1388603"/>
          </a:xfrm>
          <a:prstGeom prst="rect">
            <a:avLst/>
          </a:prstGeom>
        </p:spPr>
      </p:pic>
      <p:sp>
        <p:nvSpPr>
          <p:cNvPr id="86" name="Tekstvak 85">
            <a:extLst>
              <a:ext uri="{FF2B5EF4-FFF2-40B4-BE49-F238E27FC236}">
                <a16:creationId xmlns:a16="http://schemas.microsoft.com/office/drawing/2014/main" id="{1808D17B-3E1A-6F72-6D58-367562C3CE25}"/>
              </a:ext>
            </a:extLst>
          </p:cNvPr>
          <p:cNvSpPr txBox="1"/>
          <p:nvPr/>
        </p:nvSpPr>
        <p:spPr>
          <a:xfrm>
            <a:off x="3420527" y="2745838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m</a:t>
            </a: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B7936D5E-CB62-E51E-F2ED-81DC3D80045C}"/>
              </a:ext>
            </a:extLst>
          </p:cNvPr>
          <p:cNvSpPr txBox="1"/>
          <p:nvPr/>
        </p:nvSpPr>
        <p:spPr>
          <a:xfrm>
            <a:off x="2987187" y="3236136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m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3FD910AB-DF40-2C70-72E1-21273E077449}"/>
              </a:ext>
            </a:extLst>
          </p:cNvPr>
          <p:cNvSpPr txBox="1"/>
          <p:nvPr/>
        </p:nvSpPr>
        <p:spPr>
          <a:xfrm>
            <a:off x="4178998" y="2745838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m</a:t>
            </a:r>
          </a:p>
        </p:txBody>
      </p:sp>
      <p:sp>
        <p:nvSpPr>
          <p:cNvPr id="89" name="Tekstvak 88">
            <a:extLst>
              <a:ext uri="{FF2B5EF4-FFF2-40B4-BE49-F238E27FC236}">
                <a16:creationId xmlns:a16="http://schemas.microsoft.com/office/drawing/2014/main" id="{8293F3E8-89F1-FD0A-397E-E6A62E6F18CE}"/>
              </a:ext>
            </a:extLst>
          </p:cNvPr>
          <p:cNvSpPr txBox="1"/>
          <p:nvPr/>
        </p:nvSpPr>
        <p:spPr>
          <a:xfrm>
            <a:off x="4852952" y="3182090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0587C0F3-97C6-9F4A-2C07-59991E6299FA}"/>
              </a:ext>
            </a:extLst>
          </p:cNvPr>
          <p:cNvSpPr txBox="1"/>
          <p:nvPr/>
        </p:nvSpPr>
        <p:spPr>
          <a:xfrm>
            <a:off x="4864008" y="3907845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298BADDA-2CB9-886F-702A-B2EE4392EF36}"/>
              </a:ext>
            </a:extLst>
          </p:cNvPr>
          <p:cNvSpPr txBox="1"/>
          <p:nvPr/>
        </p:nvSpPr>
        <p:spPr>
          <a:xfrm>
            <a:off x="2941088" y="4022505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m</a:t>
            </a: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52D80BF4-C1A0-BEEB-7C5F-26904BF05E03}"/>
              </a:ext>
            </a:extLst>
          </p:cNvPr>
          <p:cNvSpPr txBox="1"/>
          <p:nvPr/>
        </p:nvSpPr>
        <p:spPr>
          <a:xfrm>
            <a:off x="3674829" y="4372483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 m</a:t>
            </a:r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0ED89C26-CC13-104C-44A4-2E29C1CCB24F}"/>
              </a:ext>
            </a:extLst>
          </p:cNvPr>
          <p:cNvSpPr txBox="1"/>
          <p:nvPr/>
        </p:nvSpPr>
        <p:spPr>
          <a:xfrm>
            <a:off x="4479020" y="4372483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 m</a:t>
            </a:r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id="{4562DF89-76ED-05CF-666F-9A56B1A25E3E}"/>
              </a:ext>
            </a:extLst>
          </p:cNvPr>
          <p:cNvSpPr/>
          <p:nvPr/>
        </p:nvSpPr>
        <p:spPr>
          <a:xfrm>
            <a:off x="3484147" y="3069747"/>
            <a:ext cx="1362294" cy="13604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7A9AB7AA-7F76-1426-7577-CF4C4991F88D}"/>
              </a:ext>
            </a:extLst>
          </p:cNvPr>
          <p:cNvSpPr txBox="1"/>
          <p:nvPr/>
        </p:nvSpPr>
        <p:spPr>
          <a:xfrm>
            <a:off x="3603260" y="3693827"/>
            <a:ext cx="100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omlijsten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F2093265-901D-4B77-C03A-711EFC9340C8}"/>
              </a:ext>
            </a:extLst>
          </p:cNvPr>
          <p:cNvSpPr txBox="1"/>
          <p:nvPr/>
        </p:nvSpPr>
        <p:spPr>
          <a:xfrm>
            <a:off x="3474703" y="315171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6477133C-3801-D652-441B-B4868E83485E}"/>
              </a:ext>
            </a:extLst>
          </p:cNvPr>
          <p:cNvSpPr txBox="1"/>
          <p:nvPr/>
        </p:nvSpPr>
        <p:spPr>
          <a:xfrm>
            <a:off x="4431004" y="3104009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4F6F6E14-259D-E6C2-BFD2-9C09ED012916}"/>
              </a:ext>
            </a:extLst>
          </p:cNvPr>
          <p:cNvSpPr txBox="1"/>
          <p:nvPr/>
        </p:nvSpPr>
        <p:spPr>
          <a:xfrm>
            <a:off x="3573763" y="4051461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c</a:t>
            </a:r>
          </a:p>
        </p:txBody>
      </p:sp>
      <p:sp>
        <p:nvSpPr>
          <p:cNvPr id="99" name="Tekstvak 98">
            <a:extLst>
              <a:ext uri="{FF2B5EF4-FFF2-40B4-BE49-F238E27FC236}">
                <a16:creationId xmlns:a16="http://schemas.microsoft.com/office/drawing/2014/main" id="{BB2B9754-62F4-96E0-2060-775303C2B639}"/>
              </a:ext>
            </a:extLst>
          </p:cNvPr>
          <p:cNvSpPr txBox="1"/>
          <p:nvPr/>
        </p:nvSpPr>
        <p:spPr>
          <a:xfrm>
            <a:off x="4626194" y="4073225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d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9F3F0E0B-BD0E-EFF6-3D35-FB1AB98E4679}"/>
              </a:ext>
            </a:extLst>
          </p:cNvPr>
          <p:cNvSpPr/>
          <p:nvPr/>
        </p:nvSpPr>
        <p:spPr>
          <a:xfrm>
            <a:off x="3482529" y="3076219"/>
            <a:ext cx="496903" cy="886071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8C78B341-4084-8DAD-81D3-C1EF3B13937D}"/>
              </a:ext>
            </a:extLst>
          </p:cNvPr>
          <p:cNvSpPr/>
          <p:nvPr/>
        </p:nvSpPr>
        <p:spPr>
          <a:xfrm>
            <a:off x="3980010" y="3083636"/>
            <a:ext cx="864000" cy="681154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99470D40-8A2C-CD6C-173D-41EE9010A82D}"/>
              </a:ext>
            </a:extLst>
          </p:cNvPr>
          <p:cNvSpPr/>
          <p:nvPr/>
        </p:nvSpPr>
        <p:spPr>
          <a:xfrm>
            <a:off x="3490324" y="3962781"/>
            <a:ext cx="1119386" cy="450000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3" name="Rechthoek 102">
            <a:extLst>
              <a:ext uri="{FF2B5EF4-FFF2-40B4-BE49-F238E27FC236}">
                <a16:creationId xmlns:a16="http://schemas.microsoft.com/office/drawing/2014/main" id="{2E898801-5FB5-313D-BF0F-F660836C1341}"/>
              </a:ext>
            </a:extLst>
          </p:cNvPr>
          <p:cNvSpPr/>
          <p:nvPr/>
        </p:nvSpPr>
        <p:spPr>
          <a:xfrm>
            <a:off x="4610957" y="3764644"/>
            <a:ext cx="234000" cy="648000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4" name="Afbeelding 103">
            <a:extLst>
              <a:ext uri="{FF2B5EF4-FFF2-40B4-BE49-F238E27FC236}">
                <a16:creationId xmlns:a16="http://schemas.microsoft.com/office/drawing/2014/main" id="{7AB5A429-2DD3-F01F-6DA8-135308B46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97" t="23528" r="16593" b="5908"/>
          <a:stretch/>
        </p:blipFill>
        <p:spPr>
          <a:xfrm>
            <a:off x="507852" y="5016689"/>
            <a:ext cx="1698978" cy="1728692"/>
          </a:xfrm>
          <a:prstGeom prst="rect">
            <a:avLst/>
          </a:prstGeom>
        </p:spPr>
      </p:pic>
      <p:cxnSp>
        <p:nvCxnSpPr>
          <p:cNvPr id="106" name="Rechte verbindingslijn met pijl 105">
            <a:extLst>
              <a:ext uri="{FF2B5EF4-FFF2-40B4-BE49-F238E27FC236}">
                <a16:creationId xmlns:a16="http://schemas.microsoft.com/office/drawing/2014/main" id="{D4998DAA-97CA-4D41-39C4-569B7DD57E60}"/>
              </a:ext>
            </a:extLst>
          </p:cNvPr>
          <p:cNvCxnSpPr/>
          <p:nvPr/>
        </p:nvCxnSpPr>
        <p:spPr>
          <a:xfrm>
            <a:off x="1017651" y="4952246"/>
            <a:ext cx="115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kstvak 106">
            <a:extLst>
              <a:ext uri="{FF2B5EF4-FFF2-40B4-BE49-F238E27FC236}">
                <a16:creationId xmlns:a16="http://schemas.microsoft.com/office/drawing/2014/main" id="{82FFAEE9-BA71-2690-7718-BE2C14F4648D}"/>
              </a:ext>
            </a:extLst>
          </p:cNvPr>
          <p:cNvSpPr txBox="1"/>
          <p:nvPr/>
        </p:nvSpPr>
        <p:spPr>
          <a:xfrm>
            <a:off x="1339356" y="4682189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cxnSp>
        <p:nvCxnSpPr>
          <p:cNvPr id="108" name="Rechte verbindingslijn met pijl 107">
            <a:extLst>
              <a:ext uri="{FF2B5EF4-FFF2-40B4-BE49-F238E27FC236}">
                <a16:creationId xmlns:a16="http://schemas.microsoft.com/office/drawing/2014/main" id="{98460804-C3BA-B74B-846C-A4703D6FE81E}"/>
              </a:ext>
            </a:extLst>
          </p:cNvPr>
          <p:cNvCxnSpPr>
            <a:cxnSpLocks/>
          </p:cNvCxnSpPr>
          <p:nvPr/>
        </p:nvCxnSpPr>
        <p:spPr>
          <a:xfrm>
            <a:off x="2268527" y="5061954"/>
            <a:ext cx="0" cy="115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kstvak 109">
            <a:extLst>
              <a:ext uri="{FF2B5EF4-FFF2-40B4-BE49-F238E27FC236}">
                <a16:creationId xmlns:a16="http://schemas.microsoft.com/office/drawing/2014/main" id="{24E2BF28-A7E0-7862-A560-9594C246CB6D}"/>
              </a:ext>
            </a:extLst>
          </p:cNvPr>
          <p:cNvSpPr txBox="1"/>
          <p:nvPr/>
        </p:nvSpPr>
        <p:spPr>
          <a:xfrm>
            <a:off x="2268527" y="5468677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pic>
        <p:nvPicPr>
          <p:cNvPr id="111" name="Afbeelding 110">
            <a:extLst>
              <a:ext uri="{FF2B5EF4-FFF2-40B4-BE49-F238E27FC236}">
                <a16:creationId xmlns:a16="http://schemas.microsoft.com/office/drawing/2014/main" id="{720364A4-0AD6-ED4E-E14C-A3E268A52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97" t="23528" r="16593" b="5908"/>
          <a:stretch/>
        </p:blipFill>
        <p:spPr>
          <a:xfrm>
            <a:off x="3349777" y="5014432"/>
            <a:ext cx="1698978" cy="1728692"/>
          </a:xfrm>
          <a:prstGeom prst="rect">
            <a:avLst/>
          </a:prstGeom>
        </p:spPr>
      </p:pic>
      <p:cxnSp>
        <p:nvCxnSpPr>
          <p:cNvPr id="112" name="Rechte verbindingslijn met pijl 111">
            <a:extLst>
              <a:ext uri="{FF2B5EF4-FFF2-40B4-BE49-F238E27FC236}">
                <a16:creationId xmlns:a16="http://schemas.microsoft.com/office/drawing/2014/main" id="{38EF5977-67C1-258B-0E16-3FC059B599A6}"/>
              </a:ext>
            </a:extLst>
          </p:cNvPr>
          <p:cNvCxnSpPr/>
          <p:nvPr/>
        </p:nvCxnSpPr>
        <p:spPr>
          <a:xfrm>
            <a:off x="3859576" y="4949989"/>
            <a:ext cx="115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chte verbindingslijn met pijl 112">
            <a:extLst>
              <a:ext uri="{FF2B5EF4-FFF2-40B4-BE49-F238E27FC236}">
                <a16:creationId xmlns:a16="http://schemas.microsoft.com/office/drawing/2014/main" id="{05D49186-62BE-D40A-BE58-841776137261}"/>
              </a:ext>
            </a:extLst>
          </p:cNvPr>
          <p:cNvCxnSpPr>
            <a:cxnSpLocks/>
          </p:cNvCxnSpPr>
          <p:nvPr/>
        </p:nvCxnSpPr>
        <p:spPr>
          <a:xfrm>
            <a:off x="5110452" y="5059697"/>
            <a:ext cx="0" cy="115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kstvak 113">
            <a:extLst>
              <a:ext uri="{FF2B5EF4-FFF2-40B4-BE49-F238E27FC236}">
                <a16:creationId xmlns:a16="http://schemas.microsoft.com/office/drawing/2014/main" id="{0F670BD7-B999-BCF9-10C6-5C3E11F8CDCF}"/>
              </a:ext>
            </a:extLst>
          </p:cNvPr>
          <p:cNvSpPr txBox="1"/>
          <p:nvPr/>
        </p:nvSpPr>
        <p:spPr>
          <a:xfrm>
            <a:off x="5110452" y="5466420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A9274C77-534D-6159-7D3C-3E21F7EBF9AA}"/>
              </a:ext>
            </a:extLst>
          </p:cNvPr>
          <p:cNvSpPr/>
          <p:nvPr/>
        </p:nvSpPr>
        <p:spPr>
          <a:xfrm flipH="1">
            <a:off x="3898651" y="5053631"/>
            <a:ext cx="1116000" cy="11160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3D15597F-F5CF-B18E-3363-EE45A82326EA}"/>
              </a:ext>
            </a:extLst>
          </p:cNvPr>
          <p:cNvSpPr txBox="1"/>
          <p:nvPr/>
        </p:nvSpPr>
        <p:spPr>
          <a:xfrm>
            <a:off x="4137669" y="4681424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117" name="Tekstvak 116">
            <a:extLst>
              <a:ext uri="{FF2B5EF4-FFF2-40B4-BE49-F238E27FC236}">
                <a16:creationId xmlns:a16="http://schemas.microsoft.com/office/drawing/2014/main" id="{504FAD18-AF1D-21B9-E837-CBB05398BB4A}"/>
              </a:ext>
            </a:extLst>
          </p:cNvPr>
          <p:cNvSpPr txBox="1"/>
          <p:nvPr/>
        </p:nvSpPr>
        <p:spPr>
          <a:xfrm>
            <a:off x="8060052" y="4976322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 x 3 </a:t>
            </a:r>
          </a:p>
        </p:txBody>
      </p:sp>
      <p:sp>
        <p:nvSpPr>
          <p:cNvPr id="118" name="Tekstvak 117">
            <a:extLst>
              <a:ext uri="{FF2B5EF4-FFF2-40B4-BE49-F238E27FC236}">
                <a16:creationId xmlns:a16="http://schemas.microsoft.com/office/drawing/2014/main" id="{F093C324-054E-D8F2-1A59-9E6B63BD3200}"/>
              </a:ext>
            </a:extLst>
          </p:cNvPr>
          <p:cNvSpPr txBox="1"/>
          <p:nvPr/>
        </p:nvSpPr>
        <p:spPr>
          <a:xfrm>
            <a:off x="9575429" y="4962211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9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6D2C7B64-AB02-6C33-AF37-70D50D03430F}"/>
              </a:ext>
            </a:extLst>
          </p:cNvPr>
          <p:cNvSpPr txBox="1"/>
          <p:nvPr/>
        </p:nvSpPr>
        <p:spPr>
          <a:xfrm>
            <a:off x="6049787" y="4972966"/>
            <a:ext cx="113845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Rechthoek</a:t>
            </a:r>
          </a:p>
        </p:txBody>
      </p:sp>
      <p:sp>
        <p:nvSpPr>
          <p:cNvPr id="120" name="Tekstvak 119">
            <a:extLst>
              <a:ext uri="{FF2B5EF4-FFF2-40B4-BE49-F238E27FC236}">
                <a16:creationId xmlns:a16="http://schemas.microsoft.com/office/drawing/2014/main" id="{53A71EF8-6521-B442-8365-3BDD73D32247}"/>
              </a:ext>
            </a:extLst>
          </p:cNvPr>
          <p:cNvSpPr txBox="1"/>
          <p:nvPr/>
        </p:nvSpPr>
        <p:spPr>
          <a:xfrm>
            <a:off x="6049788" y="5333797"/>
            <a:ext cx="74238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Cirkel </a:t>
            </a:r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F073FAC3-145F-FAC6-6C8B-5E0D88EEA512}"/>
              </a:ext>
            </a:extLst>
          </p:cNvPr>
          <p:cNvSpPr txBox="1"/>
          <p:nvPr/>
        </p:nvSpPr>
        <p:spPr>
          <a:xfrm>
            <a:off x="7974478" y="5337077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 π x 1,5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22" name="Tekstvak 121">
            <a:extLst>
              <a:ext uri="{FF2B5EF4-FFF2-40B4-BE49-F238E27FC236}">
                <a16:creationId xmlns:a16="http://schemas.microsoft.com/office/drawing/2014/main" id="{B152D91E-74C6-0ADB-7E6F-858A963B88C8}"/>
              </a:ext>
            </a:extLst>
          </p:cNvPr>
          <p:cNvSpPr txBox="1"/>
          <p:nvPr/>
        </p:nvSpPr>
        <p:spPr>
          <a:xfrm>
            <a:off x="9547061" y="5347312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7,1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cxnSp>
        <p:nvCxnSpPr>
          <p:cNvPr id="123" name="Rechte verbindingslijn 122">
            <a:extLst>
              <a:ext uri="{FF2B5EF4-FFF2-40B4-BE49-F238E27FC236}">
                <a16:creationId xmlns:a16="http://schemas.microsoft.com/office/drawing/2014/main" id="{34BFB09F-7BA0-0A0E-1079-D910BCDCD696}"/>
              </a:ext>
            </a:extLst>
          </p:cNvPr>
          <p:cNvCxnSpPr>
            <a:cxnSpLocks/>
          </p:cNvCxnSpPr>
          <p:nvPr/>
        </p:nvCxnSpPr>
        <p:spPr>
          <a:xfrm>
            <a:off x="9570156" y="5685866"/>
            <a:ext cx="860335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kstvak 123">
            <a:extLst>
              <a:ext uri="{FF2B5EF4-FFF2-40B4-BE49-F238E27FC236}">
                <a16:creationId xmlns:a16="http://schemas.microsoft.com/office/drawing/2014/main" id="{7365B55B-3E01-2B82-0A5C-9ABC010A187D}"/>
              </a:ext>
            </a:extLst>
          </p:cNvPr>
          <p:cNvSpPr txBox="1"/>
          <p:nvPr/>
        </p:nvSpPr>
        <p:spPr>
          <a:xfrm>
            <a:off x="10433275" y="546959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25" name="Tekstvak 124">
            <a:extLst>
              <a:ext uri="{FF2B5EF4-FFF2-40B4-BE49-F238E27FC236}">
                <a16:creationId xmlns:a16="http://schemas.microsoft.com/office/drawing/2014/main" id="{94EDBAE8-9045-95D1-EF3F-FDF3B8F93125}"/>
              </a:ext>
            </a:extLst>
          </p:cNvPr>
          <p:cNvSpPr txBox="1"/>
          <p:nvPr/>
        </p:nvSpPr>
        <p:spPr>
          <a:xfrm>
            <a:off x="9594569" y="5756255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16,1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6B154481-F59F-216D-5E4B-01D689D4297E}"/>
              </a:ext>
            </a:extLst>
          </p:cNvPr>
          <p:cNvSpPr txBox="1"/>
          <p:nvPr/>
        </p:nvSpPr>
        <p:spPr>
          <a:xfrm>
            <a:off x="8258528" y="574008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(3 : 2)</a:t>
            </a:r>
          </a:p>
        </p:txBody>
      </p:sp>
      <p:cxnSp>
        <p:nvCxnSpPr>
          <p:cNvPr id="134" name="Rechte verbindingslijn met pijl 133">
            <a:extLst>
              <a:ext uri="{FF2B5EF4-FFF2-40B4-BE49-F238E27FC236}">
                <a16:creationId xmlns:a16="http://schemas.microsoft.com/office/drawing/2014/main" id="{86A486A8-12FA-84AC-2B82-66D79164EEF7}"/>
              </a:ext>
            </a:extLst>
          </p:cNvPr>
          <p:cNvCxnSpPr>
            <a:cxnSpLocks/>
          </p:cNvCxnSpPr>
          <p:nvPr/>
        </p:nvCxnSpPr>
        <p:spPr>
          <a:xfrm>
            <a:off x="8570530" y="5626983"/>
            <a:ext cx="0" cy="180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kstvak 135">
            <a:extLst>
              <a:ext uri="{FF2B5EF4-FFF2-40B4-BE49-F238E27FC236}">
                <a16:creationId xmlns:a16="http://schemas.microsoft.com/office/drawing/2014/main" id="{0ABBDCCD-01FE-E5E4-A4B7-E4FE97CF7979}"/>
              </a:ext>
            </a:extLst>
          </p:cNvPr>
          <p:cNvSpPr txBox="1"/>
          <p:nvPr/>
        </p:nvSpPr>
        <p:spPr>
          <a:xfrm>
            <a:off x="3861954" y="5466420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3 m</a:t>
            </a:r>
          </a:p>
        </p:txBody>
      </p:sp>
      <p:sp>
        <p:nvSpPr>
          <p:cNvPr id="137" name="Rechthoek 136">
            <a:extLst>
              <a:ext uri="{FF2B5EF4-FFF2-40B4-BE49-F238E27FC236}">
                <a16:creationId xmlns:a16="http://schemas.microsoft.com/office/drawing/2014/main" id="{B9816CC8-4DCC-ECEA-14C0-B0F8C65477DD}"/>
              </a:ext>
            </a:extLst>
          </p:cNvPr>
          <p:cNvSpPr/>
          <p:nvPr/>
        </p:nvSpPr>
        <p:spPr>
          <a:xfrm>
            <a:off x="5733705" y="708235"/>
            <a:ext cx="614796" cy="4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8" name="Gelijkbenige driehoek 137">
            <a:extLst>
              <a:ext uri="{FF2B5EF4-FFF2-40B4-BE49-F238E27FC236}">
                <a16:creationId xmlns:a16="http://schemas.microsoft.com/office/drawing/2014/main" id="{DDBD14EA-C0C7-6CE2-4316-3023640E715A}"/>
              </a:ext>
            </a:extLst>
          </p:cNvPr>
          <p:cNvSpPr/>
          <p:nvPr/>
        </p:nvSpPr>
        <p:spPr>
          <a:xfrm>
            <a:off x="7574321" y="691191"/>
            <a:ext cx="614796" cy="400110"/>
          </a:xfrm>
          <a:prstGeom prst="triangle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9" name="Ovaal 138">
            <a:extLst>
              <a:ext uri="{FF2B5EF4-FFF2-40B4-BE49-F238E27FC236}">
                <a16:creationId xmlns:a16="http://schemas.microsoft.com/office/drawing/2014/main" id="{F51C095F-1A1D-DB98-C07D-2C4EF412E15B}"/>
              </a:ext>
            </a:extLst>
          </p:cNvPr>
          <p:cNvSpPr/>
          <p:nvPr/>
        </p:nvSpPr>
        <p:spPr>
          <a:xfrm>
            <a:off x="9443904" y="702803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09292EB4-533C-1614-FF1B-CAA52E5D2677}"/>
              </a:ext>
            </a:extLst>
          </p:cNvPr>
          <p:cNvSpPr txBox="1"/>
          <p:nvPr/>
        </p:nvSpPr>
        <p:spPr>
          <a:xfrm>
            <a:off x="5688711" y="1087034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</a:t>
            </a: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9EDDCD44-F541-335B-5455-EB77ECFE8068}"/>
              </a:ext>
            </a:extLst>
          </p:cNvPr>
          <p:cNvSpPr txBox="1"/>
          <p:nvPr/>
        </p:nvSpPr>
        <p:spPr>
          <a:xfrm>
            <a:off x="7466437" y="1077627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 : 2</a:t>
            </a: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F1CAEA5F-6556-2D7F-99D8-A23C7FAA871E}"/>
              </a:ext>
            </a:extLst>
          </p:cNvPr>
          <p:cNvSpPr txBox="1"/>
          <p:nvPr/>
        </p:nvSpPr>
        <p:spPr>
          <a:xfrm>
            <a:off x="9181846" y="1102276"/>
            <a:ext cx="106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Straal</a:t>
            </a:r>
            <a:r>
              <a:rPr lang="nl-NL" sz="1600" baseline="30000" dirty="0">
                <a:solidFill>
                  <a:srgbClr val="0070C0"/>
                </a:solidFill>
              </a:rPr>
              <a:t>2</a:t>
            </a:r>
            <a:r>
              <a:rPr lang="nl-NL" sz="1600" dirty="0">
                <a:solidFill>
                  <a:srgbClr val="0070C0"/>
                </a:solidFill>
              </a:rPr>
              <a:t> x π</a:t>
            </a:r>
          </a:p>
        </p:txBody>
      </p:sp>
      <p:cxnSp>
        <p:nvCxnSpPr>
          <p:cNvPr id="143" name="Rechte verbindingslijn 142">
            <a:extLst>
              <a:ext uri="{FF2B5EF4-FFF2-40B4-BE49-F238E27FC236}">
                <a16:creationId xmlns:a16="http://schemas.microsoft.com/office/drawing/2014/main" id="{02EEDAE2-D09D-C364-A07F-CD4DAED65F89}"/>
              </a:ext>
            </a:extLst>
          </p:cNvPr>
          <p:cNvCxnSpPr>
            <a:cxnSpLocks/>
          </p:cNvCxnSpPr>
          <p:nvPr/>
        </p:nvCxnSpPr>
        <p:spPr>
          <a:xfrm flipV="1">
            <a:off x="9656694" y="918803"/>
            <a:ext cx="216000" cy="4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 animBg="1"/>
      <p:bldP spid="95" grpId="0"/>
      <p:bldP spid="96" grpId="0"/>
      <p:bldP spid="97" grpId="0"/>
      <p:bldP spid="98" grpId="0"/>
      <p:bldP spid="99" grpId="0"/>
      <p:bldP spid="100" grpId="0" animBg="1"/>
      <p:bldP spid="101" grpId="0" animBg="1"/>
      <p:bldP spid="102" grpId="0" animBg="1"/>
      <p:bldP spid="103" grpId="0" animBg="1"/>
      <p:bldP spid="107" grpId="0"/>
      <p:bldP spid="110" grpId="0"/>
      <p:bldP spid="114" grpId="0"/>
      <p:bldP spid="115" grpId="0" animBg="1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4" grpId="0"/>
      <p:bldP spid="125" grpId="0"/>
      <p:bldP spid="132" grpId="0"/>
      <p:bldP spid="1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E9A50-BBA4-3021-7F9E-7FF0E624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4691E2B6-23C5-F8E8-0182-A67C2ABA6132}"/>
              </a:ext>
            </a:extLst>
          </p:cNvPr>
          <p:cNvSpPr txBox="1"/>
          <p:nvPr/>
        </p:nvSpPr>
        <p:spPr>
          <a:xfrm>
            <a:off x="337243" y="226337"/>
            <a:ext cx="3551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6R Omtrek en oppervlakte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AF31226-1B49-9EAB-A587-C4BF494C39A0}"/>
              </a:ext>
            </a:extLst>
          </p:cNvPr>
          <p:cNvSpPr txBox="1"/>
          <p:nvPr/>
        </p:nvSpPr>
        <p:spPr>
          <a:xfrm>
            <a:off x="235869" y="798745"/>
            <a:ext cx="471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OP</a:t>
            </a:r>
            <a:r>
              <a:rPr lang="nl-NL" sz="1600" b="1" dirty="0" err="1"/>
              <a:t>pervlakte</a:t>
            </a:r>
            <a:r>
              <a:rPr lang="nl-NL" sz="1600" b="1" dirty="0"/>
              <a:t> = hoeveel kun je er</a:t>
            </a:r>
            <a:r>
              <a:rPr lang="nl-NL" sz="2000" b="1" dirty="0">
                <a:solidFill>
                  <a:srgbClr val="FF0000"/>
                </a:solidFill>
              </a:rPr>
              <a:t> OP  </a:t>
            </a:r>
            <a:r>
              <a:rPr lang="nl-NL" sz="1600" b="1" dirty="0"/>
              <a:t>kunt zetten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0C112F0C-D972-0870-4667-DA13F8D2E332}"/>
              </a:ext>
            </a:extLst>
          </p:cNvPr>
          <p:cNvSpPr txBox="1"/>
          <p:nvPr/>
        </p:nvSpPr>
        <p:spPr>
          <a:xfrm>
            <a:off x="235869" y="1376562"/>
            <a:ext cx="848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zijn drie basisvormen. Alle andere vormen zijn een samenstelling van deze drie vormen.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67BEEDA-3B9D-374C-A7DA-3B6131084263}"/>
              </a:ext>
            </a:extLst>
          </p:cNvPr>
          <p:cNvCxnSpPr>
            <a:cxnSpLocks/>
          </p:cNvCxnSpPr>
          <p:nvPr/>
        </p:nvCxnSpPr>
        <p:spPr>
          <a:xfrm>
            <a:off x="0" y="193693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0CBDB046-140E-A4F7-4F8E-1F391A232240}"/>
              </a:ext>
            </a:extLst>
          </p:cNvPr>
          <p:cNvSpPr txBox="1"/>
          <p:nvPr/>
        </p:nvSpPr>
        <p:spPr>
          <a:xfrm>
            <a:off x="235869" y="1941068"/>
            <a:ext cx="230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70C0"/>
                </a:solidFill>
              </a:rPr>
              <a:t>Bereken de oppervlakte </a:t>
            </a:r>
          </a:p>
          <a:p>
            <a:pPr algn="ctr"/>
            <a:r>
              <a:rPr lang="nl-NL" sz="1600" dirty="0">
                <a:solidFill>
                  <a:srgbClr val="0070C0"/>
                </a:solidFill>
              </a:rPr>
              <a:t>van de figuren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22BC019-28D7-E2B0-45F8-2DE5E2E43101}"/>
              </a:ext>
            </a:extLst>
          </p:cNvPr>
          <p:cNvCxnSpPr>
            <a:cxnSpLocks/>
          </p:cNvCxnSpPr>
          <p:nvPr/>
        </p:nvCxnSpPr>
        <p:spPr>
          <a:xfrm>
            <a:off x="2757623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C9A131C0-86E9-4DDB-7224-BEB17E808C63}"/>
              </a:ext>
            </a:extLst>
          </p:cNvPr>
          <p:cNvCxnSpPr>
            <a:cxnSpLocks/>
          </p:cNvCxnSpPr>
          <p:nvPr/>
        </p:nvCxnSpPr>
        <p:spPr>
          <a:xfrm>
            <a:off x="0" y="2778729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D60F6A75-5B28-989E-04FD-733A899FD0E2}"/>
              </a:ext>
            </a:extLst>
          </p:cNvPr>
          <p:cNvSpPr txBox="1"/>
          <p:nvPr/>
        </p:nvSpPr>
        <p:spPr>
          <a:xfrm>
            <a:off x="2811066" y="1945019"/>
            <a:ext cx="2929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Verdeel in de drie basisvormen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door :   - knippen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              - omlijsten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6644714-FF98-1F8C-FE4F-D54BE749B5CE}"/>
              </a:ext>
            </a:extLst>
          </p:cNvPr>
          <p:cNvCxnSpPr>
            <a:cxnSpLocks/>
          </p:cNvCxnSpPr>
          <p:nvPr/>
        </p:nvCxnSpPr>
        <p:spPr>
          <a:xfrm>
            <a:off x="5784976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473AFDC1-D3ED-AB2C-B050-52CAD0A48588}"/>
              </a:ext>
            </a:extLst>
          </p:cNvPr>
          <p:cNvSpPr txBox="1"/>
          <p:nvPr/>
        </p:nvSpPr>
        <p:spPr>
          <a:xfrm>
            <a:off x="6348501" y="1941875"/>
            <a:ext cx="4303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 de oppervlaktes van basisvormen uit 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- bij knippen optellen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-  bij omlijsten verschil uitrekenen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6D5FE91-E4CE-15BC-2720-088EA3EB87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6" t="4344" r="4110" b="3730"/>
          <a:stretch/>
        </p:blipFill>
        <p:spPr>
          <a:xfrm>
            <a:off x="217012" y="3429000"/>
            <a:ext cx="2320513" cy="2229411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0BDA5FF-F077-9A9D-B87D-7AB30B89C43A}"/>
              </a:ext>
            </a:extLst>
          </p:cNvPr>
          <p:cNvSpPr txBox="1"/>
          <p:nvPr/>
        </p:nvSpPr>
        <p:spPr>
          <a:xfrm>
            <a:off x="271942" y="3152527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2,5 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7C542C2-2826-82CE-FF24-E6B5226E049D}"/>
              </a:ext>
            </a:extLst>
          </p:cNvPr>
          <p:cNvSpPr txBox="1"/>
          <p:nvPr/>
        </p:nvSpPr>
        <p:spPr>
          <a:xfrm>
            <a:off x="1170431" y="3152527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3 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2163DF9-0EF3-720F-B240-DDF49352C7F7}"/>
              </a:ext>
            </a:extLst>
          </p:cNvPr>
          <p:cNvSpPr txBox="1"/>
          <p:nvPr/>
        </p:nvSpPr>
        <p:spPr>
          <a:xfrm>
            <a:off x="1897165" y="3152527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 m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F7AB507-0909-5D60-7330-3134F1C590A8}"/>
              </a:ext>
            </a:extLst>
          </p:cNvPr>
          <p:cNvSpPr txBox="1"/>
          <p:nvPr/>
        </p:nvSpPr>
        <p:spPr>
          <a:xfrm>
            <a:off x="271942" y="5658411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2,5 m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1E7A6EF-D92C-8DE8-71C0-6EE90B601359}"/>
              </a:ext>
            </a:extLst>
          </p:cNvPr>
          <p:cNvSpPr txBox="1"/>
          <p:nvPr/>
        </p:nvSpPr>
        <p:spPr>
          <a:xfrm>
            <a:off x="1016525" y="5658411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2,5 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3C003E0-CF08-0FD5-9E05-753C55D2992B}"/>
              </a:ext>
            </a:extLst>
          </p:cNvPr>
          <p:cNvSpPr txBox="1"/>
          <p:nvPr/>
        </p:nvSpPr>
        <p:spPr>
          <a:xfrm>
            <a:off x="1770415" y="5658411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2,5 m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FA932DD-D061-0399-A6F7-2023450BA56A}"/>
              </a:ext>
            </a:extLst>
          </p:cNvPr>
          <p:cNvSpPr txBox="1"/>
          <p:nvPr/>
        </p:nvSpPr>
        <p:spPr>
          <a:xfrm rot="16200000">
            <a:off x="-242444" y="5222337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1,5 m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DE76E2F1-5757-DF10-CF75-B5EA78087837}"/>
              </a:ext>
            </a:extLst>
          </p:cNvPr>
          <p:cNvSpPr txBox="1"/>
          <p:nvPr/>
        </p:nvSpPr>
        <p:spPr>
          <a:xfrm rot="16200000">
            <a:off x="-263995" y="356755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1,5 m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8D31DF2-CFD6-883F-F0CF-27090CAE72A0}"/>
              </a:ext>
            </a:extLst>
          </p:cNvPr>
          <p:cNvSpPr txBox="1"/>
          <p:nvPr/>
        </p:nvSpPr>
        <p:spPr>
          <a:xfrm rot="5400000">
            <a:off x="2379518" y="3886125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4 m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E911649-58EA-79AA-BC12-7A5DFC38214F}"/>
              </a:ext>
            </a:extLst>
          </p:cNvPr>
          <p:cNvSpPr txBox="1"/>
          <p:nvPr/>
        </p:nvSpPr>
        <p:spPr>
          <a:xfrm rot="5400000">
            <a:off x="2394972" y="4951156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3 m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C9311862-F42C-A6CE-59D0-E606996403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6" t="4344" r="4110" b="3730"/>
          <a:stretch/>
        </p:blipFill>
        <p:spPr>
          <a:xfrm>
            <a:off x="3198996" y="3427865"/>
            <a:ext cx="2320513" cy="2229411"/>
          </a:xfrm>
          <a:prstGeom prst="rect">
            <a:avLst/>
          </a:prstGeom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A33E7C1C-7D62-C93D-D7D6-24ADC946958D}"/>
              </a:ext>
            </a:extLst>
          </p:cNvPr>
          <p:cNvSpPr txBox="1"/>
          <p:nvPr/>
        </p:nvSpPr>
        <p:spPr>
          <a:xfrm>
            <a:off x="3253926" y="3151392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2,5 m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60A3D346-0338-37B9-1AEB-5376B99D8796}"/>
              </a:ext>
            </a:extLst>
          </p:cNvPr>
          <p:cNvSpPr txBox="1"/>
          <p:nvPr/>
        </p:nvSpPr>
        <p:spPr>
          <a:xfrm>
            <a:off x="4152415" y="315139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3 m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3F0FC4D-E306-B724-9DA3-0FB7B31AF291}"/>
              </a:ext>
            </a:extLst>
          </p:cNvPr>
          <p:cNvSpPr txBox="1"/>
          <p:nvPr/>
        </p:nvSpPr>
        <p:spPr>
          <a:xfrm>
            <a:off x="4879149" y="315139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 m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A4E9FD25-4E37-D0C2-8B9A-7FF706D1C7CB}"/>
              </a:ext>
            </a:extLst>
          </p:cNvPr>
          <p:cNvSpPr txBox="1"/>
          <p:nvPr/>
        </p:nvSpPr>
        <p:spPr>
          <a:xfrm>
            <a:off x="3253926" y="5657276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2,5 m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F7E5127F-1198-4748-FA7A-EDDB57F38577}"/>
              </a:ext>
            </a:extLst>
          </p:cNvPr>
          <p:cNvSpPr txBox="1"/>
          <p:nvPr/>
        </p:nvSpPr>
        <p:spPr>
          <a:xfrm>
            <a:off x="3998509" y="5657276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2,5 m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A5920B4D-1666-7B20-23BC-B3D4C4FD2FA2}"/>
              </a:ext>
            </a:extLst>
          </p:cNvPr>
          <p:cNvSpPr txBox="1"/>
          <p:nvPr/>
        </p:nvSpPr>
        <p:spPr>
          <a:xfrm>
            <a:off x="4752399" y="5657276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2,5 m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E4ABB02-BD05-C238-8207-BA5636D6BE89}"/>
              </a:ext>
            </a:extLst>
          </p:cNvPr>
          <p:cNvSpPr txBox="1"/>
          <p:nvPr/>
        </p:nvSpPr>
        <p:spPr>
          <a:xfrm rot="16200000">
            <a:off x="2739540" y="5221202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1,5 m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94B3E271-9FF6-B394-3408-61F40B35E5F5}"/>
              </a:ext>
            </a:extLst>
          </p:cNvPr>
          <p:cNvSpPr txBox="1"/>
          <p:nvPr/>
        </p:nvSpPr>
        <p:spPr>
          <a:xfrm rot="16200000">
            <a:off x="2717989" y="3566415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1,5 m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435CC5E4-661E-5E1E-936B-071238A91DD4}"/>
              </a:ext>
            </a:extLst>
          </p:cNvPr>
          <p:cNvSpPr txBox="1"/>
          <p:nvPr/>
        </p:nvSpPr>
        <p:spPr>
          <a:xfrm rot="5400000">
            <a:off x="5361502" y="3884990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4 m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2C164DB6-1619-5A23-995D-F5DAF0857CD5}"/>
              </a:ext>
            </a:extLst>
          </p:cNvPr>
          <p:cNvSpPr txBox="1"/>
          <p:nvPr/>
        </p:nvSpPr>
        <p:spPr>
          <a:xfrm rot="5400000">
            <a:off x="5376956" y="4950021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3 m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9F551D8C-8DE3-577D-5D61-3A8E244E673B}"/>
              </a:ext>
            </a:extLst>
          </p:cNvPr>
          <p:cNvSpPr/>
          <p:nvPr/>
        </p:nvSpPr>
        <p:spPr>
          <a:xfrm flipH="1">
            <a:off x="3247948" y="3532160"/>
            <a:ext cx="2160000" cy="2016000"/>
          </a:xfrm>
          <a:prstGeom prst="rect">
            <a:avLst/>
          </a:prstGeom>
          <a:noFill/>
          <a:ln w="28575" cmpd="sng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ECBDAA2B-E761-0874-BBB1-ADF69ECD7833}"/>
              </a:ext>
            </a:extLst>
          </p:cNvPr>
          <p:cNvSpPr txBox="1"/>
          <p:nvPr/>
        </p:nvSpPr>
        <p:spPr>
          <a:xfrm>
            <a:off x="3766514" y="5995830"/>
            <a:ext cx="100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omlijsten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015CF0C4-3199-5DC3-01C5-1DF52A2C040D}"/>
              </a:ext>
            </a:extLst>
          </p:cNvPr>
          <p:cNvSpPr/>
          <p:nvPr/>
        </p:nvSpPr>
        <p:spPr>
          <a:xfrm>
            <a:off x="3965459" y="3550266"/>
            <a:ext cx="864000" cy="412367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/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D875051D-377D-0662-D6F4-37FC402A43E2}"/>
              </a:ext>
            </a:extLst>
          </p:cNvPr>
          <p:cNvSpPr txBox="1"/>
          <p:nvPr/>
        </p:nvSpPr>
        <p:spPr>
          <a:xfrm flipH="1">
            <a:off x="4221202" y="3570768"/>
            <a:ext cx="247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648E7C00-1821-2F5E-BBA6-16CBA5A20A0D}"/>
              </a:ext>
            </a:extLst>
          </p:cNvPr>
          <p:cNvSpPr/>
          <p:nvPr/>
        </p:nvSpPr>
        <p:spPr>
          <a:xfrm>
            <a:off x="3259127" y="5137404"/>
            <a:ext cx="718018" cy="3960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714CD7A0-ED8F-21FB-D233-7ED1498CE2CC}"/>
              </a:ext>
            </a:extLst>
          </p:cNvPr>
          <p:cNvSpPr txBox="1"/>
          <p:nvPr/>
        </p:nvSpPr>
        <p:spPr>
          <a:xfrm>
            <a:off x="3421058" y="514424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7F69461D-BB26-7604-A7C5-ED2BD108511B}"/>
              </a:ext>
            </a:extLst>
          </p:cNvPr>
          <p:cNvSpPr/>
          <p:nvPr/>
        </p:nvSpPr>
        <p:spPr>
          <a:xfrm>
            <a:off x="4706110" y="4697076"/>
            <a:ext cx="684211" cy="83632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/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5C2A08B6-F81F-79A4-81BB-864DEF4B8160}"/>
              </a:ext>
            </a:extLst>
          </p:cNvPr>
          <p:cNvSpPr txBox="1"/>
          <p:nvPr/>
        </p:nvSpPr>
        <p:spPr>
          <a:xfrm>
            <a:off x="4862277" y="488200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B0B542D1-50C9-2BB2-CFEB-FD139AF73DB9}"/>
              </a:ext>
            </a:extLst>
          </p:cNvPr>
          <p:cNvSpPr txBox="1"/>
          <p:nvPr/>
        </p:nvSpPr>
        <p:spPr>
          <a:xfrm>
            <a:off x="6192807" y="3321748"/>
            <a:ext cx="1727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Hele rechthoek </a:t>
            </a:r>
            <a:r>
              <a:rPr lang="nl-NL" sz="1600" dirty="0"/>
              <a:t>= 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E1E55F52-AD1A-D028-5123-C503A552090F}"/>
              </a:ext>
            </a:extLst>
          </p:cNvPr>
          <p:cNvSpPr txBox="1"/>
          <p:nvPr/>
        </p:nvSpPr>
        <p:spPr>
          <a:xfrm>
            <a:off x="8042209" y="3320669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7,5 m x  7 m 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6FA5E3D4-9164-A6E9-3719-30410EFE5982}"/>
              </a:ext>
            </a:extLst>
          </p:cNvPr>
          <p:cNvSpPr txBox="1"/>
          <p:nvPr/>
        </p:nvSpPr>
        <p:spPr>
          <a:xfrm>
            <a:off x="9844354" y="3320669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52,5  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F4CD6080-5F32-B933-CF38-A7E7A65B1833}"/>
              </a:ext>
            </a:extLst>
          </p:cNvPr>
          <p:cNvSpPr txBox="1"/>
          <p:nvPr/>
        </p:nvSpPr>
        <p:spPr>
          <a:xfrm>
            <a:off x="6197158" y="3647829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Rechthoek 1      </a:t>
            </a:r>
            <a:r>
              <a:rPr lang="nl-NL" sz="1600" dirty="0"/>
              <a:t>= 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F644A89A-4DAE-A59C-1A56-11DA14C05FF0}"/>
              </a:ext>
            </a:extLst>
          </p:cNvPr>
          <p:cNvSpPr txBox="1"/>
          <p:nvPr/>
        </p:nvSpPr>
        <p:spPr>
          <a:xfrm>
            <a:off x="8052555" y="3647829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1,5 m x  3 m 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F7B8C710-549E-2C6F-653C-CBC81B148D40}"/>
              </a:ext>
            </a:extLst>
          </p:cNvPr>
          <p:cNvSpPr txBox="1"/>
          <p:nvPr/>
        </p:nvSpPr>
        <p:spPr>
          <a:xfrm>
            <a:off x="9856537" y="3638949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4,5  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75AC2838-3D1D-54EE-F5D7-671E3DC6ABB3}"/>
              </a:ext>
            </a:extLst>
          </p:cNvPr>
          <p:cNvSpPr txBox="1"/>
          <p:nvPr/>
        </p:nvSpPr>
        <p:spPr>
          <a:xfrm>
            <a:off x="6199750" y="3997048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Rechthoek 2      </a:t>
            </a:r>
            <a:r>
              <a:rPr lang="nl-NL" sz="1600" dirty="0"/>
              <a:t>= 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7FC24B23-3338-3152-9D6D-59CDAA5BB697}"/>
              </a:ext>
            </a:extLst>
          </p:cNvPr>
          <p:cNvSpPr txBox="1"/>
          <p:nvPr/>
        </p:nvSpPr>
        <p:spPr>
          <a:xfrm>
            <a:off x="8037729" y="3997048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2,5 mx1,5 m 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017B6F3B-51A5-B41B-53C9-4710E14A51D9}"/>
              </a:ext>
            </a:extLst>
          </p:cNvPr>
          <p:cNvSpPr txBox="1"/>
          <p:nvPr/>
        </p:nvSpPr>
        <p:spPr>
          <a:xfrm>
            <a:off x="9783588" y="3978781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 =   3,75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E1C6A4A1-B47D-4294-DFB0-649FF792E658}"/>
              </a:ext>
            </a:extLst>
          </p:cNvPr>
          <p:cNvSpPr txBox="1"/>
          <p:nvPr/>
        </p:nvSpPr>
        <p:spPr>
          <a:xfrm>
            <a:off x="7133434" y="4654452"/>
            <a:ext cx="2356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Oppervlakte woonkamer</a:t>
            </a:r>
          </a:p>
        </p:txBody>
      </p: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5CBEF581-4D1F-0039-3072-9F32CB9710FD}"/>
              </a:ext>
            </a:extLst>
          </p:cNvPr>
          <p:cNvCxnSpPr>
            <a:cxnSpLocks/>
          </p:cNvCxnSpPr>
          <p:nvPr/>
        </p:nvCxnSpPr>
        <p:spPr>
          <a:xfrm>
            <a:off x="9788552" y="4690093"/>
            <a:ext cx="993501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3620BB1C-9E9D-DD52-E4F7-7FF058B93DC7}"/>
              </a:ext>
            </a:extLst>
          </p:cNvPr>
          <p:cNvSpPr txBox="1"/>
          <p:nvPr/>
        </p:nvSpPr>
        <p:spPr>
          <a:xfrm>
            <a:off x="10762843" y="4381902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C73770BD-63FC-F963-9A0E-3189509808BE}"/>
              </a:ext>
            </a:extLst>
          </p:cNvPr>
          <p:cNvSpPr txBox="1"/>
          <p:nvPr/>
        </p:nvSpPr>
        <p:spPr>
          <a:xfrm>
            <a:off x="9934661" y="4682426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36,75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C6332CB1-30F7-04EB-8166-379F3A92905A}"/>
              </a:ext>
            </a:extLst>
          </p:cNvPr>
          <p:cNvSpPr txBox="1"/>
          <p:nvPr/>
        </p:nvSpPr>
        <p:spPr>
          <a:xfrm>
            <a:off x="6192807" y="4347944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50"/>
                </a:solidFill>
              </a:rPr>
              <a:t>Rechthoek 3      </a:t>
            </a:r>
            <a:r>
              <a:rPr lang="nl-NL" sz="1600" dirty="0"/>
              <a:t>= 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75381E6B-063E-AEDE-3412-6E0F778C09EC}"/>
              </a:ext>
            </a:extLst>
          </p:cNvPr>
          <p:cNvSpPr txBox="1"/>
          <p:nvPr/>
        </p:nvSpPr>
        <p:spPr>
          <a:xfrm>
            <a:off x="8056913" y="4347944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2,5 m x  3 m </a:t>
            </a: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222BD5A3-D7CC-B68B-6517-A24D2EEB02A2}"/>
              </a:ext>
            </a:extLst>
          </p:cNvPr>
          <p:cNvSpPr txBox="1"/>
          <p:nvPr/>
        </p:nvSpPr>
        <p:spPr>
          <a:xfrm>
            <a:off x="9868184" y="4347944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7,5  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35" name="Rechthoek 134">
            <a:extLst>
              <a:ext uri="{FF2B5EF4-FFF2-40B4-BE49-F238E27FC236}">
                <a16:creationId xmlns:a16="http://schemas.microsoft.com/office/drawing/2014/main" id="{3A44C1C0-A0FF-7654-090B-1CAFAAAA98A3}"/>
              </a:ext>
            </a:extLst>
          </p:cNvPr>
          <p:cNvSpPr/>
          <p:nvPr/>
        </p:nvSpPr>
        <p:spPr>
          <a:xfrm>
            <a:off x="5733705" y="708235"/>
            <a:ext cx="614796" cy="4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7" name="Gelijkbenige driehoek 136">
            <a:extLst>
              <a:ext uri="{FF2B5EF4-FFF2-40B4-BE49-F238E27FC236}">
                <a16:creationId xmlns:a16="http://schemas.microsoft.com/office/drawing/2014/main" id="{BF24D0DD-6D20-AACE-B675-59479AB549D9}"/>
              </a:ext>
            </a:extLst>
          </p:cNvPr>
          <p:cNvSpPr/>
          <p:nvPr/>
        </p:nvSpPr>
        <p:spPr>
          <a:xfrm>
            <a:off x="7574321" y="691191"/>
            <a:ext cx="614796" cy="400110"/>
          </a:xfrm>
          <a:prstGeom prst="triangle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8" name="Ovaal 137">
            <a:extLst>
              <a:ext uri="{FF2B5EF4-FFF2-40B4-BE49-F238E27FC236}">
                <a16:creationId xmlns:a16="http://schemas.microsoft.com/office/drawing/2014/main" id="{39C24B8B-B4AD-F03F-2527-54E9DE996937}"/>
              </a:ext>
            </a:extLst>
          </p:cNvPr>
          <p:cNvSpPr/>
          <p:nvPr/>
        </p:nvSpPr>
        <p:spPr>
          <a:xfrm>
            <a:off x="9443904" y="702803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C932111B-9736-390F-0C58-B8201ACFD6C9}"/>
              </a:ext>
            </a:extLst>
          </p:cNvPr>
          <p:cNvSpPr txBox="1"/>
          <p:nvPr/>
        </p:nvSpPr>
        <p:spPr>
          <a:xfrm>
            <a:off x="5688711" y="1087034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</a:t>
            </a: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10EC1433-86A5-21A3-E2A7-8DAB8AA1C700}"/>
              </a:ext>
            </a:extLst>
          </p:cNvPr>
          <p:cNvSpPr txBox="1"/>
          <p:nvPr/>
        </p:nvSpPr>
        <p:spPr>
          <a:xfrm>
            <a:off x="7466437" y="1077627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 : 2</a:t>
            </a: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1DC2790A-D778-7EF2-0357-D52E06430FF7}"/>
              </a:ext>
            </a:extLst>
          </p:cNvPr>
          <p:cNvSpPr txBox="1"/>
          <p:nvPr/>
        </p:nvSpPr>
        <p:spPr>
          <a:xfrm>
            <a:off x="9181846" y="1102276"/>
            <a:ext cx="106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Straal</a:t>
            </a:r>
            <a:r>
              <a:rPr lang="nl-NL" sz="1600" baseline="30000" dirty="0">
                <a:solidFill>
                  <a:srgbClr val="0070C0"/>
                </a:solidFill>
              </a:rPr>
              <a:t>2</a:t>
            </a:r>
            <a:r>
              <a:rPr lang="nl-NL" sz="1600" dirty="0">
                <a:solidFill>
                  <a:srgbClr val="0070C0"/>
                </a:solidFill>
              </a:rPr>
              <a:t> x π</a:t>
            </a:r>
          </a:p>
        </p:txBody>
      </p:sp>
      <p:cxnSp>
        <p:nvCxnSpPr>
          <p:cNvPr id="142" name="Rechte verbindingslijn 141">
            <a:extLst>
              <a:ext uri="{FF2B5EF4-FFF2-40B4-BE49-F238E27FC236}">
                <a16:creationId xmlns:a16="http://schemas.microsoft.com/office/drawing/2014/main" id="{75AD423C-4325-01BA-3003-0CDCDEB98F5C}"/>
              </a:ext>
            </a:extLst>
          </p:cNvPr>
          <p:cNvCxnSpPr>
            <a:cxnSpLocks/>
          </p:cNvCxnSpPr>
          <p:nvPr/>
        </p:nvCxnSpPr>
        <p:spPr>
          <a:xfrm flipV="1">
            <a:off x="9656694" y="918803"/>
            <a:ext cx="216000" cy="4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2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/>
      <p:bldP spid="29" grpId="0"/>
      <p:bldP spid="31" grpId="0"/>
      <p:bldP spid="32" grpId="0"/>
      <p:bldP spid="33" grpId="0"/>
      <p:bldP spid="34" grpId="0"/>
      <p:bldP spid="35" grpId="0"/>
      <p:bldP spid="36" grpId="0" animBg="1"/>
      <p:bldP spid="55" grpId="0"/>
      <p:bldP spid="56" grpId="0" animBg="1"/>
      <p:bldP spid="57" grpId="0"/>
      <p:bldP spid="58" grpId="0" animBg="1"/>
      <p:bldP spid="59" grpId="0"/>
      <p:bldP spid="60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3" grpId="0"/>
      <p:bldP spid="76" grpId="0"/>
      <p:bldP spid="105" grpId="0"/>
      <p:bldP spid="109" grpId="0"/>
      <p:bldP spid="1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D7451-A6AF-9BC8-0247-F5D9AE4FC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058EF99A-AC5B-DB6D-C250-4C2DCA557D91}"/>
              </a:ext>
            </a:extLst>
          </p:cNvPr>
          <p:cNvSpPr txBox="1"/>
          <p:nvPr/>
        </p:nvSpPr>
        <p:spPr>
          <a:xfrm>
            <a:off x="337243" y="226337"/>
            <a:ext cx="3551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6R Omtrek en oppervlakte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00D91B6-1442-21E4-A675-C18164AE7CE9}"/>
              </a:ext>
            </a:extLst>
          </p:cNvPr>
          <p:cNvSpPr txBox="1"/>
          <p:nvPr/>
        </p:nvSpPr>
        <p:spPr>
          <a:xfrm>
            <a:off x="235869" y="798745"/>
            <a:ext cx="471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OP</a:t>
            </a:r>
            <a:r>
              <a:rPr lang="nl-NL" sz="1600" b="1" dirty="0" err="1"/>
              <a:t>pervlakte</a:t>
            </a:r>
            <a:r>
              <a:rPr lang="nl-NL" sz="1600" b="1" dirty="0"/>
              <a:t> = hoeveel kun je er</a:t>
            </a:r>
            <a:r>
              <a:rPr lang="nl-NL" sz="2000" b="1" dirty="0">
                <a:solidFill>
                  <a:srgbClr val="FF0000"/>
                </a:solidFill>
              </a:rPr>
              <a:t> OP  </a:t>
            </a:r>
            <a:r>
              <a:rPr lang="nl-NL" sz="1600" b="1" dirty="0"/>
              <a:t>kunt zetten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09428BB2-A72F-AF48-BE74-3EDFCEF0AF8B}"/>
              </a:ext>
            </a:extLst>
          </p:cNvPr>
          <p:cNvSpPr txBox="1"/>
          <p:nvPr/>
        </p:nvSpPr>
        <p:spPr>
          <a:xfrm>
            <a:off x="235869" y="1376562"/>
            <a:ext cx="848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zijn drie basisvormen. Alle andere vormen zijn een samenstelling van deze drie vormen.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8BE764A1-EF4D-0510-6B35-380409FF3585}"/>
              </a:ext>
            </a:extLst>
          </p:cNvPr>
          <p:cNvCxnSpPr>
            <a:cxnSpLocks/>
          </p:cNvCxnSpPr>
          <p:nvPr/>
        </p:nvCxnSpPr>
        <p:spPr>
          <a:xfrm>
            <a:off x="0" y="193693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6A2D48C6-28E6-A465-1D2F-B6E389BC8B1B}"/>
              </a:ext>
            </a:extLst>
          </p:cNvPr>
          <p:cNvSpPr txBox="1"/>
          <p:nvPr/>
        </p:nvSpPr>
        <p:spPr>
          <a:xfrm>
            <a:off x="235869" y="1941068"/>
            <a:ext cx="230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70C0"/>
                </a:solidFill>
              </a:rPr>
              <a:t>Bereken de oppervlakte </a:t>
            </a:r>
          </a:p>
          <a:p>
            <a:pPr algn="ctr"/>
            <a:r>
              <a:rPr lang="nl-NL" sz="1600" dirty="0">
                <a:solidFill>
                  <a:srgbClr val="0070C0"/>
                </a:solidFill>
              </a:rPr>
              <a:t>van de figuren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BC11874F-99A6-35EF-E1F9-4692A0A8049A}"/>
              </a:ext>
            </a:extLst>
          </p:cNvPr>
          <p:cNvCxnSpPr>
            <a:cxnSpLocks/>
          </p:cNvCxnSpPr>
          <p:nvPr/>
        </p:nvCxnSpPr>
        <p:spPr>
          <a:xfrm>
            <a:off x="2757623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EE34B70-DE3C-2699-FA10-3DC333FC24AA}"/>
              </a:ext>
            </a:extLst>
          </p:cNvPr>
          <p:cNvCxnSpPr>
            <a:cxnSpLocks/>
          </p:cNvCxnSpPr>
          <p:nvPr/>
        </p:nvCxnSpPr>
        <p:spPr>
          <a:xfrm>
            <a:off x="0" y="2778729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E8F8FBC8-5DE9-61E4-A396-30A885656F14}"/>
              </a:ext>
            </a:extLst>
          </p:cNvPr>
          <p:cNvSpPr txBox="1"/>
          <p:nvPr/>
        </p:nvSpPr>
        <p:spPr>
          <a:xfrm>
            <a:off x="2811066" y="1945019"/>
            <a:ext cx="2929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Verdeel in de drie basisvormen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door :   - knippen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              - omlijsten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BD15C26B-5FDD-9AD9-1E17-81C9BDD02CE0}"/>
              </a:ext>
            </a:extLst>
          </p:cNvPr>
          <p:cNvCxnSpPr>
            <a:cxnSpLocks/>
          </p:cNvCxnSpPr>
          <p:nvPr/>
        </p:nvCxnSpPr>
        <p:spPr>
          <a:xfrm>
            <a:off x="5784976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5EFCE2E9-73B0-744B-273C-EBAA4161A809}"/>
              </a:ext>
            </a:extLst>
          </p:cNvPr>
          <p:cNvSpPr txBox="1"/>
          <p:nvPr/>
        </p:nvSpPr>
        <p:spPr>
          <a:xfrm>
            <a:off x="6348501" y="1941875"/>
            <a:ext cx="4303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 de oppervlaktes van basisvormen uit 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- bij knippen optellen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-  bij omlijsten verschil uitrekenen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A9CF86DE-2F72-94DA-D017-413832B92AD3}"/>
              </a:ext>
            </a:extLst>
          </p:cNvPr>
          <p:cNvSpPr txBox="1"/>
          <p:nvPr/>
        </p:nvSpPr>
        <p:spPr>
          <a:xfrm>
            <a:off x="3969314" y="5566886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knippen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F442620-27F0-63D1-928F-3F825FC340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6750"/>
          <a:stretch/>
        </p:blipFill>
        <p:spPr>
          <a:xfrm>
            <a:off x="17387" y="3187461"/>
            <a:ext cx="2704181" cy="225974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D8F2965-3FE6-096B-8FC6-088044BF6B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6750"/>
          <a:stretch/>
        </p:blipFill>
        <p:spPr>
          <a:xfrm>
            <a:off x="2941666" y="3187460"/>
            <a:ext cx="2704181" cy="2259747"/>
          </a:xfrm>
          <a:prstGeom prst="rect">
            <a:avLst/>
          </a:prstGeom>
        </p:spPr>
      </p:pic>
      <p:sp>
        <p:nvSpPr>
          <p:cNvPr id="37" name="Rechthoek 36">
            <a:extLst>
              <a:ext uri="{FF2B5EF4-FFF2-40B4-BE49-F238E27FC236}">
                <a16:creationId xmlns:a16="http://schemas.microsoft.com/office/drawing/2014/main" id="{8E70A954-EE2F-8FBB-6E2B-DA06E257BE1B}"/>
              </a:ext>
            </a:extLst>
          </p:cNvPr>
          <p:cNvSpPr/>
          <p:nvPr/>
        </p:nvSpPr>
        <p:spPr>
          <a:xfrm flipH="1">
            <a:off x="3602524" y="3754966"/>
            <a:ext cx="1551365" cy="138968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BC557776-A843-6CB3-67EA-1D659ED0E92B}"/>
              </a:ext>
            </a:extLst>
          </p:cNvPr>
          <p:cNvSpPr txBox="1"/>
          <p:nvPr/>
        </p:nvSpPr>
        <p:spPr>
          <a:xfrm>
            <a:off x="4231371" y="422818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455D4517-8801-B6A7-2FA3-3846BCA47F57}"/>
              </a:ext>
            </a:extLst>
          </p:cNvPr>
          <p:cNvSpPr txBox="1"/>
          <p:nvPr/>
        </p:nvSpPr>
        <p:spPr>
          <a:xfrm>
            <a:off x="4231371" y="344604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C2A78E5-A2CC-27FB-4B7D-A0D9BFAE38C7}"/>
              </a:ext>
            </a:extLst>
          </p:cNvPr>
          <p:cNvSpPr txBox="1"/>
          <p:nvPr/>
        </p:nvSpPr>
        <p:spPr>
          <a:xfrm>
            <a:off x="3308854" y="464637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6B3A090-45E8-1C0E-CAD8-C039755F1C77}"/>
              </a:ext>
            </a:extLst>
          </p:cNvPr>
          <p:cNvSpPr txBox="1"/>
          <p:nvPr/>
        </p:nvSpPr>
        <p:spPr>
          <a:xfrm>
            <a:off x="4156043" y="5245198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6097A0A4-57C7-4D80-AA55-44570E44F810}"/>
              </a:ext>
            </a:extLst>
          </p:cNvPr>
          <p:cNvCxnSpPr/>
          <p:nvPr/>
        </p:nvCxnSpPr>
        <p:spPr>
          <a:xfrm>
            <a:off x="3584051" y="5264334"/>
            <a:ext cx="1620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E504C219-51D4-220E-CDA1-4805334067E4}"/>
              </a:ext>
            </a:extLst>
          </p:cNvPr>
          <p:cNvCxnSpPr/>
          <p:nvPr/>
        </p:nvCxnSpPr>
        <p:spPr>
          <a:xfrm>
            <a:off x="5153889" y="526433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63D1DEBE-0CAA-168D-1EB2-B3B928C2CB9A}"/>
              </a:ext>
            </a:extLst>
          </p:cNvPr>
          <p:cNvCxnSpPr/>
          <p:nvPr/>
        </p:nvCxnSpPr>
        <p:spPr>
          <a:xfrm>
            <a:off x="3275689" y="526433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8DD8E85F-D725-B0FA-CA33-16A046AB047F}"/>
              </a:ext>
            </a:extLst>
          </p:cNvPr>
          <p:cNvSpPr txBox="1"/>
          <p:nvPr/>
        </p:nvSpPr>
        <p:spPr>
          <a:xfrm>
            <a:off x="3151794" y="5245198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0,5 m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585CF801-005D-34F1-481C-81956EA652FE}"/>
              </a:ext>
            </a:extLst>
          </p:cNvPr>
          <p:cNvSpPr txBox="1"/>
          <p:nvPr/>
        </p:nvSpPr>
        <p:spPr>
          <a:xfrm>
            <a:off x="5014208" y="5245198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0,5 m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15EA63A9-27DF-EA9A-3359-884D392E792E}"/>
              </a:ext>
            </a:extLst>
          </p:cNvPr>
          <p:cNvSpPr txBox="1"/>
          <p:nvPr/>
        </p:nvSpPr>
        <p:spPr>
          <a:xfrm>
            <a:off x="8625465" y="3311542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x 3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6C41D0E0-085A-DA70-0B90-FCEE701F37D0}"/>
              </a:ext>
            </a:extLst>
          </p:cNvPr>
          <p:cNvSpPr txBox="1"/>
          <p:nvPr/>
        </p:nvSpPr>
        <p:spPr>
          <a:xfrm>
            <a:off x="5877354" y="3676862"/>
            <a:ext cx="171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Driehoek boven =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B8F8CDA9-C06C-89CA-2C77-2948362AE954}"/>
              </a:ext>
            </a:extLst>
          </p:cNvPr>
          <p:cNvSpPr txBox="1"/>
          <p:nvPr/>
        </p:nvSpPr>
        <p:spPr>
          <a:xfrm>
            <a:off x="8332116" y="3676862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3 x 1 </a:t>
            </a:r>
            <a:r>
              <a:rPr lang="nl-NL" sz="1600" dirty="0">
                <a:solidFill>
                  <a:srgbClr val="FF0000"/>
                </a:solidFill>
              </a:rPr>
              <a:t>: 2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FB8EA28B-21BF-A91E-48FA-0F1339614DDC}"/>
              </a:ext>
            </a:extLst>
          </p:cNvPr>
          <p:cNvSpPr txBox="1"/>
          <p:nvPr/>
        </p:nvSpPr>
        <p:spPr>
          <a:xfrm>
            <a:off x="9859995" y="3664352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1,5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F0673F1C-AED5-527D-1CEB-C1CCE8A93861}"/>
              </a:ext>
            </a:extLst>
          </p:cNvPr>
          <p:cNvSpPr txBox="1"/>
          <p:nvPr/>
        </p:nvSpPr>
        <p:spPr>
          <a:xfrm>
            <a:off x="5877354" y="4079271"/>
            <a:ext cx="1753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Driehoek zijkant =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AF3D4306-AA90-0FAB-7747-8FEC47A8EE4E}"/>
              </a:ext>
            </a:extLst>
          </p:cNvPr>
          <p:cNvSpPr txBox="1"/>
          <p:nvPr/>
        </p:nvSpPr>
        <p:spPr>
          <a:xfrm>
            <a:off x="8163800" y="4079271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0,5 x 3 </a:t>
            </a:r>
            <a:r>
              <a:rPr lang="nl-NL" sz="1600" dirty="0">
                <a:solidFill>
                  <a:srgbClr val="FF0000"/>
                </a:solidFill>
              </a:rPr>
              <a:t>: 2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E17C6C87-D4ED-C5C1-7F00-E922AA253DA6}"/>
              </a:ext>
            </a:extLst>
          </p:cNvPr>
          <p:cNvSpPr txBox="1"/>
          <p:nvPr/>
        </p:nvSpPr>
        <p:spPr>
          <a:xfrm>
            <a:off x="9859995" y="407927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0,75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9ADC25D2-BA03-87EB-21D4-AABCBD028E22}"/>
              </a:ext>
            </a:extLst>
          </p:cNvPr>
          <p:cNvSpPr txBox="1"/>
          <p:nvPr/>
        </p:nvSpPr>
        <p:spPr>
          <a:xfrm>
            <a:off x="5877354" y="3295728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Rechthoek midden =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AF93853F-6463-5803-C1D7-D91FA414789B}"/>
              </a:ext>
            </a:extLst>
          </p:cNvPr>
          <p:cNvSpPr txBox="1"/>
          <p:nvPr/>
        </p:nvSpPr>
        <p:spPr>
          <a:xfrm>
            <a:off x="9859995" y="324157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9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900F3689-53FC-0C78-FE88-C74725FD14C3}"/>
              </a:ext>
            </a:extLst>
          </p:cNvPr>
          <p:cNvSpPr txBox="1"/>
          <p:nvPr/>
        </p:nvSpPr>
        <p:spPr>
          <a:xfrm>
            <a:off x="8163800" y="446626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0,5 x 3 </a:t>
            </a:r>
            <a:r>
              <a:rPr lang="nl-NL" sz="1600" dirty="0">
                <a:solidFill>
                  <a:srgbClr val="FF0000"/>
                </a:solidFill>
              </a:rPr>
              <a:t>: 2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7D234FB2-A50B-06AF-3503-835923F92FC2}"/>
              </a:ext>
            </a:extLst>
          </p:cNvPr>
          <p:cNvSpPr txBox="1"/>
          <p:nvPr/>
        </p:nvSpPr>
        <p:spPr>
          <a:xfrm>
            <a:off x="9859995" y="446626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0,75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2DD6CCBE-52EC-2D5D-EF33-E134BE665381}"/>
              </a:ext>
            </a:extLst>
          </p:cNvPr>
          <p:cNvSpPr txBox="1"/>
          <p:nvPr/>
        </p:nvSpPr>
        <p:spPr>
          <a:xfrm>
            <a:off x="7398458" y="4781360"/>
            <a:ext cx="1823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Oppervlakte figuur</a:t>
            </a:r>
          </a:p>
        </p:txBody>
      </p: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769AC474-9177-CD4B-14B1-951D88D6AB55}"/>
              </a:ext>
            </a:extLst>
          </p:cNvPr>
          <p:cNvCxnSpPr>
            <a:cxnSpLocks/>
          </p:cNvCxnSpPr>
          <p:nvPr/>
        </p:nvCxnSpPr>
        <p:spPr>
          <a:xfrm>
            <a:off x="9809027" y="4817001"/>
            <a:ext cx="993501" cy="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kstvak 82">
            <a:extLst>
              <a:ext uri="{FF2B5EF4-FFF2-40B4-BE49-F238E27FC236}">
                <a16:creationId xmlns:a16="http://schemas.microsoft.com/office/drawing/2014/main" id="{71A6F6D9-B9DE-F9E3-F7EA-0DD0AD6E1C2D}"/>
              </a:ext>
            </a:extLst>
          </p:cNvPr>
          <p:cNvSpPr txBox="1"/>
          <p:nvPr/>
        </p:nvSpPr>
        <p:spPr>
          <a:xfrm>
            <a:off x="10783318" y="450881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D4AFB33B-5821-21BB-C273-AE0145ABCFB1}"/>
              </a:ext>
            </a:extLst>
          </p:cNvPr>
          <p:cNvSpPr txBox="1"/>
          <p:nvPr/>
        </p:nvSpPr>
        <p:spPr>
          <a:xfrm>
            <a:off x="9990825" y="4806101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12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08170D71-5E46-FEA6-3C54-5F26D6E28AD5}"/>
              </a:ext>
            </a:extLst>
          </p:cNvPr>
          <p:cNvSpPr/>
          <p:nvPr/>
        </p:nvSpPr>
        <p:spPr>
          <a:xfrm>
            <a:off x="5733705" y="708235"/>
            <a:ext cx="614796" cy="4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6" name="Gelijkbenige driehoek 85">
            <a:extLst>
              <a:ext uri="{FF2B5EF4-FFF2-40B4-BE49-F238E27FC236}">
                <a16:creationId xmlns:a16="http://schemas.microsoft.com/office/drawing/2014/main" id="{B2834DFA-0CD4-5F87-F24D-E1294388F78E}"/>
              </a:ext>
            </a:extLst>
          </p:cNvPr>
          <p:cNvSpPr/>
          <p:nvPr/>
        </p:nvSpPr>
        <p:spPr>
          <a:xfrm>
            <a:off x="7574321" y="691191"/>
            <a:ext cx="614796" cy="400110"/>
          </a:xfrm>
          <a:prstGeom prst="triangle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7" name="Ovaal 86">
            <a:extLst>
              <a:ext uri="{FF2B5EF4-FFF2-40B4-BE49-F238E27FC236}">
                <a16:creationId xmlns:a16="http://schemas.microsoft.com/office/drawing/2014/main" id="{64DBA309-53BE-7B13-6F5C-A8DB8BE82656}"/>
              </a:ext>
            </a:extLst>
          </p:cNvPr>
          <p:cNvSpPr/>
          <p:nvPr/>
        </p:nvSpPr>
        <p:spPr>
          <a:xfrm>
            <a:off x="9443904" y="702803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CD6F2589-1BB5-6E9E-A75D-F890CD2CA581}"/>
              </a:ext>
            </a:extLst>
          </p:cNvPr>
          <p:cNvSpPr txBox="1"/>
          <p:nvPr/>
        </p:nvSpPr>
        <p:spPr>
          <a:xfrm>
            <a:off x="5688711" y="1087034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</a:t>
            </a:r>
          </a:p>
        </p:txBody>
      </p:sp>
      <p:sp>
        <p:nvSpPr>
          <p:cNvPr id="89" name="Tekstvak 88">
            <a:extLst>
              <a:ext uri="{FF2B5EF4-FFF2-40B4-BE49-F238E27FC236}">
                <a16:creationId xmlns:a16="http://schemas.microsoft.com/office/drawing/2014/main" id="{58E568DF-C49C-B8B4-BD30-7839B5688447}"/>
              </a:ext>
            </a:extLst>
          </p:cNvPr>
          <p:cNvSpPr txBox="1"/>
          <p:nvPr/>
        </p:nvSpPr>
        <p:spPr>
          <a:xfrm>
            <a:off x="7466437" y="1077627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 : 2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5348F711-A39C-787F-EE15-3956E46B793E}"/>
              </a:ext>
            </a:extLst>
          </p:cNvPr>
          <p:cNvSpPr txBox="1"/>
          <p:nvPr/>
        </p:nvSpPr>
        <p:spPr>
          <a:xfrm>
            <a:off x="9181846" y="1102276"/>
            <a:ext cx="106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Straal</a:t>
            </a:r>
            <a:r>
              <a:rPr lang="nl-NL" sz="1600" baseline="30000" dirty="0">
                <a:solidFill>
                  <a:srgbClr val="0070C0"/>
                </a:solidFill>
              </a:rPr>
              <a:t>2</a:t>
            </a:r>
            <a:r>
              <a:rPr lang="nl-NL" sz="1600" dirty="0">
                <a:solidFill>
                  <a:srgbClr val="0070C0"/>
                </a:solidFill>
              </a:rPr>
              <a:t> x π</a:t>
            </a:r>
          </a:p>
        </p:txBody>
      </p:sp>
      <p:cxnSp>
        <p:nvCxnSpPr>
          <p:cNvPr id="91" name="Rechte verbindingslijn 90">
            <a:extLst>
              <a:ext uri="{FF2B5EF4-FFF2-40B4-BE49-F238E27FC236}">
                <a16:creationId xmlns:a16="http://schemas.microsoft.com/office/drawing/2014/main" id="{8F6F0671-B855-CE02-90BE-D4F78627318A}"/>
              </a:ext>
            </a:extLst>
          </p:cNvPr>
          <p:cNvCxnSpPr>
            <a:cxnSpLocks/>
          </p:cNvCxnSpPr>
          <p:nvPr/>
        </p:nvCxnSpPr>
        <p:spPr>
          <a:xfrm flipV="1">
            <a:off x="9656694" y="918803"/>
            <a:ext cx="216000" cy="4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88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7" grpId="0" animBg="1"/>
      <p:bldP spid="38" grpId="0"/>
      <p:bldP spid="39" grpId="0"/>
      <p:bldP spid="40" grpId="0"/>
      <p:bldP spid="43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74" grpId="0"/>
      <p:bldP spid="75" grpId="0"/>
      <p:bldP spid="77" grpId="0"/>
      <p:bldP spid="78" grpId="0"/>
      <p:bldP spid="79" grpId="0"/>
      <p:bldP spid="80" grpId="0"/>
      <p:bldP spid="81" grpId="0"/>
      <p:bldP spid="83" grpId="0"/>
      <p:bldP spid="8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08B6F-9656-BCFB-4EB1-FB689977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CA369765-CE48-94A5-6335-159AC2702662}"/>
              </a:ext>
            </a:extLst>
          </p:cNvPr>
          <p:cNvSpPr txBox="1"/>
          <p:nvPr/>
        </p:nvSpPr>
        <p:spPr>
          <a:xfrm>
            <a:off x="337243" y="226337"/>
            <a:ext cx="3551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6R Omtrek en oppervlakte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2B3D8620-D6AD-DF4A-2DF3-CACD4ADA3239}"/>
              </a:ext>
            </a:extLst>
          </p:cNvPr>
          <p:cNvSpPr txBox="1"/>
          <p:nvPr/>
        </p:nvSpPr>
        <p:spPr>
          <a:xfrm>
            <a:off x="235869" y="798745"/>
            <a:ext cx="471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OP</a:t>
            </a:r>
            <a:r>
              <a:rPr lang="nl-NL" sz="1600" b="1" dirty="0" err="1"/>
              <a:t>pervlakte</a:t>
            </a:r>
            <a:r>
              <a:rPr lang="nl-NL" sz="1600" b="1" dirty="0"/>
              <a:t> = hoeveel kun je er</a:t>
            </a:r>
            <a:r>
              <a:rPr lang="nl-NL" sz="2000" b="1" dirty="0">
                <a:solidFill>
                  <a:srgbClr val="FF0000"/>
                </a:solidFill>
              </a:rPr>
              <a:t> OP  </a:t>
            </a:r>
            <a:r>
              <a:rPr lang="nl-NL" sz="1600" b="1" dirty="0"/>
              <a:t>kunt zetten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895F2B90-438E-AF92-0FE3-6E6CF43CA42B}"/>
              </a:ext>
            </a:extLst>
          </p:cNvPr>
          <p:cNvSpPr txBox="1"/>
          <p:nvPr/>
        </p:nvSpPr>
        <p:spPr>
          <a:xfrm>
            <a:off x="235869" y="1376562"/>
            <a:ext cx="848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zijn drie basisvormen. Alle andere vormen zijn een samenstelling van deze drie vormen.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F94F6E4F-42D2-A410-0051-D7CDF3D0F1CD}"/>
              </a:ext>
            </a:extLst>
          </p:cNvPr>
          <p:cNvCxnSpPr>
            <a:cxnSpLocks/>
          </p:cNvCxnSpPr>
          <p:nvPr/>
        </p:nvCxnSpPr>
        <p:spPr>
          <a:xfrm>
            <a:off x="0" y="193693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6CBA022B-C268-8BBD-30B1-8BAFAC4BA650}"/>
              </a:ext>
            </a:extLst>
          </p:cNvPr>
          <p:cNvSpPr txBox="1"/>
          <p:nvPr/>
        </p:nvSpPr>
        <p:spPr>
          <a:xfrm>
            <a:off x="235869" y="1941068"/>
            <a:ext cx="230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70C0"/>
                </a:solidFill>
              </a:rPr>
              <a:t>Bereken de oppervlakte </a:t>
            </a:r>
          </a:p>
          <a:p>
            <a:pPr algn="ctr"/>
            <a:r>
              <a:rPr lang="nl-NL" sz="1600" dirty="0">
                <a:solidFill>
                  <a:srgbClr val="0070C0"/>
                </a:solidFill>
              </a:rPr>
              <a:t>van de cirkelbogen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785F04A7-2F3C-A25E-75DC-C1977672A2CC}"/>
              </a:ext>
            </a:extLst>
          </p:cNvPr>
          <p:cNvCxnSpPr>
            <a:cxnSpLocks/>
          </p:cNvCxnSpPr>
          <p:nvPr/>
        </p:nvCxnSpPr>
        <p:spPr>
          <a:xfrm>
            <a:off x="2757623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649F5B26-E8D6-8E72-0462-50A0A06762AD}"/>
              </a:ext>
            </a:extLst>
          </p:cNvPr>
          <p:cNvCxnSpPr>
            <a:cxnSpLocks/>
          </p:cNvCxnSpPr>
          <p:nvPr/>
        </p:nvCxnSpPr>
        <p:spPr>
          <a:xfrm flipH="1">
            <a:off x="0" y="4737054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B9CBFAD9-285E-4E3C-0448-F9A1A698F586}"/>
              </a:ext>
            </a:extLst>
          </p:cNvPr>
          <p:cNvCxnSpPr>
            <a:cxnSpLocks/>
          </p:cNvCxnSpPr>
          <p:nvPr/>
        </p:nvCxnSpPr>
        <p:spPr>
          <a:xfrm>
            <a:off x="0" y="2778729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FBCB33C9-5CDE-F4B6-188E-684B5352C2D0}"/>
              </a:ext>
            </a:extLst>
          </p:cNvPr>
          <p:cNvSpPr txBox="1"/>
          <p:nvPr/>
        </p:nvSpPr>
        <p:spPr>
          <a:xfrm>
            <a:off x="2811066" y="1945019"/>
            <a:ext cx="2929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Verdeel in de drie basisvormen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door :   - knippen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              - omlijsten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1F67D102-A45C-AF9A-C340-C1B89568D01E}"/>
              </a:ext>
            </a:extLst>
          </p:cNvPr>
          <p:cNvCxnSpPr>
            <a:cxnSpLocks/>
          </p:cNvCxnSpPr>
          <p:nvPr/>
        </p:nvCxnSpPr>
        <p:spPr>
          <a:xfrm>
            <a:off x="5784976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65CAF73F-1698-C778-B7CC-34C20DFB8617}"/>
              </a:ext>
            </a:extLst>
          </p:cNvPr>
          <p:cNvSpPr txBox="1"/>
          <p:nvPr/>
        </p:nvSpPr>
        <p:spPr>
          <a:xfrm>
            <a:off x="6348501" y="1941875"/>
            <a:ext cx="4303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 de oppervlaktes van basisvormen uit 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- bij knippen optellen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-  bij omlijsten verschil uitrekenen</a:t>
            </a:r>
          </a:p>
        </p:txBody>
      </p:sp>
      <p:sp>
        <p:nvSpPr>
          <p:cNvPr id="3" name="Gedeeltelijke cirkel 2">
            <a:extLst>
              <a:ext uri="{FF2B5EF4-FFF2-40B4-BE49-F238E27FC236}">
                <a16:creationId xmlns:a16="http://schemas.microsoft.com/office/drawing/2014/main" id="{683E6B10-0AD0-397C-C39E-B45FA60E6909}"/>
              </a:ext>
            </a:extLst>
          </p:cNvPr>
          <p:cNvSpPr/>
          <p:nvPr/>
        </p:nvSpPr>
        <p:spPr>
          <a:xfrm>
            <a:off x="674360" y="2825049"/>
            <a:ext cx="1800000" cy="1800000"/>
          </a:xfrm>
          <a:prstGeom prst="pie">
            <a:avLst>
              <a:gd name="adj1" fmla="val 0"/>
              <a:gd name="adj2" fmla="val 5433163"/>
            </a:avLst>
          </a:prstGeom>
          <a:solidFill>
            <a:srgbClr val="00B0F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282B887-3E68-2C10-A83F-AD4CD4CE8C35}"/>
              </a:ext>
            </a:extLst>
          </p:cNvPr>
          <p:cNvSpPr txBox="1"/>
          <p:nvPr/>
        </p:nvSpPr>
        <p:spPr>
          <a:xfrm>
            <a:off x="653411" y="2999112"/>
            <a:ext cx="1153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kwartcirkel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456AE1E-5407-A521-B442-99367A5BB02B}"/>
              </a:ext>
            </a:extLst>
          </p:cNvPr>
          <p:cNvSpPr txBox="1"/>
          <p:nvPr/>
        </p:nvSpPr>
        <p:spPr>
          <a:xfrm>
            <a:off x="1712355" y="338996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5 cm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F319BA0E-9474-74EC-92AD-890D28F23028}"/>
              </a:ext>
            </a:extLst>
          </p:cNvPr>
          <p:cNvCxnSpPr>
            <a:cxnSpLocks/>
          </p:cNvCxnSpPr>
          <p:nvPr/>
        </p:nvCxnSpPr>
        <p:spPr>
          <a:xfrm>
            <a:off x="1553094" y="3724730"/>
            <a:ext cx="936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al 27">
            <a:extLst>
              <a:ext uri="{FF2B5EF4-FFF2-40B4-BE49-F238E27FC236}">
                <a16:creationId xmlns:a16="http://schemas.microsoft.com/office/drawing/2014/main" id="{C417C9AF-48C2-6CBB-A40C-3F30C22DA0A1}"/>
              </a:ext>
            </a:extLst>
          </p:cNvPr>
          <p:cNvSpPr/>
          <p:nvPr/>
        </p:nvSpPr>
        <p:spPr>
          <a:xfrm>
            <a:off x="3320025" y="2857617"/>
            <a:ext cx="1800000" cy="180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Gedeeltelijke cirkel 23">
            <a:extLst>
              <a:ext uri="{FF2B5EF4-FFF2-40B4-BE49-F238E27FC236}">
                <a16:creationId xmlns:a16="http://schemas.microsoft.com/office/drawing/2014/main" id="{F07ACCB9-AEC0-BF64-58BB-0FB9BA713316}"/>
              </a:ext>
            </a:extLst>
          </p:cNvPr>
          <p:cNvSpPr/>
          <p:nvPr/>
        </p:nvSpPr>
        <p:spPr>
          <a:xfrm>
            <a:off x="3314445" y="2846315"/>
            <a:ext cx="1800000" cy="1800000"/>
          </a:xfrm>
          <a:prstGeom prst="pie">
            <a:avLst>
              <a:gd name="adj1" fmla="val 0"/>
              <a:gd name="adj2" fmla="val 543316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100346E-ABD4-94D5-0BD2-36A92BB89B3F}"/>
              </a:ext>
            </a:extLst>
          </p:cNvPr>
          <p:cNvSpPr txBox="1"/>
          <p:nvPr/>
        </p:nvSpPr>
        <p:spPr>
          <a:xfrm>
            <a:off x="4343286" y="339264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5 cm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8BC20750-A704-C2DA-8668-66FD96122587}"/>
              </a:ext>
            </a:extLst>
          </p:cNvPr>
          <p:cNvCxnSpPr>
            <a:cxnSpLocks/>
          </p:cNvCxnSpPr>
          <p:nvPr/>
        </p:nvCxnSpPr>
        <p:spPr>
          <a:xfrm>
            <a:off x="4193123" y="3727412"/>
            <a:ext cx="936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C1B2DDD6-16C0-AF71-0728-1135C405010A}"/>
              </a:ext>
            </a:extLst>
          </p:cNvPr>
          <p:cNvSpPr txBox="1"/>
          <p:nvPr/>
        </p:nvSpPr>
        <p:spPr>
          <a:xfrm>
            <a:off x="6463847" y="3099935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5</a:t>
            </a:r>
            <a:r>
              <a:rPr lang="nl-NL" sz="1600" baseline="30000" dirty="0"/>
              <a:t>2 </a:t>
            </a:r>
            <a:r>
              <a:rPr lang="nl-NL" sz="1600" dirty="0"/>
              <a:t>x</a:t>
            </a:r>
            <a:r>
              <a:rPr lang="nl-NL" sz="1600" baseline="30000" dirty="0"/>
              <a:t>  </a:t>
            </a:r>
            <a:r>
              <a:rPr lang="nl-NL" sz="1600" dirty="0"/>
              <a:t>π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C8F33C40-AF47-AA18-724A-8567FDDA552D}"/>
              </a:ext>
            </a:extLst>
          </p:cNvPr>
          <p:cNvSpPr txBox="1"/>
          <p:nvPr/>
        </p:nvSpPr>
        <p:spPr>
          <a:xfrm>
            <a:off x="7565355" y="3090599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78,53..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4B9E550B-EF87-BAEC-0947-CEEC4553C27D}"/>
              </a:ext>
            </a:extLst>
          </p:cNvPr>
          <p:cNvSpPr txBox="1"/>
          <p:nvPr/>
        </p:nvSpPr>
        <p:spPr>
          <a:xfrm>
            <a:off x="6481827" y="3555127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78,53..  : 4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3EE6A6F-EE59-918B-1A43-38BBA7699012}"/>
              </a:ext>
            </a:extLst>
          </p:cNvPr>
          <p:cNvSpPr txBox="1"/>
          <p:nvPr/>
        </p:nvSpPr>
        <p:spPr>
          <a:xfrm>
            <a:off x="7585789" y="355512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19,6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35" name="Gedeeltelijke cirkel 34">
            <a:extLst>
              <a:ext uri="{FF2B5EF4-FFF2-40B4-BE49-F238E27FC236}">
                <a16:creationId xmlns:a16="http://schemas.microsoft.com/office/drawing/2014/main" id="{452F7993-4F34-0FBA-B61B-9332B971ADF1}"/>
              </a:ext>
            </a:extLst>
          </p:cNvPr>
          <p:cNvSpPr/>
          <p:nvPr/>
        </p:nvSpPr>
        <p:spPr>
          <a:xfrm>
            <a:off x="683454" y="4806594"/>
            <a:ext cx="1800000" cy="1800000"/>
          </a:xfrm>
          <a:prstGeom prst="pie">
            <a:avLst>
              <a:gd name="adj1" fmla="val 0"/>
              <a:gd name="adj2" fmla="val 8561097"/>
            </a:avLst>
          </a:prstGeom>
          <a:solidFill>
            <a:srgbClr val="F4D43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FC45CA3B-2127-3BF4-F962-6F64DF99DCB0}"/>
              </a:ext>
            </a:extLst>
          </p:cNvPr>
          <p:cNvSpPr txBox="1"/>
          <p:nvPr/>
        </p:nvSpPr>
        <p:spPr>
          <a:xfrm>
            <a:off x="662505" y="4980657"/>
            <a:ext cx="1107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cirkelboog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5744232C-9EE9-5604-181E-04F795951997}"/>
              </a:ext>
            </a:extLst>
          </p:cNvPr>
          <p:cNvSpPr/>
          <p:nvPr/>
        </p:nvSpPr>
        <p:spPr>
          <a:xfrm>
            <a:off x="3329119" y="4839162"/>
            <a:ext cx="1800000" cy="1800000"/>
          </a:xfrm>
          <a:prstGeom prst="ellipse">
            <a:avLst/>
          </a:prstGeom>
          <a:solidFill>
            <a:srgbClr val="FFFF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6" name="Gedeeltelijke cirkel 65">
            <a:extLst>
              <a:ext uri="{FF2B5EF4-FFF2-40B4-BE49-F238E27FC236}">
                <a16:creationId xmlns:a16="http://schemas.microsoft.com/office/drawing/2014/main" id="{C8D06BA2-2E92-E1B2-8926-E630D7DDE234}"/>
              </a:ext>
            </a:extLst>
          </p:cNvPr>
          <p:cNvSpPr/>
          <p:nvPr/>
        </p:nvSpPr>
        <p:spPr>
          <a:xfrm>
            <a:off x="3327756" y="4828593"/>
            <a:ext cx="1800000" cy="1800000"/>
          </a:xfrm>
          <a:prstGeom prst="pie">
            <a:avLst>
              <a:gd name="adj1" fmla="val 0"/>
              <a:gd name="adj2" fmla="val 8561097"/>
            </a:avLst>
          </a:prstGeom>
          <a:solidFill>
            <a:srgbClr val="F4D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638E8C5C-FB33-C054-4054-64625017D961}"/>
              </a:ext>
            </a:extLst>
          </p:cNvPr>
          <p:cNvSpPr txBox="1"/>
          <p:nvPr/>
        </p:nvSpPr>
        <p:spPr>
          <a:xfrm>
            <a:off x="1721449" y="536355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5 cm</a:t>
            </a:r>
          </a:p>
        </p:txBody>
      </p: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5FD144AE-822D-1081-6379-41EC020F8C46}"/>
              </a:ext>
            </a:extLst>
          </p:cNvPr>
          <p:cNvCxnSpPr>
            <a:cxnSpLocks/>
          </p:cNvCxnSpPr>
          <p:nvPr/>
        </p:nvCxnSpPr>
        <p:spPr>
          <a:xfrm>
            <a:off x="1562188" y="5698324"/>
            <a:ext cx="936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vak 57">
            <a:extLst>
              <a:ext uri="{FF2B5EF4-FFF2-40B4-BE49-F238E27FC236}">
                <a16:creationId xmlns:a16="http://schemas.microsoft.com/office/drawing/2014/main" id="{C5A4632F-167D-1094-04F5-99F3D642FCD6}"/>
              </a:ext>
            </a:extLst>
          </p:cNvPr>
          <p:cNvSpPr txBox="1"/>
          <p:nvPr/>
        </p:nvSpPr>
        <p:spPr>
          <a:xfrm>
            <a:off x="4352380" y="5382142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5 cm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0EDF581A-BDB3-AAE8-5FE0-DC53C0374416}"/>
              </a:ext>
            </a:extLst>
          </p:cNvPr>
          <p:cNvCxnSpPr>
            <a:cxnSpLocks/>
          </p:cNvCxnSpPr>
          <p:nvPr/>
        </p:nvCxnSpPr>
        <p:spPr>
          <a:xfrm>
            <a:off x="4206766" y="5716908"/>
            <a:ext cx="936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vak 60">
            <a:extLst>
              <a:ext uri="{FF2B5EF4-FFF2-40B4-BE49-F238E27FC236}">
                <a16:creationId xmlns:a16="http://schemas.microsoft.com/office/drawing/2014/main" id="{2A843A6F-4917-2312-D5B1-65CBA6C5D14C}"/>
              </a:ext>
            </a:extLst>
          </p:cNvPr>
          <p:cNvSpPr txBox="1"/>
          <p:nvPr/>
        </p:nvSpPr>
        <p:spPr>
          <a:xfrm>
            <a:off x="6472941" y="5081480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5</a:t>
            </a:r>
            <a:r>
              <a:rPr lang="nl-NL" sz="1600" baseline="30000" dirty="0"/>
              <a:t>2 </a:t>
            </a:r>
            <a:r>
              <a:rPr lang="nl-NL" sz="1600" dirty="0"/>
              <a:t>x</a:t>
            </a:r>
            <a:r>
              <a:rPr lang="nl-NL" sz="1600" baseline="30000" dirty="0"/>
              <a:t>  </a:t>
            </a:r>
            <a:r>
              <a:rPr lang="nl-NL" sz="1600" dirty="0"/>
              <a:t>π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E9AAE280-957A-82BA-DD55-5DEA8F615DDA}"/>
              </a:ext>
            </a:extLst>
          </p:cNvPr>
          <p:cNvSpPr txBox="1"/>
          <p:nvPr/>
        </p:nvSpPr>
        <p:spPr>
          <a:xfrm>
            <a:off x="7574449" y="5072144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78,53..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BF1DBB54-26BA-943B-06C9-A290D3159818}"/>
              </a:ext>
            </a:extLst>
          </p:cNvPr>
          <p:cNvSpPr txBox="1"/>
          <p:nvPr/>
        </p:nvSpPr>
        <p:spPr>
          <a:xfrm>
            <a:off x="1437334" y="5767864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123⁰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BEA176CE-079B-A19C-6EE5-1F0166551F91}"/>
              </a:ext>
            </a:extLst>
          </p:cNvPr>
          <p:cNvSpPr txBox="1"/>
          <p:nvPr/>
        </p:nvSpPr>
        <p:spPr>
          <a:xfrm>
            <a:off x="4081636" y="57823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123⁰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5B9BFEF2-B4A0-3CB8-06E5-529800357DEE}"/>
              </a:ext>
            </a:extLst>
          </p:cNvPr>
          <p:cNvSpPr txBox="1"/>
          <p:nvPr/>
        </p:nvSpPr>
        <p:spPr>
          <a:xfrm>
            <a:off x="6840902" y="5817948"/>
            <a:ext cx="55335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/>
              <a:t> 360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3131B9FD-238B-0E9B-EC40-9FB2FBB7E80A}"/>
              </a:ext>
            </a:extLst>
          </p:cNvPr>
          <p:cNvSpPr txBox="1"/>
          <p:nvPr/>
        </p:nvSpPr>
        <p:spPr>
          <a:xfrm>
            <a:off x="7622086" y="5828255"/>
            <a:ext cx="79861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>
                <a:cs typeface="Calibri"/>
              </a:rPr>
              <a:t>78,53..</a:t>
            </a:r>
            <a:endParaRPr lang="nl-NL" sz="1600" dirty="0"/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FC384D0C-E998-793B-32FE-E5A514B17358}"/>
              </a:ext>
            </a:extLst>
          </p:cNvPr>
          <p:cNvSpPr txBox="1"/>
          <p:nvPr/>
        </p:nvSpPr>
        <p:spPr>
          <a:xfrm>
            <a:off x="6719887" y="5494273"/>
            <a:ext cx="79252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>
                <a:cs typeface="Calibri"/>
              </a:rPr>
              <a:t>graden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A46EC3AF-3280-94FD-AB1B-853883AD6DD5}"/>
              </a:ext>
            </a:extLst>
          </p:cNvPr>
          <p:cNvSpPr txBox="1"/>
          <p:nvPr/>
        </p:nvSpPr>
        <p:spPr>
          <a:xfrm>
            <a:off x="7641911" y="5507732"/>
            <a:ext cx="58221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 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2B8EB8B2-BDCB-D14D-6886-F7AEA6216CAF}"/>
              </a:ext>
            </a:extLst>
          </p:cNvPr>
          <p:cNvCxnSpPr>
            <a:cxnSpLocks/>
          </p:cNvCxnSpPr>
          <p:nvPr/>
        </p:nvCxnSpPr>
        <p:spPr>
          <a:xfrm>
            <a:off x="6720723" y="6213268"/>
            <a:ext cx="174329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1B80EBC7-6A81-A2EA-00BC-E63C883BF8CA}"/>
              </a:ext>
            </a:extLst>
          </p:cNvPr>
          <p:cNvCxnSpPr/>
          <p:nvPr/>
        </p:nvCxnSpPr>
        <p:spPr>
          <a:xfrm flipV="1">
            <a:off x="7592369" y="5844326"/>
            <a:ext cx="0" cy="720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kstvak 75">
            <a:extLst>
              <a:ext uri="{FF2B5EF4-FFF2-40B4-BE49-F238E27FC236}">
                <a16:creationId xmlns:a16="http://schemas.microsoft.com/office/drawing/2014/main" id="{0A8B57E6-05B8-4B92-DA07-20A5DCF0E1AE}"/>
              </a:ext>
            </a:extLst>
          </p:cNvPr>
          <p:cNvSpPr txBox="1"/>
          <p:nvPr/>
        </p:nvSpPr>
        <p:spPr>
          <a:xfrm>
            <a:off x="6805210" y="6214696"/>
            <a:ext cx="55335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/>
              <a:t> 123</a:t>
            </a:r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D1754FC3-C619-9CA1-91FD-018E8E797645}"/>
              </a:ext>
            </a:extLst>
          </p:cNvPr>
          <p:cNvSpPr txBox="1"/>
          <p:nvPr/>
        </p:nvSpPr>
        <p:spPr>
          <a:xfrm>
            <a:off x="7863330" y="6265367"/>
            <a:ext cx="28725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/>
              <a:t>?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32C39D6D-6ED3-2BB6-7D31-889EE0C445C8}"/>
              </a:ext>
            </a:extLst>
          </p:cNvPr>
          <p:cNvSpPr txBox="1"/>
          <p:nvPr/>
        </p:nvSpPr>
        <p:spPr>
          <a:xfrm>
            <a:off x="8912199" y="5967167"/>
            <a:ext cx="1842463" cy="33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123 :360  x 78,53..</a:t>
            </a: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0BC96F8E-8086-7211-A974-66BC2582B945}"/>
              </a:ext>
            </a:extLst>
          </p:cNvPr>
          <p:cNvSpPr txBox="1"/>
          <p:nvPr/>
        </p:nvSpPr>
        <p:spPr>
          <a:xfrm>
            <a:off x="10542367" y="596716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26,8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35" name="Rechthoek 134">
            <a:extLst>
              <a:ext uri="{FF2B5EF4-FFF2-40B4-BE49-F238E27FC236}">
                <a16:creationId xmlns:a16="http://schemas.microsoft.com/office/drawing/2014/main" id="{370BE319-DCD8-4A50-A481-27D1F0EE2168}"/>
              </a:ext>
            </a:extLst>
          </p:cNvPr>
          <p:cNvSpPr/>
          <p:nvPr/>
        </p:nvSpPr>
        <p:spPr>
          <a:xfrm>
            <a:off x="5733705" y="708235"/>
            <a:ext cx="614796" cy="4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7" name="Gelijkbenige driehoek 136">
            <a:extLst>
              <a:ext uri="{FF2B5EF4-FFF2-40B4-BE49-F238E27FC236}">
                <a16:creationId xmlns:a16="http://schemas.microsoft.com/office/drawing/2014/main" id="{DFC93DF0-D85F-341C-F65A-27F73B3AFFC2}"/>
              </a:ext>
            </a:extLst>
          </p:cNvPr>
          <p:cNvSpPr/>
          <p:nvPr/>
        </p:nvSpPr>
        <p:spPr>
          <a:xfrm>
            <a:off x="7574321" y="691191"/>
            <a:ext cx="614796" cy="400110"/>
          </a:xfrm>
          <a:prstGeom prst="triangle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8" name="Ovaal 137">
            <a:extLst>
              <a:ext uri="{FF2B5EF4-FFF2-40B4-BE49-F238E27FC236}">
                <a16:creationId xmlns:a16="http://schemas.microsoft.com/office/drawing/2014/main" id="{122D5EF5-E461-8F27-DD93-6E19F2FE179C}"/>
              </a:ext>
            </a:extLst>
          </p:cNvPr>
          <p:cNvSpPr/>
          <p:nvPr/>
        </p:nvSpPr>
        <p:spPr>
          <a:xfrm>
            <a:off x="9443904" y="702803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DD61B0EF-6267-E2DD-DD2B-6E90A5581144}"/>
              </a:ext>
            </a:extLst>
          </p:cNvPr>
          <p:cNvSpPr txBox="1"/>
          <p:nvPr/>
        </p:nvSpPr>
        <p:spPr>
          <a:xfrm>
            <a:off x="5688711" y="1087034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</a:t>
            </a: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0EC299BC-0928-8A37-E3D4-57E7579208CE}"/>
              </a:ext>
            </a:extLst>
          </p:cNvPr>
          <p:cNvSpPr txBox="1"/>
          <p:nvPr/>
        </p:nvSpPr>
        <p:spPr>
          <a:xfrm>
            <a:off x="7466437" y="1077627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X B : 2</a:t>
            </a: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F47BA9D3-594F-0520-D2BD-53400D2655C5}"/>
              </a:ext>
            </a:extLst>
          </p:cNvPr>
          <p:cNvSpPr txBox="1"/>
          <p:nvPr/>
        </p:nvSpPr>
        <p:spPr>
          <a:xfrm>
            <a:off x="9181846" y="1102276"/>
            <a:ext cx="106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Straal</a:t>
            </a:r>
            <a:r>
              <a:rPr lang="nl-NL" sz="1600" baseline="30000" dirty="0">
                <a:solidFill>
                  <a:srgbClr val="0070C0"/>
                </a:solidFill>
              </a:rPr>
              <a:t>2</a:t>
            </a:r>
            <a:r>
              <a:rPr lang="nl-NL" sz="1600" dirty="0">
                <a:solidFill>
                  <a:srgbClr val="0070C0"/>
                </a:solidFill>
              </a:rPr>
              <a:t> x π</a:t>
            </a:r>
          </a:p>
        </p:txBody>
      </p:sp>
      <p:cxnSp>
        <p:nvCxnSpPr>
          <p:cNvPr id="142" name="Rechte verbindingslijn 141">
            <a:extLst>
              <a:ext uri="{FF2B5EF4-FFF2-40B4-BE49-F238E27FC236}">
                <a16:creationId xmlns:a16="http://schemas.microsoft.com/office/drawing/2014/main" id="{BE12AA1E-A0E1-0976-92DD-56D8BC2D2657}"/>
              </a:ext>
            </a:extLst>
          </p:cNvPr>
          <p:cNvCxnSpPr>
            <a:cxnSpLocks/>
          </p:cNvCxnSpPr>
          <p:nvPr/>
        </p:nvCxnSpPr>
        <p:spPr>
          <a:xfrm flipV="1">
            <a:off x="9656694" y="918803"/>
            <a:ext cx="216000" cy="4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kstvak 142">
            <a:extLst>
              <a:ext uri="{FF2B5EF4-FFF2-40B4-BE49-F238E27FC236}">
                <a16:creationId xmlns:a16="http://schemas.microsoft.com/office/drawing/2014/main" id="{E2BB20AB-425B-FABA-B896-F7191ADE7FEA}"/>
              </a:ext>
            </a:extLst>
          </p:cNvPr>
          <p:cNvSpPr txBox="1"/>
          <p:nvPr/>
        </p:nvSpPr>
        <p:spPr>
          <a:xfrm>
            <a:off x="64923" y="2445936"/>
            <a:ext cx="2686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(een gedeelte van een cirkel)</a:t>
            </a:r>
          </a:p>
        </p:txBody>
      </p:sp>
    </p:spTree>
    <p:extLst>
      <p:ext uri="{BB962C8B-B14F-4D97-AF65-F5344CB8AC3E}">
        <p14:creationId xmlns:p14="http://schemas.microsoft.com/office/powerpoint/2010/main" val="34784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28" grpId="0" animBg="1"/>
      <p:bldP spid="24" grpId="0" animBg="1"/>
      <p:bldP spid="25" grpId="0"/>
      <p:bldP spid="29" grpId="0"/>
      <p:bldP spid="31" grpId="0"/>
      <p:bldP spid="32" grpId="0"/>
      <p:bldP spid="33" grpId="0"/>
      <p:bldP spid="35" grpId="0" animBg="1"/>
      <p:bldP spid="36" grpId="0"/>
      <p:bldP spid="60" grpId="0" animBg="1"/>
      <p:bldP spid="66" grpId="0" animBg="1"/>
      <p:bldP spid="55" grpId="0"/>
      <p:bldP spid="58" grpId="0"/>
      <p:bldP spid="61" grpId="0"/>
      <p:bldP spid="62" grpId="0"/>
      <p:bldP spid="65" grpId="0"/>
      <p:bldP spid="67" grpId="0"/>
      <p:bldP spid="68" grpId="0"/>
      <p:bldP spid="69" grpId="0"/>
      <p:bldP spid="70" grpId="0"/>
      <p:bldP spid="71" grpId="0"/>
      <p:bldP spid="76" grpId="0"/>
      <p:bldP spid="105" grpId="0"/>
      <p:bldP spid="109" grpId="0"/>
      <p:bldP spid="133" grpId="0"/>
      <p:bldP spid="1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D0261-8760-7A58-61EB-607F7FE67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E9535E34-6741-87C7-2C88-D610797A0141}"/>
              </a:ext>
            </a:extLst>
          </p:cNvPr>
          <p:cNvSpPr txBox="1"/>
          <p:nvPr/>
        </p:nvSpPr>
        <p:spPr>
          <a:xfrm>
            <a:off x="337243" y="226337"/>
            <a:ext cx="3551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6R Omtrek en oppervlakte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2EEA8D8-DED4-CD08-9C8B-72D8A6475030}"/>
              </a:ext>
            </a:extLst>
          </p:cNvPr>
          <p:cNvSpPr txBox="1"/>
          <p:nvPr/>
        </p:nvSpPr>
        <p:spPr>
          <a:xfrm>
            <a:off x="235869" y="1376562"/>
            <a:ext cx="848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zijn drie basisvormen. Alle andere vormen zijn een samenstelling van deze drie vormen.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F20C9FE5-7CD3-AFE7-83DA-624E8DE6C883}"/>
              </a:ext>
            </a:extLst>
          </p:cNvPr>
          <p:cNvCxnSpPr>
            <a:cxnSpLocks/>
          </p:cNvCxnSpPr>
          <p:nvPr/>
        </p:nvCxnSpPr>
        <p:spPr>
          <a:xfrm>
            <a:off x="0" y="193693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B4851A6E-CDE6-C16D-BBA7-15C21FE29F30}"/>
              </a:ext>
            </a:extLst>
          </p:cNvPr>
          <p:cNvSpPr txBox="1"/>
          <p:nvPr/>
        </p:nvSpPr>
        <p:spPr>
          <a:xfrm>
            <a:off x="446855" y="1941068"/>
            <a:ext cx="1879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70C0"/>
                </a:solidFill>
              </a:rPr>
              <a:t>Bereken de omtrek </a:t>
            </a:r>
          </a:p>
          <a:p>
            <a:pPr algn="ctr"/>
            <a:r>
              <a:rPr lang="nl-NL" sz="1600" dirty="0">
                <a:solidFill>
                  <a:srgbClr val="0070C0"/>
                </a:solidFill>
              </a:rPr>
              <a:t>van de figuur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E5EFEA0-0A08-346E-16AC-3940586394C3}"/>
              </a:ext>
            </a:extLst>
          </p:cNvPr>
          <p:cNvCxnSpPr>
            <a:cxnSpLocks/>
          </p:cNvCxnSpPr>
          <p:nvPr/>
        </p:nvCxnSpPr>
        <p:spPr>
          <a:xfrm>
            <a:off x="2757623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8E847055-0B30-63BD-9948-3001C193C5BB}"/>
              </a:ext>
            </a:extLst>
          </p:cNvPr>
          <p:cNvCxnSpPr>
            <a:cxnSpLocks/>
          </p:cNvCxnSpPr>
          <p:nvPr/>
        </p:nvCxnSpPr>
        <p:spPr>
          <a:xfrm>
            <a:off x="0" y="2778729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FE66E30C-2D13-DFFB-2CA4-1EFA08FD3B8C}"/>
              </a:ext>
            </a:extLst>
          </p:cNvPr>
          <p:cNvSpPr txBox="1"/>
          <p:nvPr/>
        </p:nvSpPr>
        <p:spPr>
          <a:xfrm>
            <a:off x="2811066" y="1945019"/>
            <a:ext cx="2929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Verdeel in de drie basisvormen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door :   - knippen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              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C0D0641A-70CE-D1F6-BB0D-B6B1C405578F}"/>
              </a:ext>
            </a:extLst>
          </p:cNvPr>
          <p:cNvCxnSpPr>
            <a:cxnSpLocks/>
          </p:cNvCxnSpPr>
          <p:nvPr/>
        </p:nvCxnSpPr>
        <p:spPr>
          <a:xfrm>
            <a:off x="5784976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7DC196CC-C34C-07B5-3D3D-94A01B727980}"/>
              </a:ext>
            </a:extLst>
          </p:cNvPr>
          <p:cNvSpPr txBox="1"/>
          <p:nvPr/>
        </p:nvSpPr>
        <p:spPr>
          <a:xfrm>
            <a:off x="6348501" y="1941875"/>
            <a:ext cx="368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 elke lengte uit en te bij elkaar op. 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E0184C2A-BA39-0080-9E5D-D9D4BD4EC41A}"/>
              </a:ext>
            </a:extLst>
          </p:cNvPr>
          <p:cNvSpPr txBox="1"/>
          <p:nvPr/>
        </p:nvSpPr>
        <p:spPr>
          <a:xfrm>
            <a:off x="3969314" y="5566886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knippen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F105623-5644-DB05-DE6F-A35F73F8A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6750"/>
          <a:stretch/>
        </p:blipFill>
        <p:spPr>
          <a:xfrm>
            <a:off x="17387" y="3187461"/>
            <a:ext cx="2704181" cy="225974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ED18A2E-8556-FCDB-16C5-09A12B28C5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6750"/>
          <a:stretch/>
        </p:blipFill>
        <p:spPr>
          <a:xfrm>
            <a:off x="2941666" y="3187460"/>
            <a:ext cx="2704181" cy="2259747"/>
          </a:xfrm>
          <a:prstGeom prst="rect">
            <a:avLst/>
          </a:prstGeom>
        </p:spPr>
      </p:pic>
      <p:sp>
        <p:nvSpPr>
          <p:cNvPr id="37" name="Rechthoek 36">
            <a:extLst>
              <a:ext uri="{FF2B5EF4-FFF2-40B4-BE49-F238E27FC236}">
                <a16:creationId xmlns:a16="http://schemas.microsoft.com/office/drawing/2014/main" id="{D240B2F6-1D1E-67F0-AC19-06061F6341B9}"/>
              </a:ext>
            </a:extLst>
          </p:cNvPr>
          <p:cNvSpPr/>
          <p:nvPr/>
        </p:nvSpPr>
        <p:spPr>
          <a:xfrm flipH="1">
            <a:off x="3602524" y="3754966"/>
            <a:ext cx="1551365" cy="138968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A6A0E305-A61A-8D18-AE50-A771FD8B2357}"/>
              </a:ext>
            </a:extLst>
          </p:cNvPr>
          <p:cNvSpPr txBox="1"/>
          <p:nvPr/>
        </p:nvSpPr>
        <p:spPr>
          <a:xfrm>
            <a:off x="3170297" y="406697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?1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59423142-1F21-7831-64DA-2EE93FC92711}"/>
              </a:ext>
            </a:extLst>
          </p:cNvPr>
          <p:cNvSpPr txBox="1"/>
          <p:nvPr/>
        </p:nvSpPr>
        <p:spPr>
          <a:xfrm>
            <a:off x="3653563" y="3366141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?2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F642FD36-92C1-4850-4A0B-6004AE2A374E}"/>
              </a:ext>
            </a:extLst>
          </p:cNvPr>
          <p:cNvSpPr txBox="1"/>
          <p:nvPr/>
        </p:nvSpPr>
        <p:spPr>
          <a:xfrm>
            <a:off x="4156043" y="5245198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E352EF5F-3B7B-B104-00C3-85950FE81D7C}"/>
              </a:ext>
            </a:extLst>
          </p:cNvPr>
          <p:cNvCxnSpPr/>
          <p:nvPr/>
        </p:nvCxnSpPr>
        <p:spPr>
          <a:xfrm>
            <a:off x="3584051" y="5264334"/>
            <a:ext cx="1620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D1F2E519-EB60-AA92-E8A6-CFC59FBDBDCD}"/>
              </a:ext>
            </a:extLst>
          </p:cNvPr>
          <p:cNvCxnSpPr/>
          <p:nvPr/>
        </p:nvCxnSpPr>
        <p:spPr>
          <a:xfrm>
            <a:off x="5153889" y="526433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542F44BF-9203-B9D5-8235-AAFEEE584777}"/>
              </a:ext>
            </a:extLst>
          </p:cNvPr>
          <p:cNvCxnSpPr/>
          <p:nvPr/>
        </p:nvCxnSpPr>
        <p:spPr>
          <a:xfrm>
            <a:off x="3275689" y="526433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3CADABF3-3CA1-0043-3CD9-9DEABDA35C76}"/>
              </a:ext>
            </a:extLst>
          </p:cNvPr>
          <p:cNvSpPr txBox="1"/>
          <p:nvPr/>
        </p:nvSpPr>
        <p:spPr>
          <a:xfrm>
            <a:off x="3151794" y="5245198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0,5 m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409E7955-B0D8-2154-CE3A-57264FA1EF5E}"/>
              </a:ext>
            </a:extLst>
          </p:cNvPr>
          <p:cNvSpPr txBox="1"/>
          <p:nvPr/>
        </p:nvSpPr>
        <p:spPr>
          <a:xfrm>
            <a:off x="5014208" y="5245198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0,5 m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1CC0F42-CBA0-05B3-D5BA-61B1D7C60AF4}"/>
              </a:ext>
            </a:extLst>
          </p:cNvPr>
          <p:cNvSpPr txBox="1"/>
          <p:nvPr/>
        </p:nvSpPr>
        <p:spPr>
          <a:xfrm>
            <a:off x="276821" y="816725"/>
            <a:ext cx="47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OM</a:t>
            </a:r>
            <a:r>
              <a:rPr lang="nl-NL" sz="1600" b="1" dirty="0" err="1"/>
              <a:t>trek</a:t>
            </a:r>
            <a:r>
              <a:rPr lang="nl-NL" sz="1600" b="1" dirty="0"/>
              <a:t> = wat is de afstand als je </a:t>
            </a:r>
            <a:r>
              <a:rPr lang="nl-NL" sz="2000" b="1" dirty="0">
                <a:solidFill>
                  <a:srgbClr val="FF0000"/>
                </a:solidFill>
              </a:rPr>
              <a:t>OM </a:t>
            </a:r>
            <a:r>
              <a:rPr lang="nl-NL" sz="1600" b="1" dirty="0"/>
              <a:t>heen loopt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00C996C-ABE5-2A87-B6E9-89B922A2524B}"/>
              </a:ext>
            </a:extLst>
          </p:cNvPr>
          <p:cNvSpPr/>
          <p:nvPr/>
        </p:nvSpPr>
        <p:spPr>
          <a:xfrm>
            <a:off x="5733705" y="708235"/>
            <a:ext cx="614796" cy="4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Gelijkbenige driehoek 5">
            <a:extLst>
              <a:ext uri="{FF2B5EF4-FFF2-40B4-BE49-F238E27FC236}">
                <a16:creationId xmlns:a16="http://schemas.microsoft.com/office/drawing/2014/main" id="{F031FE42-FC4D-99AE-CDAB-FAF55B881131}"/>
              </a:ext>
            </a:extLst>
          </p:cNvPr>
          <p:cNvSpPr/>
          <p:nvPr/>
        </p:nvSpPr>
        <p:spPr>
          <a:xfrm>
            <a:off x="7574321" y="691191"/>
            <a:ext cx="614796" cy="400110"/>
          </a:xfrm>
          <a:prstGeom prst="triangle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87EF3ADC-1660-DC80-0E69-9BFE7D670B59}"/>
              </a:ext>
            </a:extLst>
          </p:cNvPr>
          <p:cNvSpPr/>
          <p:nvPr/>
        </p:nvSpPr>
        <p:spPr>
          <a:xfrm>
            <a:off x="9443904" y="702803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161025F-37A6-15A1-7ADE-57D45975E6CE}"/>
              </a:ext>
            </a:extLst>
          </p:cNvPr>
          <p:cNvSpPr txBox="1"/>
          <p:nvPr/>
        </p:nvSpPr>
        <p:spPr>
          <a:xfrm>
            <a:off x="5365442" y="1087034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 + B + L + B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146D51C-718A-2236-B1C0-FAE3990BA686}"/>
              </a:ext>
            </a:extLst>
          </p:cNvPr>
          <p:cNvSpPr txBox="1"/>
          <p:nvPr/>
        </p:nvSpPr>
        <p:spPr>
          <a:xfrm>
            <a:off x="6805936" y="1091192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Zijde1 + Zijde2 + Zijde 3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08CD625-88D6-F800-11BE-014990DC7AD7}"/>
              </a:ext>
            </a:extLst>
          </p:cNvPr>
          <p:cNvSpPr txBox="1"/>
          <p:nvPr/>
        </p:nvSpPr>
        <p:spPr>
          <a:xfrm>
            <a:off x="9181846" y="1102276"/>
            <a:ext cx="1302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Diameter x π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4A4F0FE9-F73C-A57C-BAD2-0E8E1CD4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05" y="44399"/>
            <a:ext cx="864219" cy="902029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C626E479-700D-9F46-DB21-43EA1A33FE2C}"/>
              </a:ext>
            </a:extLst>
          </p:cNvPr>
          <p:cNvCxnSpPr>
            <a:cxnSpLocks/>
            <a:stCxn id="6" idx="5"/>
            <a:endCxn id="22" idx="1"/>
          </p:cNvCxnSpPr>
          <p:nvPr/>
        </p:nvCxnSpPr>
        <p:spPr>
          <a:xfrm flipV="1">
            <a:off x="7881719" y="495414"/>
            <a:ext cx="396586" cy="395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8F523AA3-86A0-30CB-6172-80A2070F83AE}"/>
              </a:ext>
            </a:extLst>
          </p:cNvPr>
          <p:cNvSpPr txBox="1"/>
          <p:nvPr/>
        </p:nvSpPr>
        <p:spPr>
          <a:xfrm>
            <a:off x="6122184" y="3387364"/>
            <a:ext cx="225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58B0B57C-1898-3C8C-4242-54DBC491339E}"/>
              </a:ext>
            </a:extLst>
          </p:cNvPr>
          <p:cNvSpPr txBox="1"/>
          <p:nvPr/>
        </p:nvSpPr>
        <p:spPr>
          <a:xfrm>
            <a:off x="6116262" y="3628171"/>
            <a:ext cx="183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78EDC4E7-97CE-E8BF-C554-AE9BAEDCA2A1}"/>
              </a:ext>
            </a:extLst>
          </p:cNvPr>
          <p:cNvSpPr txBox="1"/>
          <p:nvPr/>
        </p:nvSpPr>
        <p:spPr>
          <a:xfrm>
            <a:off x="6116262" y="3887876"/>
            <a:ext cx="223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Lang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1DE44F77-7D47-2973-76EC-F41B1D2C25E4}"/>
              </a:ext>
            </a:extLst>
          </p:cNvPr>
          <p:cNvSpPr txBox="1"/>
          <p:nvPr/>
        </p:nvSpPr>
        <p:spPr>
          <a:xfrm>
            <a:off x="7528903" y="361455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9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C48C5463-5801-C030-AD13-5BD2DC0D9D58}"/>
              </a:ext>
            </a:extLst>
          </p:cNvPr>
          <p:cNvCxnSpPr/>
          <p:nvPr/>
        </p:nvCxnSpPr>
        <p:spPr>
          <a:xfrm>
            <a:off x="7401571" y="3441572"/>
            <a:ext cx="0" cy="756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3D1BA10C-8A96-0F8C-9138-F7C32017D3C8}"/>
              </a:ext>
            </a:extLst>
          </p:cNvPr>
          <p:cNvCxnSpPr/>
          <p:nvPr/>
        </p:nvCxnSpPr>
        <p:spPr>
          <a:xfrm>
            <a:off x="7401571" y="3909096"/>
            <a:ext cx="540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5F15D216-DC81-F255-E912-498A3254B745}"/>
              </a:ext>
            </a:extLst>
          </p:cNvPr>
          <p:cNvSpPr txBox="1"/>
          <p:nvPr/>
        </p:nvSpPr>
        <p:spPr>
          <a:xfrm>
            <a:off x="7965596" y="374233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D3509A6D-D867-01C7-AB73-97B20ABCEE07}"/>
              </a:ext>
            </a:extLst>
          </p:cNvPr>
          <p:cNvSpPr txBox="1"/>
          <p:nvPr/>
        </p:nvSpPr>
        <p:spPr>
          <a:xfrm>
            <a:off x="6940278" y="3001641"/>
            <a:ext cx="999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kwadraat</a:t>
            </a: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48CD05E9-E6D8-3937-E953-FB15CA90394F}"/>
              </a:ext>
            </a:extLst>
          </p:cNvPr>
          <p:cNvCxnSpPr/>
          <p:nvPr/>
        </p:nvCxnSpPr>
        <p:spPr>
          <a:xfrm>
            <a:off x="7208345" y="3343460"/>
            <a:ext cx="41127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A692D5D7-AD1F-6B8C-986C-9C55B6285FAB}"/>
              </a:ext>
            </a:extLst>
          </p:cNvPr>
          <p:cNvSpPr txBox="1"/>
          <p:nvPr/>
        </p:nvSpPr>
        <p:spPr>
          <a:xfrm>
            <a:off x="7041520" y="4247650"/>
            <a:ext cx="737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wortel</a:t>
            </a: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EDA060CC-40B0-E032-A6FA-93AFC0B21C96}"/>
              </a:ext>
            </a:extLst>
          </p:cNvPr>
          <p:cNvCxnSpPr/>
          <p:nvPr/>
        </p:nvCxnSpPr>
        <p:spPr>
          <a:xfrm flipH="1">
            <a:off x="7119163" y="4244679"/>
            <a:ext cx="49053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3B384EB5-18D5-9B5C-6281-0A055B52C3E9}"/>
              </a:ext>
            </a:extLst>
          </p:cNvPr>
          <p:cNvSpPr txBox="1"/>
          <p:nvPr/>
        </p:nvSpPr>
        <p:spPr>
          <a:xfrm>
            <a:off x="7520765" y="3910891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9,25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37E7EC2-31DE-B1AD-3933-B2B908A7559A}"/>
              </a:ext>
            </a:extLst>
          </p:cNvPr>
          <p:cNvSpPr txBox="1"/>
          <p:nvPr/>
        </p:nvSpPr>
        <p:spPr>
          <a:xfrm>
            <a:off x="6818102" y="338226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0,5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808EAB5F-16E0-2291-D42E-830DE0753975}"/>
              </a:ext>
            </a:extLst>
          </p:cNvPr>
          <p:cNvSpPr txBox="1"/>
          <p:nvPr/>
        </p:nvSpPr>
        <p:spPr>
          <a:xfrm>
            <a:off x="6839164" y="3628171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3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6AF30E78-B053-C2BC-D79B-8AA6E0054246}"/>
              </a:ext>
            </a:extLst>
          </p:cNvPr>
          <p:cNvSpPr txBox="1"/>
          <p:nvPr/>
        </p:nvSpPr>
        <p:spPr>
          <a:xfrm>
            <a:off x="6827638" y="391955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?1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15DEB2C2-2A0A-051D-95B6-238972420F4B}"/>
              </a:ext>
            </a:extLst>
          </p:cNvPr>
          <p:cNvSpPr txBox="1"/>
          <p:nvPr/>
        </p:nvSpPr>
        <p:spPr>
          <a:xfrm>
            <a:off x="6586811" y="4507976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Dus ?1 = √9,25 </a:t>
            </a:r>
          </a:p>
        </p:txBody>
      </p:sp>
      <p:sp>
        <p:nvSpPr>
          <p:cNvPr id="59" name="Rechthoekige driehoek 58">
            <a:extLst>
              <a:ext uri="{FF2B5EF4-FFF2-40B4-BE49-F238E27FC236}">
                <a16:creationId xmlns:a16="http://schemas.microsoft.com/office/drawing/2014/main" id="{80F97632-04C4-BC6F-6912-989276C54E26}"/>
              </a:ext>
            </a:extLst>
          </p:cNvPr>
          <p:cNvSpPr/>
          <p:nvPr/>
        </p:nvSpPr>
        <p:spPr>
          <a:xfrm flipH="1">
            <a:off x="3308586" y="3751239"/>
            <a:ext cx="302876" cy="1412607"/>
          </a:xfrm>
          <a:prstGeom prst="rtTriangl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B05E1B9A-1436-6F6F-762F-A00A9E2AD5F8}"/>
              </a:ext>
            </a:extLst>
          </p:cNvPr>
          <p:cNvSpPr/>
          <p:nvPr/>
        </p:nvSpPr>
        <p:spPr>
          <a:xfrm>
            <a:off x="3469917" y="5016119"/>
            <a:ext cx="14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6A8C2B48-5F71-1899-E612-4B9AD9123123}"/>
              </a:ext>
            </a:extLst>
          </p:cNvPr>
          <p:cNvSpPr txBox="1"/>
          <p:nvPr/>
        </p:nvSpPr>
        <p:spPr>
          <a:xfrm>
            <a:off x="3554803" y="4222418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E90C3E0A-4AC0-31F5-40B5-7D7541E273A0}"/>
              </a:ext>
            </a:extLst>
          </p:cNvPr>
          <p:cNvSpPr txBox="1"/>
          <p:nvPr/>
        </p:nvSpPr>
        <p:spPr>
          <a:xfrm>
            <a:off x="7676146" y="6187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ZZZ</a:t>
            </a:r>
          </a:p>
        </p:txBody>
      </p:sp>
      <p:sp>
        <p:nvSpPr>
          <p:cNvPr id="64" name="Rechthoekige driehoek 63">
            <a:extLst>
              <a:ext uri="{FF2B5EF4-FFF2-40B4-BE49-F238E27FC236}">
                <a16:creationId xmlns:a16="http://schemas.microsoft.com/office/drawing/2014/main" id="{4C592AC8-D9DD-ABC0-3D03-B889EFEF1BC4}"/>
              </a:ext>
            </a:extLst>
          </p:cNvPr>
          <p:cNvSpPr/>
          <p:nvPr/>
        </p:nvSpPr>
        <p:spPr>
          <a:xfrm flipH="1">
            <a:off x="3653562" y="3480942"/>
            <a:ext cx="738426" cy="270297"/>
          </a:xfrm>
          <a:prstGeom prst="rtTriangl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21A0644A-6F3B-108D-92ED-35BB3B81B4CB}"/>
              </a:ext>
            </a:extLst>
          </p:cNvPr>
          <p:cNvSpPr/>
          <p:nvPr/>
        </p:nvSpPr>
        <p:spPr>
          <a:xfrm>
            <a:off x="4246944" y="3601398"/>
            <a:ext cx="14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13D375CA-428C-5FC3-9B71-07454597E12C}"/>
              </a:ext>
            </a:extLst>
          </p:cNvPr>
          <p:cNvSpPr txBox="1"/>
          <p:nvPr/>
        </p:nvSpPr>
        <p:spPr>
          <a:xfrm>
            <a:off x="3639186" y="3696262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1,5 m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A4AD13CE-BE99-A67E-DC45-4F0D1F38A18E}"/>
              </a:ext>
            </a:extLst>
          </p:cNvPr>
          <p:cNvSpPr txBox="1"/>
          <p:nvPr/>
        </p:nvSpPr>
        <p:spPr>
          <a:xfrm>
            <a:off x="4287491" y="342644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 m</a:t>
            </a:r>
          </a:p>
        </p:txBody>
      </p:sp>
      <p:sp>
        <p:nvSpPr>
          <p:cNvPr id="68" name="Vrije vorm: vorm 67">
            <a:extLst>
              <a:ext uri="{FF2B5EF4-FFF2-40B4-BE49-F238E27FC236}">
                <a16:creationId xmlns:a16="http://schemas.microsoft.com/office/drawing/2014/main" id="{DE92E06C-E304-43B4-ABDE-39B68C2C15C8}"/>
              </a:ext>
            </a:extLst>
          </p:cNvPr>
          <p:cNvSpPr/>
          <p:nvPr/>
        </p:nvSpPr>
        <p:spPr>
          <a:xfrm>
            <a:off x="374650" y="3467100"/>
            <a:ext cx="2209800" cy="1689100"/>
          </a:xfrm>
          <a:custGeom>
            <a:avLst/>
            <a:gdLst>
              <a:gd name="connsiteX0" fmla="*/ 0 w 2209800"/>
              <a:gd name="connsiteY0" fmla="*/ 1689100 h 1689100"/>
              <a:gd name="connsiteX1" fmla="*/ 323850 w 2209800"/>
              <a:gd name="connsiteY1" fmla="*/ 273050 h 1689100"/>
              <a:gd name="connsiteX2" fmla="*/ 1098550 w 2209800"/>
              <a:gd name="connsiteY2" fmla="*/ 0 h 1689100"/>
              <a:gd name="connsiteX3" fmla="*/ 1885950 w 2209800"/>
              <a:gd name="connsiteY3" fmla="*/ 285750 h 1689100"/>
              <a:gd name="connsiteX4" fmla="*/ 2209800 w 2209800"/>
              <a:gd name="connsiteY4" fmla="*/ 1689100 h 1689100"/>
              <a:gd name="connsiteX5" fmla="*/ 0 w 2209800"/>
              <a:gd name="connsiteY5" fmla="*/ 16891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800" h="1689100">
                <a:moveTo>
                  <a:pt x="0" y="1689100"/>
                </a:moveTo>
                <a:lnTo>
                  <a:pt x="323850" y="273050"/>
                </a:lnTo>
                <a:lnTo>
                  <a:pt x="1098550" y="0"/>
                </a:lnTo>
                <a:lnTo>
                  <a:pt x="1885950" y="285750"/>
                </a:lnTo>
                <a:lnTo>
                  <a:pt x="2209800" y="1689100"/>
                </a:lnTo>
                <a:lnTo>
                  <a:pt x="0" y="1689100"/>
                </a:lnTo>
                <a:close/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AE83695C-2A6E-917C-6B2C-1D610CD27E9B}"/>
              </a:ext>
            </a:extLst>
          </p:cNvPr>
          <p:cNvSpPr txBox="1"/>
          <p:nvPr/>
        </p:nvSpPr>
        <p:spPr>
          <a:xfrm>
            <a:off x="7509022" y="3397476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0,25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20BC39E2-7939-5224-59A8-4A0EB1CDAAA3}"/>
              </a:ext>
            </a:extLst>
          </p:cNvPr>
          <p:cNvSpPr txBox="1"/>
          <p:nvPr/>
        </p:nvSpPr>
        <p:spPr>
          <a:xfrm>
            <a:off x="7927176" y="5191337"/>
            <a:ext cx="2047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de hele omtrek =</a:t>
            </a:r>
          </a:p>
        </p:txBody>
      </p: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862DFE73-8456-9FBC-8844-13F16BA74FC3}"/>
              </a:ext>
            </a:extLst>
          </p:cNvPr>
          <p:cNvCxnSpPr/>
          <p:nvPr/>
        </p:nvCxnSpPr>
        <p:spPr>
          <a:xfrm flipH="1" flipV="1">
            <a:off x="3275689" y="5144655"/>
            <a:ext cx="2238200" cy="1919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kstvak 100">
            <a:extLst>
              <a:ext uri="{FF2B5EF4-FFF2-40B4-BE49-F238E27FC236}">
                <a16:creationId xmlns:a16="http://schemas.microsoft.com/office/drawing/2014/main" id="{F8E871B4-AD74-6F24-28C0-364C2CCF0406}"/>
              </a:ext>
            </a:extLst>
          </p:cNvPr>
          <p:cNvSpPr txBox="1"/>
          <p:nvPr/>
        </p:nvSpPr>
        <p:spPr>
          <a:xfrm>
            <a:off x="6586811" y="5572673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m +</a:t>
            </a:r>
          </a:p>
        </p:txBody>
      </p: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B16F1FA7-6AA9-2C51-B524-06392699CFEF}"/>
              </a:ext>
            </a:extLst>
          </p:cNvPr>
          <p:cNvCxnSpPr>
            <a:cxnSpLocks/>
          </p:cNvCxnSpPr>
          <p:nvPr/>
        </p:nvCxnSpPr>
        <p:spPr>
          <a:xfrm flipH="1">
            <a:off x="3294992" y="3759143"/>
            <a:ext cx="312207" cy="138178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kstvak 103">
            <a:extLst>
              <a:ext uri="{FF2B5EF4-FFF2-40B4-BE49-F238E27FC236}">
                <a16:creationId xmlns:a16="http://schemas.microsoft.com/office/drawing/2014/main" id="{32301D69-2900-A251-BE52-51FA2785A066}"/>
              </a:ext>
            </a:extLst>
          </p:cNvPr>
          <p:cNvSpPr txBox="1"/>
          <p:nvPr/>
        </p:nvSpPr>
        <p:spPr>
          <a:xfrm>
            <a:off x="7138538" y="5566886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√9,25 m +</a:t>
            </a:r>
          </a:p>
        </p:txBody>
      </p: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FDB195E6-92C8-B86C-D0B7-F97EFABF9B44}"/>
              </a:ext>
            </a:extLst>
          </p:cNvPr>
          <p:cNvCxnSpPr>
            <a:cxnSpLocks/>
          </p:cNvCxnSpPr>
          <p:nvPr/>
        </p:nvCxnSpPr>
        <p:spPr>
          <a:xfrm flipH="1">
            <a:off x="3595714" y="3479026"/>
            <a:ext cx="799967" cy="29175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kstvak 106">
            <a:extLst>
              <a:ext uri="{FF2B5EF4-FFF2-40B4-BE49-F238E27FC236}">
                <a16:creationId xmlns:a16="http://schemas.microsoft.com/office/drawing/2014/main" id="{B8A7192B-AE1D-F367-728A-F0BA6E25615B}"/>
              </a:ext>
            </a:extLst>
          </p:cNvPr>
          <p:cNvSpPr txBox="1"/>
          <p:nvPr/>
        </p:nvSpPr>
        <p:spPr>
          <a:xfrm>
            <a:off x="8069681" y="5572673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√3,25 m +</a:t>
            </a:r>
          </a:p>
        </p:txBody>
      </p:sp>
      <p:cxnSp>
        <p:nvCxnSpPr>
          <p:cNvPr id="108" name="Rechte verbindingslijn 107">
            <a:extLst>
              <a:ext uri="{FF2B5EF4-FFF2-40B4-BE49-F238E27FC236}">
                <a16:creationId xmlns:a16="http://schemas.microsoft.com/office/drawing/2014/main" id="{22B920EA-5B8C-C44D-7ABC-D2EFAEAE8C22}"/>
              </a:ext>
            </a:extLst>
          </p:cNvPr>
          <p:cNvCxnSpPr>
            <a:cxnSpLocks/>
          </p:cNvCxnSpPr>
          <p:nvPr/>
        </p:nvCxnSpPr>
        <p:spPr>
          <a:xfrm>
            <a:off x="4378206" y="3480942"/>
            <a:ext cx="803407" cy="28245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kstvak 110">
            <a:extLst>
              <a:ext uri="{FF2B5EF4-FFF2-40B4-BE49-F238E27FC236}">
                <a16:creationId xmlns:a16="http://schemas.microsoft.com/office/drawing/2014/main" id="{EC02AE39-A945-83FF-47BA-C2FBE0814FEE}"/>
              </a:ext>
            </a:extLst>
          </p:cNvPr>
          <p:cNvSpPr txBox="1"/>
          <p:nvPr/>
        </p:nvSpPr>
        <p:spPr>
          <a:xfrm>
            <a:off x="9007540" y="5572673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√3,25 m +</a:t>
            </a:r>
          </a:p>
        </p:txBody>
      </p: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A351AD86-7997-6C72-5C37-616C0E1E50B5}"/>
              </a:ext>
            </a:extLst>
          </p:cNvPr>
          <p:cNvCxnSpPr>
            <a:cxnSpLocks/>
          </p:cNvCxnSpPr>
          <p:nvPr/>
        </p:nvCxnSpPr>
        <p:spPr>
          <a:xfrm>
            <a:off x="5157487" y="3735775"/>
            <a:ext cx="345734" cy="1428016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kstvak 114">
            <a:extLst>
              <a:ext uri="{FF2B5EF4-FFF2-40B4-BE49-F238E27FC236}">
                <a16:creationId xmlns:a16="http://schemas.microsoft.com/office/drawing/2014/main" id="{2D31FE78-1DB5-00F0-C44D-4EB2CE5F56D6}"/>
              </a:ext>
            </a:extLst>
          </p:cNvPr>
          <p:cNvSpPr txBox="1"/>
          <p:nvPr/>
        </p:nvSpPr>
        <p:spPr>
          <a:xfrm>
            <a:off x="9929259" y="5572673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√9,25 m =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B2585A59-4CD0-9CC3-F62F-DB420910C471}"/>
              </a:ext>
            </a:extLst>
          </p:cNvPr>
          <p:cNvSpPr txBox="1"/>
          <p:nvPr/>
        </p:nvSpPr>
        <p:spPr>
          <a:xfrm>
            <a:off x="10835396" y="5572673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13,68..m</a:t>
            </a:r>
          </a:p>
        </p:txBody>
      </p:sp>
      <p:sp>
        <p:nvSpPr>
          <p:cNvPr id="117" name="Tekstvak 116">
            <a:extLst>
              <a:ext uri="{FF2B5EF4-FFF2-40B4-BE49-F238E27FC236}">
                <a16:creationId xmlns:a16="http://schemas.microsoft.com/office/drawing/2014/main" id="{B9E0A9DD-97EE-B1E9-D28B-D23F717F81D8}"/>
              </a:ext>
            </a:extLst>
          </p:cNvPr>
          <p:cNvSpPr txBox="1"/>
          <p:nvPr/>
        </p:nvSpPr>
        <p:spPr>
          <a:xfrm>
            <a:off x="10708816" y="593274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13,7 m</a:t>
            </a:r>
          </a:p>
        </p:txBody>
      </p:sp>
      <p:sp>
        <p:nvSpPr>
          <p:cNvPr id="118" name="Tekstvak 117">
            <a:extLst>
              <a:ext uri="{FF2B5EF4-FFF2-40B4-BE49-F238E27FC236}">
                <a16:creationId xmlns:a16="http://schemas.microsoft.com/office/drawing/2014/main" id="{669081DD-9125-4580-C097-30186441EA35}"/>
              </a:ext>
            </a:extLst>
          </p:cNvPr>
          <p:cNvSpPr txBox="1"/>
          <p:nvPr/>
        </p:nvSpPr>
        <p:spPr>
          <a:xfrm>
            <a:off x="9105593" y="3382266"/>
            <a:ext cx="225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49B2366E-40EA-8A51-D258-38D03848C361}"/>
              </a:ext>
            </a:extLst>
          </p:cNvPr>
          <p:cNvSpPr txBox="1"/>
          <p:nvPr/>
        </p:nvSpPr>
        <p:spPr>
          <a:xfrm>
            <a:off x="9105593" y="3628838"/>
            <a:ext cx="183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20" name="Tekstvak 119">
            <a:extLst>
              <a:ext uri="{FF2B5EF4-FFF2-40B4-BE49-F238E27FC236}">
                <a16:creationId xmlns:a16="http://schemas.microsoft.com/office/drawing/2014/main" id="{A55069C0-0B57-41D4-A579-112EB3607FE8}"/>
              </a:ext>
            </a:extLst>
          </p:cNvPr>
          <p:cNvSpPr txBox="1"/>
          <p:nvPr/>
        </p:nvSpPr>
        <p:spPr>
          <a:xfrm>
            <a:off x="9105593" y="3888543"/>
            <a:ext cx="223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Lang</a:t>
            </a:r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69C8AA24-8F2A-AE25-297E-5AF164844C9C}"/>
              </a:ext>
            </a:extLst>
          </p:cNvPr>
          <p:cNvSpPr txBox="1"/>
          <p:nvPr/>
        </p:nvSpPr>
        <p:spPr>
          <a:xfrm>
            <a:off x="10518234" y="361522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</a:t>
            </a:r>
          </a:p>
        </p:txBody>
      </p:sp>
      <p:cxnSp>
        <p:nvCxnSpPr>
          <p:cNvPr id="122" name="Rechte verbindingslijn 121">
            <a:extLst>
              <a:ext uri="{FF2B5EF4-FFF2-40B4-BE49-F238E27FC236}">
                <a16:creationId xmlns:a16="http://schemas.microsoft.com/office/drawing/2014/main" id="{A02ABA46-F320-B226-CA7B-D577BE344917}"/>
              </a:ext>
            </a:extLst>
          </p:cNvPr>
          <p:cNvCxnSpPr/>
          <p:nvPr/>
        </p:nvCxnSpPr>
        <p:spPr>
          <a:xfrm>
            <a:off x="10390902" y="3442239"/>
            <a:ext cx="0" cy="756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122">
            <a:extLst>
              <a:ext uri="{FF2B5EF4-FFF2-40B4-BE49-F238E27FC236}">
                <a16:creationId xmlns:a16="http://schemas.microsoft.com/office/drawing/2014/main" id="{B75E5E02-7021-4258-F985-A61788A19118}"/>
              </a:ext>
            </a:extLst>
          </p:cNvPr>
          <p:cNvCxnSpPr/>
          <p:nvPr/>
        </p:nvCxnSpPr>
        <p:spPr>
          <a:xfrm>
            <a:off x="10390902" y="3909763"/>
            <a:ext cx="540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kstvak 123">
            <a:extLst>
              <a:ext uri="{FF2B5EF4-FFF2-40B4-BE49-F238E27FC236}">
                <a16:creationId xmlns:a16="http://schemas.microsoft.com/office/drawing/2014/main" id="{61ABBDFF-D1F1-C1C2-A2F5-3B8A159E4B73}"/>
              </a:ext>
            </a:extLst>
          </p:cNvPr>
          <p:cNvSpPr txBox="1"/>
          <p:nvPr/>
        </p:nvSpPr>
        <p:spPr>
          <a:xfrm>
            <a:off x="10954927" y="374300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125" name="Tekstvak 124">
            <a:extLst>
              <a:ext uri="{FF2B5EF4-FFF2-40B4-BE49-F238E27FC236}">
                <a16:creationId xmlns:a16="http://schemas.microsoft.com/office/drawing/2014/main" id="{F5543185-BBB5-32BA-C29D-2BF33C16302A}"/>
              </a:ext>
            </a:extLst>
          </p:cNvPr>
          <p:cNvSpPr txBox="1"/>
          <p:nvPr/>
        </p:nvSpPr>
        <p:spPr>
          <a:xfrm>
            <a:off x="9929609" y="3002308"/>
            <a:ext cx="999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kwadraat</a:t>
            </a:r>
          </a:p>
        </p:txBody>
      </p:sp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344393AF-0183-1C86-A720-F8B21CACC6B4}"/>
              </a:ext>
            </a:extLst>
          </p:cNvPr>
          <p:cNvCxnSpPr/>
          <p:nvPr/>
        </p:nvCxnSpPr>
        <p:spPr>
          <a:xfrm>
            <a:off x="10197676" y="3344127"/>
            <a:ext cx="41127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kstvak 132">
            <a:extLst>
              <a:ext uri="{FF2B5EF4-FFF2-40B4-BE49-F238E27FC236}">
                <a16:creationId xmlns:a16="http://schemas.microsoft.com/office/drawing/2014/main" id="{5137D920-518C-7009-3766-81B6EEE8DAD2}"/>
              </a:ext>
            </a:extLst>
          </p:cNvPr>
          <p:cNvSpPr txBox="1"/>
          <p:nvPr/>
        </p:nvSpPr>
        <p:spPr>
          <a:xfrm>
            <a:off x="10030851" y="4248317"/>
            <a:ext cx="737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wortel</a:t>
            </a:r>
          </a:p>
        </p:txBody>
      </p:sp>
      <p:cxnSp>
        <p:nvCxnSpPr>
          <p:cNvPr id="134" name="Rechte verbindingslijn met pijl 133">
            <a:extLst>
              <a:ext uri="{FF2B5EF4-FFF2-40B4-BE49-F238E27FC236}">
                <a16:creationId xmlns:a16="http://schemas.microsoft.com/office/drawing/2014/main" id="{5B189A26-CA15-0089-E033-75DDFA14B748}"/>
              </a:ext>
            </a:extLst>
          </p:cNvPr>
          <p:cNvCxnSpPr/>
          <p:nvPr/>
        </p:nvCxnSpPr>
        <p:spPr>
          <a:xfrm flipH="1">
            <a:off x="10108494" y="4245346"/>
            <a:ext cx="49053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vak 134">
            <a:extLst>
              <a:ext uri="{FF2B5EF4-FFF2-40B4-BE49-F238E27FC236}">
                <a16:creationId xmlns:a16="http://schemas.microsoft.com/office/drawing/2014/main" id="{416965E9-1961-F302-CCA8-F42577AF722F}"/>
              </a:ext>
            </a:extLst>
          </p:cNvPr>
          <p:cNvSpPr txBox="1"/>
          <p:nvPr/>
        </p:nvSpPr>
        <p:spPr>
          <a:xfrm>
            <a:off x="10510096" y="3911558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3,25</a:t>
            </a: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C17C3255-D591-BBC7-8624-49B445F37C31}"/>
              </a:ext>
            </a:extLst>
          </p:cNvPr>
          <p:cNvSpPr txBox="1"/>
          <p:nvPr/>
        </p:nvSpPr>
        <p:spPr>
          <a:xfrm>
            <a:off x="9807433" y="338293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1,5</a:t>
            </a: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DF4410A0-19C1-FE10-690B-242C200374D0}"/>
              </a:ext>
            </a:extLst>
          </p:cNvPr>
          <p:cNvSpPr txBox="1"/>
          <p:nvPr/>
        </p:nvSpPr>
        <p:spPr>
          <a:xfrm>
            <a:off x="9828495" y="3628838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1</a:t>
            </a: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AF7DC969-EEFD-8EB8-4254-9D29AEBDA028}"/>
              </a:ext>
            </a:extLst>
          </p:cNvPr>
          <p:cNvSpPr txBox="1"/>
          <p:nvPr/>
        </p:nvSpPr>
        <p:spPr>
          <a:xfrm>
            <a:off x="9816969" y="392021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?2</a:t>
            </a: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BAE75669-A3D8-E8DD-A924-1390B945ECAE}"/>
              </a:ext>
            </a:extLst>
          </p:cNvPr>
          <p:cNvSpPr txBox="1"/>
          <p:nvPr/>
        </p:nvSpPr>
        <p:spPr>
          <a:xfrm>
            <a:off x="9576142" y="4508643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Dus ?2 = √3,25 </a:t>
            </a: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B8D4DFF3-0EF8-A2C7-9EB8-9BEB9B80D13B}"/>
              </a:ext>
            </a:extLst>
          </p:cNvPr>
          <p:cNvSpPr txBox="1"/>
          <p:nvPr/>
        </p:nvSpPr>
        <p:spPr>
          <a:xfrm>
            <a:off x="10498353" y="3398143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2,25</a:t>
            </a:r>
          </a:p>
        </p:txBody>
      </p:sp>
      <p:cxnSp>
        <p:nvCxnSpPr>
          <p:cNvPr id="142" name="Rechte verbindingslijn 141">
            <a:extLst>
              <a:ext uri="{FF2B5EF4-FFF2-40B4-BE49-F238E27FC236}">
                <a16:creationId xmlns:a16="http://schemas.microsoft.com/office/drawing/2014/main" id="{02CA1A73-A368-9A1C-C556-94DC48BB758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43904" y="918803"/>
            <a:ext cx="4287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8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7" grpId="0" animBg="1"/>
      <p:bldP spid="38" grpId="0"/>
      <p:bldP spid="39" grpId="0"/>
      <p:bldP spid="43" grpId="0"/>
      <p:bldP spid="48" grpId="0"/>
      <p:bldP spid="49" grpId="0"/>
      <p:bldP spid="10" grpId="0"/>
      <p:bldP spid="11" grpId="0"/>
      <p:bldP spid="15" grpId="0"/>
      <p:bldP spid="25" grpId="0"/>
      <p:bldP spid="26" grpId="0"/>
      <p:bldP spid="29" grpId="0"/>
      <p:bldP spid="33" grpId="0"/>
      <p:bldP spid="34" grpId="0"/>
      <p:bldP spid="42" grpId="0"/>
      <p:bldP spid="44" grpId="0"/>
      <p:bldP spid="56" grpId="0"/>
      <p:bldP spid="57" grpId="0"/>
      <p:bldP spid="58" grpId="0"/>
      <p:bldP spid="59" grpId="0" animBg="1"/>
      <p:bldP spid="60" grpId="0" animBg="1"/>
      <p:bldP spid="61" grpId="0"/>
      <p:bldP spid="62" grpId="0"/>
      <p:bldP spid="64" grpId="0" animBg="1"/>
      <p:bldP spid="65" grpId="0" animBg="1"/>
      <p:bldP spid="66" grpId="0"/>
      <p:bldP spid="67" grpId="0"/>
      <p:bldP spid="68" grpId="0" animBg="1"/>
      <p:bldP spid="96" grpId="0"/>
      <p:bldP spid="98" grpId="0"/>
      <p:bldP spid="101" grpId="0"/>
      <p:bldP spid="104" grpId="0"/>
      <p:bldP spid="107" grpId="0"/>
      <p:bldP spid="111" grpId="0"/>
      <p:bldP spid="115" grpId="0"/>
      <p:bldP spid="116" grpId="0"/>
      <p:bldP spid="117" grpId="0"/>
      <p:bldP spid="118" grpId="0"/>
      <p:bldP spid="119" grpId="0"/>
      <p:bldP spid="121" grpId="0"/>
      <p:bldP spid="124" grpId="0"/>
      <p:bldP spid="125" grpId="0"/>
      <p:bldP spid="135" grpId="0"/>
      <p:bldP spid="136" grpId="0"/>
      <p:bldP spid="137" grpId="0"/>
      <p:bldP spid="138" grpId="0"/>
      <p:bldP spid="139" grpId="0"/>
      <p:bldP spid="1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41983-93AA-0C10-C586-901977E7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12D385F7-D6E5-29AF-FCA9-460A69A7A2D1}"/>
              </a:ext>
            </a:extLst>
          </p:cNvPr>
          <p:cNvSpPr txBox="1"/>
          <p:nvPr/>
        </p:nvSpPr>
        <p:spPr>
          <a:xfrm>
            <a:off x="337243" y="226337"/>
            <a:ext cx="75575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5C Afronden op ronde getallen (honderd, duizend, miljoen, miljard)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448832E-D135-10FF-8F6C-76FD8CB830E2}"/>
              </a:ext>
            </a:extLst>
          </p:cNvPr>
          <p:cNvSpPr txBox="1"/>
          <p:nvPr/>
        </p:nvSpPr>
        <p:spPr>
          <a:xfrm>
            <a:off x="313856" y="766408"/>
            <a:ext cx="11129724" cy="202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Afronden kan ook voorkomen </a:t>
            </a:r>
          </a:p>
          <a:p>
            <a:pPr algn="l"/>
            <a:r>
              <a:rPr lang="nl-NL" sz="1600" b="1" dirty="0"/>
              <a:t>in combinatie met de woorden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b="1" dirty="0"/>
              <a:t>honderd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b="1" dirty="0"/>
              <a:t>duizend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b="1" dirty="0"/>
              <a:t>miljoen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b="1" dirty="0"/>
              <a:t>miljard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C917C34-B63A-8E08-5DC3-61C49D7841F9}"/>
              </a:ext>
            </a:extLst>
          </p:cNvPr>
          <p:cNvSpPr txBox="1"/>
          <p:nvPr/>
        </p:nvSpPr>
        <p:spPr>
          <a:xfrm>
            <a:off x="4747031" y="1381440"/>
            <a:ext cx="3046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Rond 4678 af op hele honderden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5C7714B-5B08-3E0B-A71A-0F1A9EC8FB84}"/>
              </a:ext>
            </a:extLst>
          </p:cNvPr>
          <p:cNvSpPr txBox="1"/>
          <p:nvPr/>
        </p:nvSpPr>
        <p:spPr>
          <a:xfrm>
            <a:off x="8556105" y="138144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46 </a:t>
            </a:r>
            <a:r>
              <a:rPr lang="nl-NL" sz="1600" dirty="0">
                <a:solidFill>
                  <a:srgbClr val="FF0000"/>
                </a:solidFill>
              </a:rPr>
              <a:t>7</a:t>
            </a:r>
            <a:r>
              <a:rPr lang="nl-NL" sz="1600" dirty="0">
                <a:solidFill>
                  <a:srgbClr val="0070C0"/>
                </a:solidFill>
              </a:rPr>
              <a:t>8</a:t>
            </a:r>
            <a:r>
              <a:rPr lang="nl-NL" sz="1600" dirty="0">
                <a:sym typeface="Wingdings" panose="05000000000000000000" pitchFamily="2" charset="2"/>
              </a:rPr>
              <a:t> </a:t>
            </a:r>
            <a:endParaRPr lang="nl-NL" sz="16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DFE4EB4-8B05-14F9-A68B-5266408B9727}"/>
              </a:ext>
            </a:extLst>
          </p:cNvPr>
          <p:cNvSpPr txBox="1"/>
          <p:nvPr/>
        </p:nvSpPr>
        <p:spPr>
          <a:xfrm>
            <a:off x="10761824" y="1381225"/>
            <a:ext cx="1201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47</a:t>
            </a:r>
            <a:r>
              <a:rPr lang="nl-NL" sz="1600" dirty="0"/>
              <a:t> honderd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C0D86BD-FE25-2A02-A048-7840600C963A}"/>
              </a:ext>
            </a:extLst>
          </p:cNvPr>
          <p:cNvSpPr txBox="1"/>
          <p:nvPr/>
        </p:nvSpPr>
        <p:spPr>
          <a:xfrm>
            <a:off x="4747031" y="1741967"/>
            <a:ext cx="311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Rond 12299 af op hele duizenden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BF2AE28-C99D-D01B-380A-8789AB0F86B7}"/>
              </a:ext>
            </a:extLst>
          </p:cNvPr>
          <p:cNvSpPr txBox="1"/>
          <p:nvPr/>
        </p:nvSpPr>
        <p:spPr>
          <a:xfrm>
            <a:off x="8568127" y="1753071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 </a:t>
            </a:r>
            <a:r>
              <a:rPr lang="nl-NL" sz="1600" dirty="0">
                <a:solidFill>
                  <a:srgbClr val="FF0000"/>
                </a:solidFill>
              </a:rPr>
              <a:t>2</a:t>
            </a:r>
            <a:r>
              <a:rPr lang="nl-NL" sz="1600" dirty="0">
                <a:solidFill>
                  <a:srgbClr val="0070C0"/>
                </a:solidFill>
              </a:rPr>
              <a:t>99</a:t>
            </a:r>
            <a:r>
              <a:rPr lang="nl-NL" sz="16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C4AAA65-BACE-23AE-A265-88A159790496}"/>
              </a:ext>
            </a:extLst>
          </p:cNvPr>
          <p:cNvSpPr txBox="1"/>
          <p:nvPr/>
        </p:nvSpPr>
        <p:spPr>
          <a:xfrm>
            <a:off x="10761823" y="1739737"/>
            <a:ext cx="128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12</a:t>
            </a:r>
            <a:r>
              <a:rPr lang="nl-NL" sz="1600" dirty="0"/>
              <a:t> duizend 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131771F-FD32-D56F-DE45-D7896C29E118}"/>
              </a:ext>
            </a:extLst>
          </p:cNvPr>
          <p:cNvSpPr txBox="1"/>
          <p:nvPr/>
        </p:nvSpPr>
        <p:spPr>
          <a:xfrm>
            <a:off x="4747031" y="2100643"/>
            <a:ext cx="3398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Rond 25678900 af op hele miljoenen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BFF889B-EA68-BBD2-4501-2830D5A066CA}"/>
              </a:ext>
            </a:extLst>
          </p:cNvPr>
          <p:cNvSpPr txBox="1"/>
          <p:nvPr/>
        </p:nvSpPr>
        <p:spPr>
          <a:xfrm>
            <a:off x="8568127" y="2119767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25 </a:t>
            </a:r>
            <a:r>
              <a:rPr lang="nl-NL" sz="1600" dirty="0">
                <a:solidFill>
                  <a:srgbClr val="FF0000"/>
                </a:solidFill>
              </a:rPr>
              <a:t>6</a:t>
            </a:r>
            <a:r>
              <a:rPr lang="nl-NL" sz="1600" dirty="0">
                <a:solidFill>
                  <a:srgbClr val="0070C0"/>
                </a:solidFill>
              </a:rPr>
              <a:t>78 900</a:t>
            </a:r>
            <a:r>
              <a:rPr lang="nl-NL" sz="16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F7AA8C8-9655-C967-A7AA-832B17FC7A52}"/>
              </a:ext>
            </a:extLst>
          </p:cNvPr>
          <p:cNvSpPr txBox="1"/>
          <p:nvPr/>
        </p:nvSpPr>
        <p:spPr>
          <a:xfrm>
            <a:off x="10761821" y="2078291"/>
            <a:ext cx="1201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26</a:t>
            </a:r>
            <a:r>
              <a:rPr lang="nl-NL" sz="1600" dirty="0"/>
              <a:t> miljoen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70D97D0-21AC-5BC9-DDC4-548085ABD454}"/>
              </a:ext>
            </a:extLst>
          </p:cNvPr>
          <p:cNvSpPr txBox="1"/>
          <p:nvPr/>
        </p:nvSpPr>
        <p:spPr>
          <a:xfrm>
            <a:off x="4758972" y="2459319"/>
            <a:ext cx="3790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Rond 113345000000 af op hele miljarden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1878109-6EB2-D3D6-3431-F372436A9AA4}"/>
              </a:ext>
            </a:extLst>
          </p:cNvPr>
          <p:cNvSpPr txBox="1"/>
          <p:nvPr/>
        </p:nvSpPr>
        <p:spPr>
          <a:xfrm>
            <a:off x="8568127" y="2483429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113 </a:t>
            </a:r>
            <a:r>
              <a:rPr lang="nl-NL" sz="1600" dirty="0">
                <a:solidFill>
                  <a:srgbClr val="FF0000"/>
                </a:solidFill>
              </a:rPr>
              <a:t>3</a:t>
            </a:r>
            <a:r>
              <a:rPr lang="nl-NL" sz="1600" dirty="0">
                <a:solidFill>
                  <a:srgbClr val="0070C0"/>
                </a:solidFill>
              </a:rPr>
              <a:t>45 000 000</a:t>
            </a:r>
            <a:r>
              <a:rPr lang="nl-NL" sz="16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4E3D3357-D0F0-89CD-0D71-372C37B43825}"/>
              </a:ext>
            </a:extLst>
          </p:cNvPr>
          <p:cNvSpPr txBox="1"/>
          <p:nvPr/>
        </p:nvSpPr>
        <p:spPr>
          <a:xfrm>
            <a:off x="10761821" y="2459319"/>
            <a:ext cx="1201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113</a:t>
            </a:r>
            <a:r>
              <a:rPr lang="nl-NL" sz="1600" dirty="0"/>
              <a:t> miljard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C1C2BFA-D291-6E5F-6434-96B148E55684}"/>
              </a:ext>
            </a:extLst>
          </p:cNvPr>
          <p:cNvSpPr txBox="1"/>
          <p:nvPr/>
        </p:nvSpPr>
        <p:spPr>
          <a:xfrm>
            <a:off x="1566249" y="1354087"/>
            <a:ext cx="267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ym typeface="Wingdings" panose="05000000000000000000" pitchFamily="2" charset="2"/>
              </a:rPr>
              <a:t>     </a:t>
            </a:r>
            <a:r>
              <a:rPr lang="nl-NL" sz="1600" b="1" dirty="0"/>
              <a:t>2 getallen verschuiven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90954683-51EF-3101-D7F7-FB43FC11B7E4}"/>
              </a:ext>
            </a:extLst>
          </p:cNvPr>
          <p:cNvSpPr txBox="1"/>
          <p:nvPr/>
        </p:nvSpPr>
        <p:spPr>
          <a:xfrm>
            <a:off x="1572197" y="1703701"/>
            <a:ext cx="267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ym typeface="Wingdings" panose="05000000000000000000" pitchFamily="2" charset="2"/>
              </a:rPr>
              <a:t>     3</a:t>
            </a:r>
            <a:r>
              <a:rPr lang="nl-NL" sz="1600" b="1" dirty="0"/>
              <a:t> getallen verschuiven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1A5091D-60F5-7A09-0165-C680B946A58D}"/>
              </a:ext>
            </a:extLst>
          </p:cNvPr>
          <p:cNvSpPr txBox="1"/>
          <p:nvPr/>
        </p:nvSpPr>
        <p:spPr>
          <a:xfrm>
            <a:off x="1572197" y="2077722"/>
            <a:ext cx="267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ym typeface="Wingdings" panose="05000000000000000000" pitchFamily="2" charset="2"/>
              </a:rPr>
              <a:t>     6</a:t>
            </a:r>
            <a:r>
              <a:rPr lang="nl-NL" sz="1600" b="1" dirty="0"/>
              <a:t> getallen verschuiven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D161162-90BC-7D10-7525-A7A4AC969B78}"/>
              </a:ext>
            </a:extLst>
          </p:cNvPr>
          <p:cNvSpPr txBox="1"/>
          <p:nvPr/>
        </p:nvSpPr>
        <p:spPr>
          <a:xfrm>
            <a:off x="1572197" y="2452717"/>
            <a:ext cx="267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ym typeface="Wingdings" panose="05000000000000000000" pitchFamily="2" charset="2"/>
              </a:rPr>
              <a:t>     9</a:t>
            </a:r>
            <a:r>
              <a:rPr lang="nl-NL" sz="1600" b="1" dirty="0"/>
              <a:t> getallen verschuiven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97A578F2-F8BF-1AAD-37EF-4B203149F6B4}"/>
              </a:ext>
            </a:extLst>
          </p:cNvPr>
          <p:cNvCxnSpPr>
            <a:cxnSpLocks/>
          </p:cNvCxnSpPr>
          <p:nvPr/>
        </p:nvCxnSpPr>
        <p:spPr>
          <a:xfrm>
            <a:off x="4747031" y="936383"/>
            <a:ext cx="730011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AFBA06EA-CAA3-5E3B-5C7B-A046F7A6B573}"/>
              </a:ext>
            </a:extLst>
          </p:cNvPr>
          <p:cNvSpPr txBox="1"/>
          <p:nvPr/>
        </p:nvSpPr>
        <p:spPr>
          <a:xfrm>
            <a:off x="4747031" y="1019811"/>
            <a:ext cx="131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Voorbeelden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0683813-801B-FE6A-0B5B-871A9FADDADB}"/>
              </a:ext>
            </a:extLst>
          </p:cNvPr>
          <p:cNvSpPr txBox="1"/>
          <p:nvPr/>
        </p:nvSpPr>
        <p:spPr>
          <a:xfrm>
            <a:off x="8583273" y="989635"/>
            <a:ext cx="2043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Getallen verschuiven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F001EDC-C2E0-1A1C-10BB-4C01C412B776}"/>
              </a:ext>
            </a:extLst>
          </p:cNvPr>
          <p:cNvSpPr txBox="1"/>
          <p:nvPr/>
        </p:nvSpPr>
        <p:spPr>
          <a:xfrm>
            <a:off x="10761823" y="995240"/>
            <a:ext cx="997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Afronden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960BC7C0-5875-DCF2-C5D0-F59EBD6B919C}"/>
              </a:ext>
            </a:extLst>
          </p:cNvPr>
          <p:cNvCxnSpPr>
            <a:cxnSpLocks/>
          </p:cNvCxnSpPr>
          <p:nvPr/>
        </p:nvCxnSpPr>
        <p:spPr>
          <a:xfrm flipV="1">
            <a:off x="4770418" y="1328189"/>
            <a:ext cx="7276729" cy="3017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1626A642-EE48-B260-E606-927A20C5F6E9}"/>
              </a:ext>
            </a:extLst>
          </p:cNvPr>
          <p:cNvCxnSpPr>
            <a:cxnSpLocks/>
          </p:cNvCxnSpPr>
          <p:nvPr/>
        </p:nvCxnSpPr>
        <p:spPr>
          <a:xfrm flipV="1">
            <a:off x="8452296" y="936383"/>
            <a:ext cx="0" cy="18856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C510EB4A-7E14-ED03-24A1-D7DF457AE224}"/>
              </a:ext>
            </a:extLst>
          </p:cNvPr>
          <p:cNvCxnSpPr>
            <a:cxnSpLocks/>
          </p:cNvCxnSpPr>
          <p:nvPr/>
        </p:nvCxnSpPr>
        <p:spPr>
          <a:xfrm flipV="1">
            <a:off x="10632677" y="936383"/>
            <a:ext cx="0" cy="18856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61004EEE-7BAF-BE97-25B6-6DF157E98474}"/>
              </a:ext>
            </a:extLst>
          </p:cNvPr>
          <p:cNvSpPr txBox="1"/>
          <p:nvPr/>
        </p:nvSpPr>
        <p:spPr>
          <a:xfrm>
            <a:off x="337243" y="3195872"/>
            <a:ext cx="26720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5E Grote getallen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869FA76C-9153-4407-88AA-C2517FC366B5}"/>
              </a:ext>
            </a:extLst>
          </p:cNvPr>
          <p:cNvSpPr/>
          <p:nvPr/>
        </p:nvSpPr>
        <p:spPr>
          <a:xfrm>
            <a:off x="60550" y="3815854"/>
            <a:ext cx="3852000" cy="255454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l-NL" sz="1600" b="1" dirty="0"/>
              <a:t>Duizend:</a:t>
            </a:r>
          </a:p>
          <a:p>
            <a:pPr algn="ctr"/>
            <a:r>
              <a:rPr lang="nl-NL" sz="1600" b="1" dirty="0"/>
              <a:t>3 getallen verschuiven</a:t>
            </a:r>
          </a:p>
          <a:p>
            <a:endParaRPr lang="nl-NL" sz="1600" b="1" dirty="0"/>
          </a:p>
          <a:p>
            <a:r>
              <a:rPr lang="nl-NL" sz="1600" dirty="0"/>
              <a:t>230 duizend          </a:t>
            </a:r>
            <a:r>
              <a:rPr lang="nl-NL" sz="1600" dirty="0">
                <a:sym typeface="Wingdings" panose="05000000000000000000" pitchFamily="2" charset="2"/>
              </a:rPr>
              <a:t></a:t>
            </a:r>
            <a:r>
              <a:rPr lang="nl-NL" sz="1600" dirty="0"/>
              <a:t>         230 000 </a:t>
            </a:r>
          </a:p>
          <a:p>
            <a:r>
              <a:rPr lang="nl-NL" sz="1600" dirty="0"/>
              <a:t>4,6 duizend           </a:t>
            </a:r>
            <a:r>
              <a:rPr lang="nl-NL" sz="1600" dirty="0">
                <a:sym typeface="Wingdings" panose="05000000000000000000" pitchFamily="2" charset="2"/>
              </a:rPr>
              <a:t></a:t>
            </a:r>
            <a:r>
              <a:rPr lang="nl-NL" sz="1600" dirty="0"/>
              <a:t>              4 600 </a:t>
            </a:r>
          </a:p>
          <a:p>
            <a:r>
              <a:rPr lang="nl-NL" sz="1600" dirty="0"/>
              <a:t>5,83 duizend        </a:t>
            </a:r>
            <a:r>
              <a:rPr lang="nl-NL" sz="1600" dirty="0">
                <a:sym typeface="Wingdings"/>
              </a:rPr>
              <a:t></a:t>
            </a:r>
            <a:endParaRPr lang="nl-NL" sz="1600" dirty="0"/>
          </a:p>
          <a:p>
            <a:endParaRPr lang="nl-NL" sz="1600" dirty="0"/>
          </a:p>
          <a:p>
            <a:r>
              <a:rPr lang="nl-NL" sz="1600" dirty="0"/>
              <a:t>34 000                     </a:t>
            </a:r>
            <a:r>
              <a:rPr lang="nl-NL" sz="1600" dirty="0">
                <a:sym typeface="Wingdings"/>
              </a:rPr>
              <a:t>          34       duizend</a:t>
            </a:r>
            <a:endParaRPr lang="nl-NL" sz="1600" dirty="0"/>
          </a:p>
          <a:p>
            <a:r>
              <a:rPr lang="nl-NL" sz="1600" dirty="0"/>
              <a:t>56 400                     </a:t>
            </a:r>
            <a:r>
              <a:rPr lang="nl-NL" sz="1600" dirty="0">
                <a:sym typeface="Wingdings"/>
              </a:rPr>
              <a:t>          56,4   duizend</a:t>
            </a:r>
          </a:p>
          <a:p>
            <a:r>
              <a:rPr lang="nl-NL" sz="1600" dirty="0">
                <a:sym typeface="Wingdings"/>
              </a:rPr>
              <a:t>87 450                     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BB8EE7A5-2F25-92BC-C56D-4452396CBBEA}"/>
              </a:ext>
            </a:extLst>
          </p:cNvPr>
          <p:cNvSpPr txBox="1"/>
          <p:nvPr/>
        </p:nvSpPr>
        <p:spPr>
          <a:xfrm>
            <a:off x="1702509" y="5034056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             5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A8B49DAA-6811-470F-8621-87554F369576}"/>
              </a:ext>
            </a:extLst>
          </p:cNvPr>
          <p:cNvSpPr txBox="1"/>
          <p:nvPr/>
        </p:nvSpPr>
        <p:spPr>
          <a:xfrm>
            <a:off x="2438885" y="503405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83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C82BE08D-8126-0B3E-B83F-666FF8CA153D}"/>
              </a:ext>
            </a:extLst>
          </p:cNvPr>
          <p:cNvSpPr txBox="1"/>
          <p:nvPr/>
        </p:nvSpPr>
        <p:spPr>
          <a:xfrm>
            <a:off x="2667356" y="503405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0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D91540F3-622D-162E-B49B-35129FE67F2F}"/>
              </a:ext>
            </a:extLst>
          </p:cNvPr>
          <p:cNvSpPr txBox="1"/>
          <p:nvPr/>
        </p:nvSpPr>
        <p:spPr>
          <a:xfrm>
            <a:off x="2416117" y="600468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45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05E9CE33-7A76-5932-5571-F75CE21E760B}"/>
              </a:ext>
            </a:extLst>
          </p:cNvPr>
          <p:cNvSpPr txBox="1"/>
          <p:nvPr/>
        </p:nvSpPr>
        <p:spPr>
          <a:xfrm>
            <a:off x="2649625" y="6004684"/>
            <a:ext cx="888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duizend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190751E9-0158-5CB6-0A9D-44026E920D5B}"/>
              </a:ext>
            </a:extLst>
          </p:cNvPr>
          <p:cNvSpPr txBox="1"/>
          <p:nvPr/>
        </p:nvSpPr>
        <p:spPr>
          <a:xfrm>
            <a:off x="2127089" y="6004684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87,</a:t>
            </a:r>
            <a:endParaRPr lang="nl-NL" sz="1600" dirty="0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3B5F4624-8F1D-72FC-AECB-7E19FBFF6433}"/>
              </a:ext>
            </a:extLst>
          </p:cNvPr>
          <p:cNvSpPr/>
          <p:nvPr/>
        </p:nvSpPr>
        <p:spPr>
          <a:xfrm>
            <a:off x="3905586" y="3815853"/>
            <a:ext cx="4140000" cy="255454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l-NL" sz="1600" b="1" dirty="0"/>
              <a:t>Miljoen:</a:t>
            </a:r>
          </a:p>
          <a:p>
            <a:pPr algn="ctr"/>
            <a:r>
              <a:rPr lang="nl-NL" sz="1600" b="1" dirty="0"/>
              <a:t>6 getallen verschuiven</a:t>
            </a:r>
          </a:p>
          <a:p>
            <a:endParaRPr lang="nl-NL" sz="1600" b="1" dirty="0"/>
          </a:p>
          <a:p>
            <a:r>
              <a:rPr lang="nl-NL" sz="1600" dirty="0"/>
              <a:t>13 miljoen            </a:t>
            </a:r>
            <a:r>
              <a:rPr lang="nl-NL" sz="1600" dirty="0">
                <a:sym typeface="Wingdings" panose="05000000000000000000" pitchFamily="2" charset="2"/>
              </a:rPr>
              <a:t></a:t>
            </a:r>
            <a:r>
              <a:rPr lang="nl-NL" sz="1600" dirty="0"/>
              <a:t>               13 000 000 </a:t>
            </a:r>
          </a:p>
          <a:p>
            <a:r>
              <a:rPr lang="nl-NL" sz="1600" dirty="0"/>
              <a:t>2,7 miljoen           </a:t>
            </a:r>
            <a:r>
              <a:rPr lang="nl-NL" sz="1600" dirty="0">
                <a:sym typeface="Wingdings" panose="05000000000000000000" pitchFamily="2" charset="2"/>
              </a:rPr>
              <a:t>                 </a:t>
            </a:r>
            <a:r>
              <a:rPr lang="nl-NL" sz="1600" dirty="0"/>
              <a:t>2 700 000</a:t>
            </a:r>
          </a:p>
          <a:p>
            <a:r>
              <a:rPr lang="nl-NL" sz="1600" dirty="0"/>
              <a:t>17,33 miljoen      </a:t>
            </a:r>
            <a:r>
              <a:rPr lang="nl-NL" sz="1600" dirty="0">
                <a:sym typeface="Wingdings"/>
              </a:rPr>
              <a:t></a:t>
            </a:r>
          </a:p>
          <a:p>
            <a:endParaRPr lang="nl-NL" sz="1600" dirty="0"/>
          </a:p>
          <a:p>
            <a:r>
              <a:rPr lang="nl-NL" sz="1600" dirty="0"/>
              <a:t>26 000 000            </a:t>
            </a:r>
            <a:r>
              <a:rPr lang="nl-NL" sz="1600" dirty="0">
                <a:sym typeface="Wingdings"/>
              </a:rPr>
              <a:t>               26       miljoen</a:t>
            </a:r>
          </a:p>
          <a:p>
            <a:r>
              <a:rPr lang="nl-NL" sz="1600" dirty="0">
                <a:sym typeface="Wingdings"/>
              </a:rPr>
              <a:t>17 600 000                           17,6   miljoen</a:t>
            </a:r>
          </a:p>
          <a:p>
            <a:r>
              <a:rPr lang="nl-NL" sz="1600" dirty="0">
                <a:sym typeface="Wingdings"/>
              </a:rPr>
              <a:t>115 760 000         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13B08BF6-6CF1-9474-32A8-D3DBBE465301}"/>
              </a:ext>
            </a:extLst>
          </p:cNvPr>
          <p:cNvSpPr txBox="1"/>
          <p:nvPr/>
        </p:nvSpPr>
        <p:spPr>
          <a:xfrm>
            <a:off x="8021833" y="3815852"/>
            <a:ext cx="4140000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b="1" dirty="0"/>
              <a:t>Miljard:</a:t>
            </a:r>
          </a:p>
          <a:p>
            <a:pPr algn="ctr"/>
            <a:r>
              <a:rPr lang="nl-NL" sz="1600" b="1" dirty="0"/>
              <a:t>9 getallen verschuiven</a:t>
            </a:r>
          </a:p>
          <a:p>
            <a:endParaRPr lang="en-GB" sz="1600" b="1" dirty="0"/>
          </a:p>
          <a:p>
            <a:r>
              <a:rPr lang="nl-NL" sz="1600" dirty="0"/>
              <a:t>144 miljard              </a:t>
            </a:r>
            <a:r>
              <a:rPr lang="nl-NL" sz="1600" dirty="0">
                <a:sym typeface="Wingdings" panose="05000000000000000000" pitchFamily="2" charset="2"/>
              </a:rPr>
              <a:t></a:t>
            </a:r>
            <a:r>
              <a:rPr lang="nl-NL" sz="1600" dirty="0"/>
              <a:t>            144 000 000 000</a:t>
            </a:r>
            <a:endParaRPr lang="en-GB" sz="1600" dirty="0"/>
          </a:p>
          <a:p>
            <a:r>
              <a:rPr lang="nl-NL" sz="1600" dirty="0"/>
              <a:t>6,7 miljard               </a:t>
            </a:r>
            <a:r>
              <a:rPr lang="nl-NL" sz="1600" dirty="0">
                <a:sym typeface="Wingdings" panose="05000000000000000000" pitchFamily="2" charset="2"/>
              </a:rPr>
              <a:t>                 </a:t>
            </a:r>
            <a:r>
              <a:rPr lang="nl-NL" sz="1600" dirty="0"/>
              <a:t> 6 700 000 000</a:t>
            </a:r>
          </a:p>
          <a:p>
            <a:r>
              <a:rPr lang="nl-NL" sz="1600" dirty="0"/>
              <a:t>2,11 miljard            </a:t>
            </a:r>
            <a:r>
              <a:rPr lang="nl-NL" sz="1600" dirty="0">
                <a:sym typeface="Wingdings"/>
              </a:rPr>
              <a:t></a:t>
            </a:r>
          </a:p>
          <a:p>
            <a:endParaRPr lang="nl-NL" sz="1600" dirty="0"/>
          </a:p>
          <a:p>
            <a:r>
              <a:rPr lang="en-GB" sz="1600" dirty="0"/>
              <a:t>52 000 000 000      </a:t>
            </a:r>
            <a:r>
              <a:rPr lang="en-GB" sz="1600" dirty="0">
                <a:sym typeface="Wingdings"/>
              </a:rPr>
              <a:t>                52       </a:t>
            </a:r>
            <a:r>
              <a:rPr lang="en-GB" sz="1600" dirty="0" err="1">
                <a:sym typeface="Wingdings"/>
              </a:rPr>
              <a:t>miljard</a:t>
            </a:r>
            <a:endParaRPr lang="en-GB" sz="1600" dirty="0">
              <a:sym typeface="Wingdings"/>
            </a:endParaRPr>
          </a:p>
          <a:p>
            <a:r>
              <a:rPr lang="en-GB" sz="1600" dirty="0">
                <a:sym typeface="Wingdings"/>
              </a:rPr>
              <a:t>6 700 000 000                            6,7  </a:t>
            </a:r>
            <a:r>
              <a:rPr lang="en-GB" sz="1600" dirty="0" err="1">
                <a:sym typeface="Wingdings"/>
              </a:rPr>
              <a:t>miljard</a:t>
            </a:r>
            <a:endParaRPr lang="en-GB" sz="1600" dirty="0">
              <a:sym typeface="Wingdings"/>
            </a:endParaRPr>
          </a:p>
          <a:p>
            <a:r>
              <a:rPr lang="nl-NL" sz="1600" dirty="0">
                <a:sym typeface="Wingdings"/>
              </a:rPr>
              <a:t>54 450 000 000      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3A716B8D-B11C-90B6-2D10-F5531F71F163}"/>
              </a:ext>
            </a:extLst>
          </p:cNvPr>
          <p:cNvSpPr txBox="1"/>
          <p:nvPr/>
        </p:nvSpPr>
        <p:spPr>
          <a:xfrm>
            <a:off x="6120989" y="503405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17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085B8CBA-D339-F271-50A6-FB6CEE3E7276}"/>
              </a:ext>
            </a:extLst>
          </p:cNvPr>
          <p:cNvSpPr txBox="1"/>
          <p:nvPr/>
        </p:nvSpPr>
        <p:spPr>
          <a:xfrm>
            <a:off x="6376184" y="503439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33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95C326C5-240E-2E79-484F-29100A31A836}"/>
              </a:ext>
            </a:extLst>
          </p:cNvPr>
          <p:cNvSpPr txBox="1"/>
          <p:nvPr/>
        </p:nvSpPr>
        <p:spPr>
          <a:xfrm>
            <a:off x="6607322" y="5034055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0 000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32FCA1D5-0792-79EA-40B8-C1BD8E7658BE}"/>
              </a:ext>
            </a:extLst>
          </p:cNvPr>
          <p:cNvSpPr txBox="1"/>
          <p:nvPr/>
        </p:nvSpPr>
        <p:spPr>
          <a:xfrm>
            <a:off x="6434111" y="600468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76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0B470320-6E4D-738F-F294-9E2539A8EB79}"/>
              </a:ext>
            </a:extLst>
          </p:cNvPr>
          <p:cNvSpPr txBox="1"/>
          <p:nvPr/>
        </p:nvSpPr>
        <p:spPr>
          <a:xfrm>
            <a:off x="6631525" y="5997777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miljoen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6DBB57D7-9A38-8A3F-1D45-67885CA8289A}"/>
              </a:ext>
            </a:extLst>
          </p:cNvPr>
          <p:cNvSpPr txBox="1"/>
          <p:nvPr/>
        </p:nvSpPr>
        <p:spPr>
          <a:xfrm>
            <a:off x="6058494" y="6002531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115,</a:t>
            </a:r>
            <a:endParaRPr lang="nl-NL" sz="1600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6853206A-AB5C-19A2-0DB5-5890351F9D12}"/>
              </a:ext>
            </a:extLst>
          </p:cNvPr>
          <p:cNvSpPr txBox="1"/>
          <p:nvPr/>
        </p:nvSpPr>
        <p:spPr>
          <a:xfrm>
            <a:off x="10505526" y="503405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65063F61-7DDD-566C-AF6B-DC11B0CA08E2}"/>
              </a:ext>
            </a:extLst>
          </p:cNvPr>
          <p:cNvSpPr txBox="1"/>
          <p:nvPr/>
        </p:nvSpPr>
        <p:spPr>
          <a:xfrm>
            <a:off x="10665171" y="503589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11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D7E52335-724B-32C2-87D0-2727F90C8CA9}"/>
              </a:ext>
            </a:extLst>
          </p:cNvPr>
          <p:cNvSpPr txBox="1"/>
          <p:nvPr/>
        </p:nvSpPr>
        <p:spPr>
          <a:xfrm>
            <a:off x="10899088" y="5036531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0 000 000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88E9C456-A224-6662-869B-B3DACDFAA89D}"/>
              </a:ext>
            </a:extLst>
          </p:cNvPr>
          <p:cNvSpPr txBox="1"/>
          <p:nvPr/>
        </p:nvSpPr>
        <p:spPr>
          <a:xfrm>
            <a:off x="10709911" y="600468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45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B7D78672-CC16-220A-89AC-B7B356004EA8}"/>
              </a:ext>
            </a:extLst>
          </p:cNvPr>
          <p:cNvSpPr txBox="1"/>
          <p:nvPr/>
        </p:nvSpPr>
        <p:spPr>
          <a:xfrm>
            <a:off x="10911248" y="5997777"/>
            <a:ext cx="843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miljard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DA39EB4C-7A69-EA23-667E-CC99A2455E04}"/>
              </a:ext>
            </a:extLst>
          </p:cNvPr>
          <p:cNvSpPr txBox="1"/>
          <p:nvPr/>
        </p:nvSpPr>
        <p:spPr>
          <a:xfrm>
            <a:off x="10434178" y="6004684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ym typeface="Wingdings"/>
              </a:rPr>
              <a:t>54,</a:t>
            </a:r>
            <a:endParaRPr lang="nl-NL" sz="1600" dirty="0"/>
          </a:p>
        </p:txBody>
      </p: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6FA9698B-DEB9-48B6-517E-136CDFE1664F}"/>
              </a:ext>
            </a:extLst>
          </p:cNvPr>
          <p:cNvCxnSpPr>
            <a:cxnSpLocks/>
          </p:cNvCxnSpPr>
          <p:nvPr/>
        </p:nvCxnSpPr>
        <p:spPr>
          <a:xfrm>
            <a:off x="24989" y="3750292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22D502D5-D1C7-7159-553A-70BCA5E126F5}"/>
              </a:ext>
            </a:extLst>
          </p:cNvPr>
          <p:cNvCxnSpPr>
            <a:cxnSpLocks/>
          </p:cNvCxnSpPr>
          <p:nvPr/>
        </p:nvCxnSpPr>
        <p:spPr>
          <a:xfrm>
            <a:off x="0" y="4492676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0D1DE7F-69EF-822A-582B-F6FF3B6226D6}"/>
              </a:ext>
            </a:extLst>
          </p:cNvPr>
          <p:cNvCxnSpPr>
            <a:cxnSpLocks/>
          </p:cNvCxnSpPr>
          <p:nvPr/>
        </p:nvCxnSpPr>
        <p:spPr>
          <a:xfrm>
            <a:off x="3666652" y="3750292"/>
            <a:ext cx="0" cy="262010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05270682-A592-96C6-3913-BA0D5483790B}"/>
              </a:ext>
            </a:extLst>
          </p:cNvPr>
          <p:cNvCxnSpPr>
            <a:cxnSpLocks/>
          </p:cNvCxnSpPr>
          <p:nvPr/>
        </p:nvCxnSpPr>
        <p:spPr>
          <a:xfrm>
            <a:off x="7702986" y="3750292"/>
            <a:ext cx="0" cy="262010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1F2A3262-B104-FA80-5997-A231B154446F}"/>
              </a:ext>
            </a:extLst>
          </p:cNvPr>
          <p:cNvCxnSpPr>
            <a:cxnSpLocks/>
          </p:cNvCxnSpPr>
          <p:nvPr/>
        </p:nvCxnSpPr>
        <p:spPr>
          <a:xfrm>
            <a:off x="-30167" y="6370397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0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49" grpId="0" animBg="1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A3724-1688-2AE0-1E1E-BFE24C97F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Afbeelding 224">
            <a:extLst>
              <a:ext uri="{FF2B5EF4-FFF2-40B4-BE49-F238E27FC236}">
                <a16:creationId xmlns:a16="http://schemas.microsoft.com/office/drawing/2014/main" id="{5A083169-9642-E4AF-E4C1-743A17B2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51" t="3658" r="11935" b="6226"/>
          <a:stretch/>
        </p:blipFill>
        <p:spPr>
          <a:xfrm>
            <a:off x="3335441" y="3516143"/>
            <a:ext cx="1964092" cy="1924439"/>
          </a:xfrm>
          <a:prstGeom prst="rect">
            <a:avLst/>
          </a:prstGeom>
        </p:spPr>
      </p:pic>
      <p:sp>
        <p:nvSpPr>
          <p:cNvPr id="226" name="Tekstvak 225">
            <a:extLst>
              <a:ext uri="{FF2B5EF4-FFF2-40B4-BE49-F238E27FC236}">
                <a16:creationId xmlns:a16="http://schemas.microsoft.com/office/drawing/2014/main" id="{95875030-D16E-7D0A-C977-9795B23798DF}"/>
              </a:ext>
            </a:extLst>
          </p:cNvPr>
          <p:cNvSpPr txBox="1"/>
          <p:nvPr/>
        </p:nvSpPr>
        <p:spPr>
          <a:xfrm>
            <a:off x="2867269" y="3796425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m</a:t>
            </a:r>
          </a:p>
        </p:txBody>
      </p:sp>
      <p:sp>
        <p:nvSpPr>
          <p:cNvPr id="227" name="Tekstvak 226">
            <a:extLst>
              <a:ext uri="{FF2B5EF4-FFF2-40B4-BE49-F238E27FC236}">
                <a16:creationId xmlns:a16="http://schemas.microsoft.com/office/drawing/2014/main" id="{44311B3F-7A0E-FFD8-F691-36F2AA92C110}"/>
              </a:ext>
            </a:extLst>
          </p:cNvPr>
          <p:cNvSpPr txBox="1"/>
          <p:nvPr/>
        </p:nvSpPr>
        <p:spPr>
          <a:xfrm>
            <a:off x="5226211" y="3774924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228" name="Tekstvak 227">
            <a:extLst>
              <a:ext uri="{FF2B5EF4-FFF2-40B4-BE49-F238E27FC236}">
                <a16:creationId xmlns:a16="http://schemas.microsoft.com/office/drawing/2014/main" id="{2B0D2D50-70C0-72F4-85C3-A3242CEDF4C4}"/>
              </a:ext>
            </a:extLst>
          </p:cNvPr>
          <p:cNvSpPr txBox="1"/>
          <p:nvPr/>
        </p:nvSpPr>
        <p:spPr>
          <a:xfrm>
            <a:off x="5245745" y="4843109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229" name="Tekstvak 228">
            <a:extLst>
              <a:ext uri="{FF2B5EF4-FFF2-40B4-BE49-F238E27FC236}">
                <a16:creationId xmlns:a16="http://schemas.microsoft.com/office/drawing/2014/main" id="{9D3E8C53-C84F-8079-84EF-8F04D63704EA}"/>
              </a:ext>
            </a:extLst>
          </p:cNvPr>
          <p:cNvSpPr txBox="1"/>
          <p:nvPr/>
        </p:nvSpPr>
        <p:spPr>
          <a:xfrm>
            <a:off x="2879153" y="4870875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m</a:t>
            </a:r>
          </a:p>
        </p:txBody>
      </p:sp>
      <p:sp>
        <p:nvSpPr>
          <p:cNvPr id="230" name="Tekstvak 229">
            <a:extLst>
              <a:ext uri="{FF2B5EF4-FFF2-40B4-BE49-F238E27FC236}">
                <a16:creationId xmlns:a16="http://schemas.microsoft.com/office/drawing/2014/main" id="{2A5848FE-74B0-5591-995E-7AED819AEB7D}"/>
              </a:ext>
            </a:extLst>
          </p:cNvPr>
          <p:cNvSpPr txBox="1"/>
          <p:nvPr/>
        </p:nvSpPr>
        <p:spPr>
          <a:xfrm>
            <a:off x="3670758" y="5426548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 m</a:t>
            </a:r>
          </a:p>
        </p:txBody>
      </p:sp>
      <p:sp>
        <p:nvSpPr>
          <p:cNvPr id="231" name="Tekstvak 230">
            <a:extLst>
              <a:ext uri="{FF2B5EF4-FFF2-40B4-BE49-F238E27FC236}">
                <a16:creationId xmlns:a16="http://schemas.microsoft.com/office/drawing/2014/main" id="{B0D97422-4390-86FD-8C65-AF5A06AE59BF}"/>
              </a:ext>
            </a:extLst>
          </p:cNvPr>
          <p:cNvSpPr txBox="1"/>
          <p:nvPr/>
        </p:nvSpPr>
        <p:spPr>
          <a:xfrm>
            <a:off x="4856338" y="5429851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 m</a:t>
            </a:r>
          </a:p>
        </p:txBody>
      </p:sp>
      <p:sp>
        <p:nvSpPr>
          <p:cNvPr id="232" name="Tekstvak 231">
            <a:extLst>
              <a:ext uri="{FF2B5EF4-FFF2-40B4-BE49-F238E27FC236}">
                <a16:creationId xmlns:a16="http://schemas.microsoft.com/office/drawing/2014/main" id="{4F62FA54-76C0-2B89-C8EB-865A661D7209}"/>
              </a:ext>
            </a:extLst>
          </p:cNvPr>
          <p:cNvSpPr txBox="1"/>
          <p:nvPr/>
        </p:nvSpPr>
        <p:spPr>
          <a:xfrm>
            <a:off x="3477031" y="3181204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m</a:t>
            </a:r>
          </a:p>
        </p:txBody>
      </p:sp>
      <p:sp>
        <p:nvSpPr>
          <p:cNvPr id="233" name="Tekstvak 232">
            <a:extLst>
              <a:ext uri="{FF2B5EF4-FFF2-40B4-BE49-F238E27FC236}">
                <a16:creationId xmlns:a16="http://schemas.microsoft.com/office/drawing/2014/main" id="{91FC14DF-D655-3290-211F-B74AD513A24E}"/>
              </a:ext>
            </a:extLst>
          </p:cNvPr>
          <p:cNvSpPr txBox="1"/>
          <p:nvPr/>
        </p:nvSpPr>
        <p:spPr>
          <a:xfrm>
            <a:off x="4534061" y="3177589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m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2C004F9-F172-192A-C216-CE8967E2050E}"/>
              </a:ext>
            </a:extLst>
          </p:cNvPr>
          <p:cNvSpPr txBox="1"/>
          <p:nvPr/>
        </p:nvSpPr>
        <p:spPr>
          <a:xfrm>
            <a:off x="337243" y="226337"/>
            <a:ext cx="3551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6R Omtrek en oppervlakte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B18902BC-7ED7-78E1-C8A2-778B9C9D10AE}"/>
              </a:ext>
            </a:extLst>
          </p:cNvPr>
          <p:cNvSpPr txBox="1"/>
          <p:nvPr/>
        </p:nvSpPr>
        <p:spPr>
          <a:xfrm>
            <a:off x="235869" y="1376562"/>
            <a:ext cx="848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zijn drie basisvormen. Alle andere vormen zijn een samenstelling van deze drie vormen.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A4B882F6-CECC-907E-5BE6-62BD27BC37EA}"/>
              </a:ext>
            </a:extLst>
          </p:cNvPr>
          <p:cNvCxnSpPr>
            <a:cxnSpLocks/>
          </p:cNvCxnSpPr>
          <p:nvPr/>
        </p:nvCxnSpPr>
        <p:spPr>
          <a:xfrm>
            <a:off x="0" y="193693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660F0DB5-F556-7125-CDF5-5CB51CF51BC3}"/>
              </a:ext>
            </a:extLst>
          </p:cNvPr>
          <p:cNvSpPr txBox="1"/>
          <p:nvPr/>
        </p:nvSpPr>
        <p:spPr>
          <a:xfrm>
            <a:off x="446855" y="1941068"/>
            <a:ext cx="1879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70C0"/>
                </a:solidFill>
              </a:rPr>
              <a:t>Bereken de omtrek </a:t>
            </a:r>
          </a:p>
          <a:p>
            <a:pPr algn="ctr"/>
            <a:r>
              <a:rPr lang="nl-NL" sz="1600" dirty="0">
                <a:solidFill>
                  <a:srgbClr val="0070C0"/>
                </a:solidFill>
              </a:rPr>
              <a:t>van de figuur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12598AF2-D43E-0D65-A2DE-E93346173F3A}"/>
              </a:ext>
            </a:extLst>
          </p:cNvPr>
          <p:cNvCxnSpPr>
            <a:cxnSpLocks/>
          </p:cNvCxnSpPr>
          <p:nvPr/>
        </p:nvCxnSpPr>
        <p:spPr>
          <a:xfrm>
            <a:off x="2757623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79FCB4B-0F9F-A3B4-D20A-C459EE1F4E55}"/>
              </a:ext>
            </a:extLst>
          </p:cNvPr>
          <p:cNvCxnSpPr>
            <a:cxnSpLocks/>
          </p:cNvCxnSpPr>
          <p:nvPr/>
        </p:nvCxnSpPr>
        <p:spPr>
          <a:xfrm>
            <a:off x="0" y="2778729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D9639662-C298-3554-33A5-98DF2693C774}"/>
              </a:ext>
            </a:extLst>
          </p:cNvPr>
          <p:cNvSpPr txBox="1"/>
          <p:nvPr/>
        </p:nvSpPr>
        <p:spPr>
          <a:xfrm>
            <a:off x="2811066" y="1945019"/>
            <a:ext cx="2929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Verdeel in de drie basisvormen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door :   - knippen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              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A33013B4-7707-2BDE-8B24-D9285CC12805}"/>
              </a:ext>
            </a:extLst>
          </p:cNvPr>
          <p:cNvCxnSpPr>
            <a:cxnSpLocks/>
          </p:cNvCxnSpPr>
          <p:nvPr/>
        </p:nvCxnSpPr>
        <p:spPr>
          <a:xfrm>
            <a:off x="5784976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EF4523EC-19BC-FD97-847F-CF597C006BCF}"/>
              </a:ext>
            </a:extLst>
          </p:cNvPr>
          <p:cNvSpPr txBox="1"/>
          <p:nvPr/>
        </p:nvSpPr>
        <p:spPr>
          <a:xfrm>
            <a:off x="6348501" y="1941875"/>
            <a:ext cx="368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 elke lengte uit en te bij elkaar op. 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6F4FC20-FD1F-C523-7DF1-899F82B31A19}"/>
              </a:ext>
            </a:extLst>
          </p:cNvPr>
          <p:cNvSpPr txBox="1"/>
          <p:nvPr/>
        </p:nvSpPr>
        <p:spPr>
          <a:xfrm>
            <a:off x="276821" y="816725"/>
            <a:ext cx="47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OM</a:t>
            </a:r>
            <a:r>
              <a:rPr lang="nl-NL" sz="1600" b="1" dirty="0" err="1"/>
              <a:t>trek</a:t>
            </a:r>
            <a:r>
              <a:rPr lang="nl-NL" sz="1600" b="1" dirty="0"/>
              <a:t> = wat is de afstand als je </a:t>
            </a:r>
            <a:r>
              <a:rPr lang="nl-NL" sz="2000" b="1" dirty="0">
                <a:solidFill>
                  <a:srgbClr val="FF0000"/>
                </a:solidFill>
              </a:rPr>
              <a:t>OM </a:t>
            </a:r>
            <a:r>
              <a:rPr lang="nl-NL" sz="1600" b="1" dirty="0"/>
              <a:t>heen loopt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BA2FC6A-CDC9-4A59-E475-3B02851D5C0F}"/>
              </a:ext>
            </a:extLst>
          </p:cNvPr>
          <p:cNvSpPr/>
          <p:nvPr/>
        </p:nvSpPr>
        <p:spPr>
          <a:xfrm>
            <a:off x="5733705" y="708235"/>
            <a:ext cx="614796" cy="4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Gelijkbenige driehoek 5">
            <a:extLst>
              <a:ext uri="{FF2B5EF4-FFF2-40B4-BE49-F238E27FC236}">
                <a16:creationId xmlns:a16="http://schemas.microsoft.com/office/drawing/2014/main" id="{9F010CB1-2579-58A7-BAFB-AB91E7DF1F63}"/>
              </a:ext>
            </a:extLst>
          </p:cNvPr>
          <p:cNvSpPr/>
          <p:nvPr/>
        </p:nvSpPr>
        <p:spPr>
          <a:xfrm>
            <a:off x="7574321" y="691191"/>
            <a:ext cx="614796" cy="400110"/>
          </a:xfrm>
          <a:prstGeom prst="triangle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6A5335EB-40F3-EAD5-5297-CAABB8D6A91F}"/>
              </a:ext>
            </a:extLst>
          </p:cNvPr>
          <p:cNvSpPr/>
          <p:nvPr/>
        </p:nvSpPr>
        <p:spPr>
          <a:xfrm>
            <a:off x="9443904" y="702803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420E3A9-7BC2-D590-2BC7-4611F9C24A46}"/>
              </a:ext>
            </a:extLst>
          </p:cNvPr>
          <p:cNvSpPr txBox="1"/>
          <p:nvPr/>
        </p:nvSpPr>
        <p:spPr>
          <a:xfrm>
            <a:off x="5365442" y="1087034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 + B + L + B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35D9562-3E00-E9AF-1725-017F22E90184}"/>
              </a:ext>
            </a:extLst>
          </p:cNvPr>
          <p:cNvSpPr txBox="1"/>
          <p:nvPr/>
        </p:nvSpPr>
        <p:spPr>
          <a:xfrm>
            <a:off x="6805936" y="1091192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Zijde1 + Zijde2 + Zijde 3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A9FCD31-BD85-FFEE-C45B-AFFD807B1A22}"/>
              </a:ext>
            </a:extLst>
          </p:cNvPr>
          <p:cNvSpPr txBox="1"/>
          <p:nvPr/>
        </p:nvSpPr>
        <p:spPr>
          <a:xfrm>
            <a:off x="9181846" y="1102276"/>
            <a:ext cx="1302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Diameter x π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B3E6AC41-8907-DCED-71A3-F4B06D33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05" y="44399"/>
            <a:ext cx="864219" cy="902029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DFB05648-0687-BCF1-F4E9-6B11BB4650B8}"/>
              </a:ext>
            </a:extLst>
          </p:cNvPr>
          <p:cNvCxnSpPr>
            <a:stCxn id="6" idx="5"/>
            <a:endCxn id="22" idx="1"/>
          </p:cNvCxnSpPr>
          <p:nvPr/>
        </p:nvCxnSpPr>
        <p:spPr>
          <a:xfrm flipV="1">
            <a:off x="7881719" y="495414"/>
            <a:ext cx="396586" cy="395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4E4FB566-3905-E2DD-A88D-A3CCCD182E38}"/>
              </a:ext>
            </a:extLst>
          </p:cNvPr>
          <p:cNvSpPr txBox="1"/>
          <p:nvPr/>
        </p:nvSpPr>
        <p:spPr>
          <a:xfrm>
            <a:off x="7676146" y="6187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ZZZ</a:t>
            </a:r>
          </a:p>
        </p:txBody>
      </p:sp>
      <p:sp>
        <p:nvSpPr>
          <p:cNvPr id="124" name="Tekstvak 123">
            <a:extLst>
              <a:ext uri="{FF2B5EF4-FFF2-40B4-BE49-F238E27FC236}">
                <a16:creationId xmlns:a16="http://schemas.microsoft.com/office/drawing/2014/main" id="{A7EC2213-ABC6-09A0-E44F-12BDFEABDD00}"/>
              </a:ext>
            </a:extLst>
          </p:cNvPr>
          <p:cNvSpPr txBox="1"/>
          <p:nvPr/>
        </p:nvSpPr>
        <p:spPr>
          <a:xfrm>
            <a:off x="6122184" y="3387364"/>
            <a:ext cx="225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25" name="Tekstvak 124">
            <a:extLst>
              <a:ext uri="{FF2B5EF4-FFF2-40B4-BE49-F238E27FC236}">
                <a16:creationId xmlns:a16="http://schemas.microsoft.com/office/drawing/2014/main" id="{2C7083F1-AAEF-FAB2-E928-C182CD636319}"/>
              </a:ext>
            </a:extLst>
          </p:cNvPr>
          <p:cNvSpPr txBox="1"/>
          <p:nvPr/>
        </p:nvSpPr>
        <p:spPr>
          <a:xfrm>
            <a:off x="6116262" y="3628171"/>
            <a:ext cx="183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E9DAE673-6AAF-12A9-933E-D58682DCDA99}"/>
              </a:ext>
            </a:extLst>
          </p:cNvPr>
          <p:cNvSpPr txBox="1"/>
          <p:nvPr/>
        </p:nvSpPr>
        <p:spPr>
          <a:xfrm>
            <a:off x="6116262" y="3887876"/>
            <a:ext cx="223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Lang</a:t>
            </a: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AA044C9F-FE42-30F7-D399-DAADC78B51A8}"/>
              </a:ext>
            </a:extLst>
          </p:cNvPr>
          <p:cNvSpPr txBox="1"/>
          <p:nvPr/>
        </p:nvSpPr>
        <p:spPr>
          <a:xfrm>
            <a:off x="7528903" y="361455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16</a:t>
            </a:r>
          </a:p>
        </p:txBody>
      </p:sp>
      <p:cxnSp>
        <p:nvCxnSpPr>
          <p:cNvPr id="128" name="Rechte verbindingslijn 127">
            <a:extLst>
              <a:ext uri="{FF2B5EF4-FFF2-40B4-BE49-F238E27FC236}">
                <a16:creationId xmlns:a16="http://schemas.microsoft.com/office/drawing/2014/main" id="{875C67CD-B762-3A6A-3C21-9BB47F65E401}"/>
              </a:ext>
            </a:extLst>
          </p:cNvPr>
          <p:cNvCxnSpPr/>
          <p:nvPr/>
        </p:nvCxnSpPr>
        <p:spPr>
          <a:xfrm>
            <a:off x="7401571" y="3441572"/>
            <a:ext cx="0" cy="756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chte verbindingslijn 128">
            <a:extLst>
              <a:ext uri="{FF2B5EF4-FFF2-40B4-BE49-F238E27FC236}">
                <a16:creationId xmlns:a16="http://schemas.microsoft.com/office/drawing/2014/main" id="{87D3B635-3579-5A78-77C8-13A114B8F910}"/>
              </a:ext>
            </a:extLst>
          </p:cNvPr>
          <p:cNvCxnSpPr/>
          <p:nvPr/>
        </p:nvCxnSpPr>
        <p:spPr>
          <a:xfrm>
            <a:off x="7401571" y="3909096"/>
            <a:ext cx="540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kstvak 129">
            <a:extLst>
              <a:ext uri="{FF2B5EF4-FFF2-40B4-BE49-F238E27FC236}">
                <a16:creationId xmlns:a16="http://schemas.microsoft.com/office/drawing/2014/main" id="{C26027AE-39A6-D8A8-B50B-B59CF46A152E}"/>
              </a:ext>
            </a:extLst>
          </p:cNvPr>
          <p:cNvSpPr txBox="1"/>
          <p:nvPr/>
        </p:nvSpPr>
        <p:spPr>
          <a:xfrm>
            <a:off x="7965596" y="374233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2D74F3A8-07E8-93BA-AC9A-AFB9AA15A6D1}"/>
              </a:ext>
            </a:extLst>
          </p:cNvPr>
          <p:cNvSpPr txBox="1"/>
          <p:nvPr/>
        </p:nvSpPr>
        <p:spPr>
          <a:xfrm>
            <a:off x="6940278" y="3001641"/>
            <a:ext cx="999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kwadraat</a:t>
            </a:r>
          </a:p>
        </p:txBody>
      </p:sp>
      <p:cxnSp>
        <p:nvCxnSpPr>
          <p:cNvPr id="132" name="Rechte verbindingslijn met pijl 131">
            <a:extLst>
              <a:ext uri="{FF2B5EF4-FFF2-40B4-BE49-F238E27FC236}">
                <a16:creationId xmlns:a16="http://schemas.microsoft.com/office/drawing/2014/main" id="{7DE2755D-8469-748E-5C2B-A946C3C1242F}"/>
              </a:ext>
            </a:extLst>
          </p:cNvPr>
          <p:cNvCxnSpPr/>
          <p:nvPr/>
        </p:nvCxnSpPr>
        <p:spPr>
          <a:xfrm>
            <a:off x="7208345" y="3343460"/>
            <a:ext cx="41127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kstvak 132">
            <a:extLst>
              <a:ext uri="{FF2B5EF4-FFF2-40B4-BE49-F238E27FC236}">
                <a16:creationId xmlns:a16="http://schemas.microsoft.com/office/drawing/2014/main" id="{5F76AA10-277A-208C-2203-74B6A744D68F}"/>
              </a:ext>
            </a:extLst>
          </p:cNvPr>
          <p:cNvSpPr txBox="1"/>
          <p:nvPr/>
        </p:nvSpPr>
        <p:spPr>
          <a:xfrm>
            <a:off x="7041520" y="4247650"/>
            <a:ext cx="737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wortel</a:t>
            </a:r>
          </a:p>
        </p:txBody>
      </p:sp>
      <p:cxnSp>
        <p:nvCxnSpPr>
          <p:cNvPr id="134" name="Rechte verbindingslijn met pijl 133">
            <a:extLst>
              <a:ext uri="{FF2B5EF4-FFF2-40B4-BE49-F238E27FC236}">
                <a16:creationId xmlns:a16="http://schemas.microsoft.com/office/drawing/2014/main" id="{6E01102A-C942-3BEB-2227-AD042E5D7C70}"/>
              </a:ext>
            </a:extLst>
          </p:cNvPr>
          <p:cNvCxnSpPr/>
          <p:nvPr/>
        </p:nvCxnSpPr>
        <p:spPr>
          <a:xfrm flipH="1">
            <a:off x="7119163" y="4244679"/>
            <a:ext cx="49053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vak 134">
            <a:extLst>
              <a:ext uri="{FF2B5EF4-FFF2-40B4-BE49-F238E27FC236}">
                <a16:creationId xmlns:a16="http://schemas.microsoft.com/office/drawing/2014/main" id="{2D290061-EE98-898C-16F5-B447149878D4}"/>
              </a:ext>
            </a:extLst>
          </p:cNvPr>
          <p:cNvSpPr txBox="1"/>
          <p:nvPr/>
        </p:nvSpPr>
        <p:spPr>
          <a:xfrm>
            <a:off x="7520765" y="3910891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20</a:t>
            </a: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6B4675CE-D20A-44A3-3FC9-D4196D16FBA1}"/>
              </a:ext>
            </a:extLst>
          </p:cNvPr>
          <p:cNvSpPr txBox="1"/>
          <p:nvPr/>
        </p:nvSpPr>
        <p:spPr>
          <a:xfrm>
            <a:off x="6818102" y="3382266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2</a:t>
            </a: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380461B6-1B8D-24A9-5624-04F7F2FCD900}"/>
              </a:ext>
            </a:extLst>
          </p:cNvPr>
          <p:cNvSpPr txBox="1"/>
          <p:nvPr/>
        </p:nvSpPr>
        <p:spPr>
          <a:xfrm>
            <a:off x="6821803" y="3628171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4</a:t>
            </a: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F3D238E6-D340-E045-256F-ACA2ACAE2150}"/>
              </a:ext>
            </a:extLst>
          </p:cNvPr>
          <p:cNvSpPr txBox="1"/>
          <p:nvPr/>
        </p:nvSpPr>
        <p:spPr>
          <a:xfrm>
            <a:off x="6827638" y="391955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?1</a:t>
            </a: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A03D6F44-041F-8B15-AC6A-8545CD39D1FC}"/>
              </a:ext>
            </a:extLst>
          </p:cNvPr>
          <p:cNvSpPr txBox="1"/>
          <p:nvPr/>
        </p:nvSpPr>
        <p:spPr>
          <a:xfrm>
            <a:off x="6586811" y="4507976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Dus ?1 = √20 </a:t>
            </a: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46C339AC-0D7A-3EC2-DA51-927B6CFDCF46}"/>
              </a:ext>
            </a:extLst>
          </p:cNvPr>
          <p:cNvSpPr txBox="1"/>
          <p:nvPr/>
        </p:nvSpPr>
        <p:spPr>
          <a:xfrm>
            <a:off x="7613193" y="339747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</a:t>
            </a: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F25836AB-BF0F-3ABC-7FDC-D198AC792D1A}"/>
              </a:ext>
            </a:extLst>
          </p:cNvPr>
          <p:cNvSpPr txBox="1"/>
          <p:nvPr/>
        </p:nvSpPr>
        <p:spPr>
          <a:xfrm>
            <a:off x="9105593" y="3382266"/>
            <a:ext cx="225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7FB37FCD-734E-B542-5726-DB5580DF38B4}"/>
              </a:ext>
            </a:extLst>
          </p:cNvPr>
          <p:cNvSpPr txBox="1"/>
          <p:nvPr/>
        </p:nvSpPr>
        <p:spPr>
          <a:xfrm>
            <a:off x="9105593" y="3628838"/>
            <a:ext cx="183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CD3E3984-27A1-CCF1-5220-3F721146E80A}"/>
              </a:ext>
            </a:extLst>
          </p:cNvPr>
          <p:cNvSpPr txBox="1"/>
          <p:nvPr/>
        </p:nvSpPr>
        <p:spPr>
          <a:xfrm>
            <a:off x="9105593" y="3888543"/>
            <a:ext cx="223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Lang</a:t>
            </a:r>
          </a:p>
        </p:txBody>
      </p:sp>
      <p:sp>
        <p:nvSpPr>
          <p:cNvPr id="145" name="Tekstvak 144">
            <a:extLst>
              <a:ext uri="{FF2B5EF4-FFF2-40B4-BE49-F238E27FC236}">
                <a16:creationId xmlns:a16="http://schemas.microsoft.com/office/drawing/2014/main" id="{25AE4FE1-E8ED-0869-9D62-CD5D145D1829}"/>
              </a:ext>
            </a:extLst>
          </p:cNvPr>
          <p:cNvSpPr txBox="1"/>
          <p:nvPr/>
        </p:nvSpPr>
        <p:spPr>
          <a:xfrm>
            <a:off x="10518234" y="361522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16</a:t>
            </a:r>
          </a:p>
        </p:txBody>
      </p:sp>
      <p:cxnSp>
        <p:nvCxnSpPr>
          <p:cNvPr id="146" name="Rechte verbindingslijn 145">
            <a:extLst>
              <a:ext uri="{FF2B5EF4-FFF2-40B4-BE49-F238E27FC236}">
                <a16:creationId xmlns:a16="http://schemas.microsoft.com/office/drawing/2014/main" id="{BD3F5B6F-26D5-997B-6A80-40E0E03A7663}"/>
              </a:ext>
            </a:extLst>
          </p:cNvPr>
          <p:cNvCxnSpPr/>
          <p:nvPr/>
        </p:nvCxnSpPr>
        <p:spPr>
          <a:xfrm>
            <a:off x="10390902" y="3442239"/>
            <a:ext cx="0" cy="756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chte verbindingslijn 146">
            <a:extLst>
              <a:ext uri="{FF2B5EF4-FFF2-40B4-BE49-F238E27FC236}">
                <a16:creationId xmlns:a16="http://schemas.microsoft.com/office/drawing/2014/main" id="{02F3313E-A520-7118-7AC2-99FD58B3B1F5}"/>
              </a:ext>
            </a:extLst>
          </p:cNvPr>
          <p:cNvCxnSpPr/>
          <p:nvPr/>
        </p:nvCxnSpPr>
        <p:spPr>
          <a:xfrm>
            <a:off x="10390902" y="3909763"/>
            <a:ext cx="540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kstvak 147">
            <a:extLst>
              <a:ext uri="{FF2B5EF4-FFF2-40B4-BE49-F238E27FC236}">
                <a16:creationId xmlns:a16="http://schemas.microsoft.com/office/drawing/2014/main" id="{62FA113D-A334-0CB0-D4F5-55F6ACCCCC97}"/>
              </a:ext>
            </a:extLst>
          </p:cNvPr>
          <p:cNvSpPr txBox="1"/>
          <p:nvPr/>
        </p:nvSpPr>
        <p:spPr>
          <a:xfrm>
            <a:off x="10954927" y="374300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B452BBC6-469B-A654-7C93-817E5605B6CD}"/>
              </a:ext>
            </a:extLst>
          </p:cNvPr>
          <p:cNvSpPr txBox="1"/>
          <p:nvPr/>
        </p:nvSpPr>
        <p:spPr>
          <a:xfrm>
            <a:off x="9929609" y="3002308"/>
            <a:ext cx="999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kwadraat</a:t>
            </a:r>
          </a:p>
        </p:txBody>
      </p:sp>
      <p:cxnSp>
        <p:nvCxnSpPr>
          <p:cNvPr id="150" name="Rechte verbindingslijn met pijl 149">
            <a:extLst>
              <a:ext uri="{FF2B5EF4-FFF2-40B4-BE49-F238E27FC236}">
                <a16:creationId xmlns:a16="http://schemas.microsoft.com/office/drawing/2014/main" id="{28C0D594-AA3D-73C5-1DF9-CD96D4701FEC}"/>
              </a:ext>
            </a:extLst>
          </p:cNvPr>
          <p:cNvCxnSpPr/>
          <p:nvPr/>
        </p:nvCxnSpPr>
        <p:spPr>
          <a:xfrm>
            <a:off x="10197676" y="3344127"/>
            <a:ext cx="41127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kstvak 150">
            <a:extLst>
              <a:ext uri="{FF2B5EF4-FFF2-40B4-BE49-F238E27FC236}">
                <a16:creationId xmlns:a16="http://schemas.microsoft.com/office/drawing/2014/main" id="{C2B3E7CE-A085-4177-0878-87158494ECC3}"/>
              </a:ext>
            </a:extLst>
          </p:cNvPr>
          <p:cNvSpPr txBox="1"/>
          <p:nvPr/>
        </p:nvSpPr>
        <p:spPr>
          <a:xfrm>
            <a:off x="10030851" y="4248317"/>
            <a:ext cx="737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wortel</a:t>
            </a:r>
          </a:p>
        </p:txBody>
      </p:sp>
      <p:cxnSp>
        <p:nvCxnSpPr>
          <p:cNvPr id="152" name="Rechte verbindingslijn met pijl 151">
            <a:extLst>
              <a:ext uri="{FF2B5EF4-FFF2-40B4-BE49-F238E27FC236}">
                <a16:creationId xmlns:a16="http://schemas.microsoft.com/office/drawing/2014/main" id="{B3FEAC1D-2DB5-8D88-F1BE-A670CAA8A752}"/>
              </a:ext>
            </a:extLst>
          </p:cNvPr>
          <p:cNvCxnSpPr/>
          <p:nvPr/>
        </p:nvCxnSpPr>
        <p:spPr>
          <a:xfrm flipH="1">
            <a:off x="10108494" y="4245346"/>
            <a:ext cx="49053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kstvak 152">
            <a:extLst>
              <a:ext uri="{FF2B5EF4-FFF2-40B4-BE49-F238E27FC236}">
                <a16:creationId xmlns:a16="http://schemas.microsoft.com/office/drawing/2014/main" id="{7E83B7C2-EE47-3BC6-6510-D8A09D3A6628}"/>
              </a:ext>
            </a:extLst>
          </p:cNvPr>
          <p:cNvSpPr txBox="1"/>
          <p:nvPr/>
        </p:nvSpPr>
        <p:spPr>
          <a:xfrm>
            <a:off x="10510096" y="3911558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25</a:t>
            </a:r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243FD7FB-C40D-535F-A3A9-A42BD208417B}"/>
              </a:ext>
            </a:extLst>
          </p:cNvPr>
          <p:cNvSpPr txBox="1"/>
          <p:nvPr/>
        </p:nvSpPr>
        <p:spPr>
          <a:xfrm>
            <a:off x="9790072" y="3382933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3</a:t>
            </a:r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5B8D226B-620B-1236-232F-0247EDB80D40}"/>
              </a:ext>
            </a:extLst>
          </p:cNvPr>
          <p:cNvSpPr txBox="1"/>
          <p:nvPr/>
        </p:nvSpPr>
        <p:spPr>
          <a:xfrm>
            <a:off x="9828495" y="362883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</a:t>
            </a:r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2057F52B-12F9-A803-56D1-137A18E13EC3}"/>
              </a:ext>
            </a:extLst>
          </p:cNvPr>
          <p:cNvSpPr txBox="1"/>
          <p:nvPr/>
        </p:nvSpPr>
        <p:spPr>
          <a:xfrm>
            <a:off x="9816969" y="392021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?2</a:t>
            </a:r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A47B8260-732B-CEF7-26FE-946D472EC824}"/>
              </a:ext>
            </a:extLst>
          </p:cNvPr>
          <p:cNvSpPr txBox="1"/>
          <p:nvPr/>
        </p:nvSpPr>
        <p:spPr>
          <a:xfrm>
            <a:off x="9576142" y="4508643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Dus ?2 = √25 </a:t>
            </a:r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55B30CA9-37B0-3C82-C00E-68EEED6E6914}"/>
              </a:ext>
            </a:extLst>
          </p:cNvPr>
          <p:cNvSpPr txBox="1"/>
          <p:nvPr/>
        </p:nvSpPr>
        <p:spPr>
          <a:xfrm>
            <a:off x="10533075" y="3398143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 9</a:t>
            </a:r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34405CB2-9181-95D4-8672-7DF5377E976D}"/>
              </a:ext>
            </a:extLst>
          </p:cNvPr>
          <p:cNvSpPr txBox="1"/>
          <p:nvPr/>
        </p:nvSpPr>
        <p:spPr>
          <a:xfrm>
            <a:off x="6159327" y="5398167"/>
            <a:ext cx="225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94F3040B-9CE4-53B3-048F-4DB31CBD95B3}"/>
              </a:ext>
            </a:extLst>
          </p:cNvPr>
          <p:cNvSpPr txBox="1"/>
          <p:nvPr/>
        </p:nvSpPr>
        <p:spPr>
          <a:xfrm>
            <a:off x="6153405" y="5638974"/>
            <a:ext cx="183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62" name="Tekstvak 161">
            <a:extLst>
              <a:ext uri="{FF2B5EF4-FFF2-40B4-BE49-F238E27FC236}">
                <a16:creationId xmlns:a16="http://schemas.microsoft.com/office/drawing/2014/main" id="{AEED522B-3F4E-9C49-E917-9633E1FC088B}"/>
              </a:ext>
            </a:extLst>
          </p:cNvPr>
          <p:cNvSpPr txBox="1"/>
          <p:nvPr/>
        </p:nvSpPr>
        <p:spPr>
          <a:xfrm>
            <a:off x="6153405" y="5898679"/>
            <a:ext cx="223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Lang</a:t>
            </a:r>
          </a:p>
        </p:txBody>
      </p:sp>
      <p:sp>
        <p:nvSpPr>
          <p:cNvPr id="163" name="Tekstvak 162">
            <a:extLst>
              <a:ext uri="{FF2B5EF4-FFF2-40B4-BE49-F238E27FC236}">
                <a16:creationId xmlns:a16="http://schemas.microsoft.com/office/drawing/2014/main" id="{A230AA76-7912-CC2F-77E4-24D7D9F46BFB}"/>
              </a:ext>
            </a:extLst>
          </p:cNvPr>
          <p:cNvSpPr txBox="1"/>
          <p:nvPr/>
        </p:nvSpPr>
        <p:spPr>
          <a:xfrm>
            <a:off x="7566046" y="562535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25</a:t>
            </a:r>
          </a:p>
        </p:txBody>
      </p:sp>
      <p:cxnSp>
        <p:nvCxnSpPr>
          <p:cNvPr id="164" name="Rechte verbindingslijn 163">
            <a:extLst>
              <a:ext uri="{FF2B5EF4-FFF2-40B4-BE49-F238E27FC236}">
                <a16:creationId xmlns:a16="http://schemas.microsoft.com/office/drawing/2014/main" id="{641CB00E-AC36-7F11-4DD6-49E3CF235A64}"/>
              </a:ext>
            </a:extLst>
          </p:cNvPr>
          <p:cNvCxnSpPr/>
          <p:nvPr/>
        </p:nvCxnSpPr>
        <p:spPr>
          <a:xfrm>
            <a:off x="7438714" y="5452375"/>
            <a:ext cx="0" cy="756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Rechte verbindingslijn 164">
            <a:extLst>
              <a:ext uri="{FF2B5EF4-FFF2-40B4-BE49-F238E27FC236}">
                <a16:creationId xmlns:a16="http://schemas.microsoft.com/office/drawing/2014/main" id="{F1599CA3-B6A8-C915-9D9B-DECD012A100F}"/>
              </a:ext>
            </a:extLst>
          </p:cNvPr>
          <p:cNvCxnSpPr/>
          <p:nvPr/>
        </p:nvCxnSpPr>
        <p:spPr>
          <a:xfrm>
            <a:off x="7438714" y="5919899"/>
            <a:ext cx="540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kstvak 165">
            <a:extLst>
              <a:ext uri="{FF2B5EF4-FFF2-40B4-BE49-F238E27FC236}">
                <a16:creationId xmlns:a16="http://schemas.microsoft.com/office/drawing/2014/main" id="{EA40A8AD-0198-A4E9-3398-421A3472ABFC}"/>
              </a:ext>
            </a:extLst>
          </p:cNvPr>
          <p:cNvSpPr txBox="1"/>
          <p:nvPr/>
        </p:nvSpPr>
        <p:spPr>
          <a:xfrm>
            <a:off x="8002739" y="575313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AB3DDD77-3FA1-C5E1-7B5E-DF2CB2C5FC14}"/>
              </a:ext>
            </a:extLst>
          </p:cNvPr>
          <p:cNvSpPr txBox="1"/>
          <p:nvPr/>
        </p:nvSpPr>
        <p:spPr>
          <a:xfrm>
            <a:off x="6977421" y="5012444"/>
            <a:ext cx="999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kwadraat</a:t>
            </a:r>
          </a:p>
        </p:txBody>
      </p:sp>
      <p:cxnSp>
        <p:nvCxnSpPr>
          <p:cNvPr id="168" name="Rechte verbindingslijn met pijl 167">
            <a:extLst>
              <a:ext uri="{FF2B5EF4-FFF2-40B4-BE49-F238E27FC236}">
                <a16:creationId xmlns:a16="http://schemas.microsoft.com/office/drawing/2014/main" id="{4D8F327E-1467-3BBA-959E-EBFFBF255975}"/>
              </a:ext>
            </a:extLst>
          </p:cNvPr>
          <p:cNvCxnSpPr/>
          <p:nvPr/>
        </p:nvCxnSpPr>
        <p:spPr>
          <a:xfrm>
            <a:off x="7245488" y="5354263"/>
            <a:ext cx="41127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Tekstvak 168">
            <a:extLst>
              <a:ext uri="{FF2B5EF4-FFF2-40B4-BE49-F238E27FC236}">
                <a16:creationId xmlns:a16="http://schemas.microsoft.com/office/drawing/2014/main" id="{CD304C12-7900-2DA5-EA51-62BB26EFCA5D}"/>
              </a:ext>
            </a:extLst>
          </p:cNvPr>
          <p:cNvSpPr txBox="1"/>
          <p:nvPr/>
        </p:nvSpPr>
        <p:spPr>
          <a:xfrm>
            <a:off x="7078663" y="6258453"/>
            <a:ext cx="737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wortel</a:t>
            </a:r>
          </a:p>
        </p:txBody>
      </p:sp>
      <p:cxnSp>
        <p:nvCxnSpPr>
          <p:cNvPr id="170" name="Rechte verbindingslijn met pijl 169">
            <a:extLst>
              <a:ext uri="{FF2B5EF4-FFF2-40B4-BE49-F238E27FC236}">
                <a16:creationId xmlns:a16="http://schemas.microsoft.com/office/drawing/2014/main" id="{5E94EAC2-EB49-8F5C-568D-6D4FBF67F591}"/>
              </a:ext>
            </a:extLst>
          </p:cNvPr>
          <p:cNvCxnSpPr/>
          <p:nvPr/>
        </p:nvCxnSpPr>
        <p:spPr>
          <a:xfrm flipH="1">
            <a:off x="7156306" y="6255482"/>
            <a:ext cx="49053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kstvak 170">
            <a:extLst>
              <a:ext uri="{FF2B5EF4-FFF2-40B4-BE49-F238E27FC236}">
                <a16:creationId xmlns:a16="http://schemas.microsoft.com/office/drawing/2014/main" id="{09FE7754-65B3-D4CF-86CE-D423667664C3}"/>
              </a:ext>
            </a:extLst>
          </p:cNvPr>
          <p:cNvSpPr txBox="1"/>
          <p:nvPr/>
        </p:nvSpPr>
        <p:spPr>
          <a:xfrm>
            <a:off x="7557908" y="592169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29</a:t>
            </a:r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413E868B-2044-4E30-E5FF-E860C756321D}"/>
              </a:ext>
            </a:extLst>
          </p:cNvPr>
          <p:cNvSpPr txBox="1"/>
          <p:nvPr/>
        </p:nvSpPr>
        <p:spPr>
          <a:xfrm>
            <a:off x="6855245" y="5393069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2</a:t>
            </a:r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D0A6A5EA-1BF6-F178-3423-A4DAD2FFFA0C}"/>
              </a:ext>
            </a:extLst>
          </p:cNvPr>
          <p:cNvSpPr txBox="1"/>
          <p:nvPr/>
        </p:nvSpPr>
        <p:spPr>
          <a:xfrm>
            <a:off x="6864733" y="5638974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5</a:t>
            </a:r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5570A56F-4057-73DF-2E8A-2B6179070D9C}"/>
              </a:ext>
            </a:extLst>
          </p:cNvPr>
          <p:cNvSpPr txBox="1"/>
          <p:nvPr/>
        </p:nvSpPr>
        <p:spPr>
          <a:xfrm>
            <a:off x="6864781" y="5930353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?1</a:t>
            </a:r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278AE513-67DD-66A4-ECFC-72B07DC2D9AB}"/>
              </a:ext>
            </a:extLst>
          </p:cNvPr>
          <p:cNvSpPr txBox="1"/>
          <p:nvPr/>
        </p:nvSpPr>
        <p:spPr>
          <a:xfrm>
            <a:off x="6623954" y="6518779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Dus ?3 = √29 </a:t>
            </a:r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C51C6D8C-6FD0-01A8-1E41-A1AA0BBA6B83}"/>
              </a:ext>
            </a:extLst>
          </p:cNvPr>
          <p:cNvSpPr txBox="1"/>
          <p:nvPr/>
        </p:nvSpPr>
        <p:spPr>
          <a:xfrm>
            <a:off x="7546165" y="5408279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  4</a:t>
            </a:r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0B85F26C-33DD-1FA8-EADD-6FCD93CDB353}"/>
              </a:ext>
            </a:extLst>
          </p:cNvPr>
          <p:cNvSpPr txBox="1"/>
          <p:nvPr/>
        </p:nvSpPr>
        <p:spPr>
          <a:xfrm>
            <a:off x="9142736" y="5393069"/>
            <a:ext cx="225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39D928B8-C4C5-2AEE-8408-0A77C5A76DDF}"/>
              </a:ext>
            </a:extLst>
          </p:cNvPr>
          <p:cNvSpPr txBox="1"/>
          <p:nvPr/>
        </p:nvSpPr>
        <p:spPr>
          <a:xfrm>
            <a:off x="9142736" y="5639641"/>
            <a:ext cx="183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Kort</a:t>
            </a:r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69FBCB40-B4B4-D44D-A58B-A2E8859A398E}"/>
              </a:ext>
            </a:extLst>
          </p:cNvPr>
          <p:cNvSpPr txBox="1"/>
          <p:nvPr/>
        </p:nvSpPr>
        <p:spPr>
          <a:xfrm>
            <a:off x="9142736" y="5899346"/>
            <a:ext cx="223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Lang</a:t>
            </a:r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396A8E94-289D-9F52-D825-7CA177EAF3C8}"/>
              </a:ext>
            </a:extLst>
          </p:cNvPr>
          <p:cNvSpPr txBox="1"/>
          <p:nvPr/>
        </p:nvSpPr>
        <p:spPr>
          <a:xfrm>
            <a:off x="10520655" y="5626023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  9</a:t>
            </a:r>
          </a:p>
        </p:txBody>
      </p:sp>
      <p:cxnSp>
        <p:nvCxnSpPr>
          <p:cNvPr id="182" name="Rechte verbindingslijn 181">
            <a:extLst>
              <a:ext uri="{FF2B5EF4-FFF2-40B4-BE49-F238E27FC236}">
                <a16:creationId xmlns:a16="http://schemas.microsoft.com/office/drawing/2014/main" id="{D969BA56-CB79-7D53-455E-D55CA2FB241B}"/>
              </a:ext>
            </a:extLst>
          </p:cNvPr>
          <p:cNvCxnSpPr/>
          <p:nvPr/>
        </p:nvCxnSpPr>
        <p:spPr>
          <a:xfrm>
            <a:off x="10428045" y="5453042"/>
            <a:ext cx="0" cy="756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chte verbindingslijn 182">
            <a:extLst>
              <a:ext uri="{FF2B5EF4-FFF2-40B4-BE49-F238E27FC236}">
                <a16:creationId xmlns:a16="http://schemas.microsoft.com/office/drawing/2014/main" id="{4EF3E410-DDDB-AA42-E885-FF4FB6AA7D6E}"/>
              </a:ext>
            </a:extLst>
          </p:cNvPr>
          <p:cNvCxnSpPr/>
          <p:nvPr/>
        </p:nvCxnSpPr>
        <p:spPr>
          <a:xfrm>
            <a:off x="10428045" y="5920566"/>
            <a:ext cx="540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kstvak 183">
            <a:extLst>
              <a:ext uri="{FF2B5EF4-FFF2-40B4-BE49-F238E27FC236}">
                <a16:creationId xmlns:a16="http://schemas.microsoft.com/office/drawing/2014/main" id="{619550C4-B352-9FB7-BFC0-6456DD1CDB0D}"/>
              </a:ext>
            </a:extLst>
          </p:cNvPr>
          <p:cNvSpPr txBox="1"/>
          <p:nvPr/>
        </p:nvSpPr>
        <p:spPr>
          <a:xfrm>
            <a:off x="10992070" y="575380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+</a:t>
            </a:r>
          </a:p>
        </p:txBody>
      </p:sp>
      <p:sp>
        <p:nvSpPr>
          <p:cNvPr id="185" name="Tekstvak 184">
            <a:extLst>
              <a:ext uri="{FF2B5EF4-FFF2-40B4-BE49-F238E27FC236}">
                <a16:creationId xmlns:a16="http://schemas.microsoft.com/office/drawing/2014/main" id="{A89AC621-A17B-A2E8-7798-B2000FBA52EC}"/>
              </a:ext>
            </a:extLst>
          </p:cNvPr>
          <p:cNvSpPr txBox="1"/>
          <p:nvPr/>
        </p:nvSpPr>
        <p:spPr>
          <a:xfrm>
            <a:off x="9966752" y="5013111"/>
            <a:ext cx="999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kwadraat</a:t>
            </a:r>
          </a:p>
        </p:txBody>
      </p:sp>
      <p:cxnSp>
        <p:nvCxnSpPr>
          <p:cNvPr id="186" name="Rechte verbindingslijn met pijl 185">
            <a:extLst>
              <a:ext uri="{FF2B5EF4-FFF2-40B4-BE49-F238E27FC236}">
                <a16:creationId xmlns:a16="http://schemas.microsoft.com/office/drawing/2014/main" id="{1BC9B522-46DA-8A8D-595C-A380ED7D2D1E}"/>
              </a:ext>
            </a:extLst>
          </p:cNvPr>
          <p:cNvCxnSpPr/>
          <p:nvPr/>
        </p:nvCxnSpPr>
        <p:spPr>
          <a:xfrm>
            <a:off x="10234819" y="5354930"/>
            <a:ext cx="41127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Tekstvak 186">
            <a:extLst>
              <a:ext uri="{FF2B5EF4-FFF2-40B4-BE49-F238E27FC236}">
                <a16:creationId xmlns:a16="http://schemas.microsoft.com/office/drawing/2014/main" id="{EA8F8DEE-EF9B-B16F-6649-6C68085BB3BB}"/>
              </a:ext>
            </a:extLst>
          </p:cNvPr>
          <p:cNvSpPr txBox="1"/>
          <p:nvPr/>
        </p:nvSpPr>
        <p:spPr>
          <a:xfrm>
            <a:off x="10067994" y="6259120"/>
            <a:ext cx="737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wortel</a:t>
            </a:r>
          </a:p>
        </p:txBody>
      </p:sp>
      <p:cxnSp>
        <p:nvCxnSpPr>
          <p:cNvPr id="188" name="Rechte verbindingslijn met pijl 187">
            <a:extLst>
              <a:ext uri="{FF2B5EF4-FFF2-40B4-BE49-F238E27FC236}">
                <a16:creationId xmlns:a16="http://schemas.microsoft.com/office/drawing/2014/main" id="{0716DA32-2201-C853-1E48-3769A60D74E8}"/>
              </a:ext>
            </a:extLst>
          </p:cNvPr>
          <p:cNvCxnSpPr/>
          <p:nvPr/>
        </p:nvCxnSpPr>
        <p:spPr>
          <a:xfrm flipH="1">
            <a:off x="10145637" y="6256149"/>
            <a:ext cx="490530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kstvak 188">
            <a:extLst>
              <a:ext uri="{FF2B5EF4-FFF2-40B4-BE49-F238E27FC236}">
                <a16:creationId xmlns:a16="http://schemas.microsoft.com/office/drawing/2014/main" id="{5A158466-4863-B155-0A66-90FBBB3A27B9}"/>
              </a:ext>
            </a:extLst>
          </p:cNvPr>
          <p:cNvSpPr txBox="1"/>
          <p:nvPr/>
        </p:nvSpPr>
        <p:spPr>
          <a:xfrm>
            <a:off x="10547239" y="5922361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10</a:t>
            </a:r>
          </a:p>
        </p:txBody>
      </p:sp>
      <p:sp>
        <p:nvSpPr>
          <p:cNvPr id="190" name="Tekstvak 189">
            <a:extLst>
              <a:ext uri="{FF2B5EF4-FFF2-40B4-BE49-F238E27FC236}">
                <a16:creationId xmlns:a16="http://schemas.microsoft.com/office/drawing/2014/main" id="{FB5B2694-CB2C-D414-6270-2DB65F311D2B}"/>
              </a:ext>
            </a:extLst>
          </p:cNvPr>
          <p:cNvSpPr txBox="1"/>
          <p:nvPr/>
        </p:nvSpPr>
        <p:spPr>
          <a:xfrm>
            <a:off x="9844576" y="5393736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1</a:t>
            </a:r>
          </a:p>
        </p:txBody>
      </p:sp>
      <p:sp>
        <p:nvSpPr>
          <p:cNvPr id="191" name="Tekstvak 190">
            <a:extLst>
              <a:ext uri="{FF2B5EF4-FFF2-40B4-BE49-F238E27FC236}">
                <a16:creationId xmlns:a16="http://schemas.microsoft.com/office/drawing/2014/main" id="{59456DA8-90F3-753D-2DB0-35434DB66D4A}"/>
              </a:ext>
            </a:extLst>
          </p:cNvPr>
          <p:cNvSpPr txBox="1"/>
          <p:nvPr/>
        </p:nvSpPr>
        <p:spPr>
          <a:xfrm>
            <a:off x="9854064" y="5639641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3</a:t>
            </a:r>
          </a:p>
        </p:txBody>
      </p:sp>
      <p:sp>
        <p:nvSpPr>
          <p:cNvPr id="192" name="Tekstvak 191">
            <a:extLst>
              <a:ext uri="{FF2B5EF4-FFF2-40B4-BE49-F238E27FC236}">
                <a16:creationId xmlns:a16="http://schemas.microsoft.com/office/drawing/2014/main" id="{D8C8FC76-99B7-D566-852B-6C01DF9F462D}"/>
              </a:ext>
            </a:extLst>
          </p:cNvPr>
          <p:cNvSpPr txBox="1"/>
          <p:nvPr/>
        </p:nvSpPr>
        <p:spPr>
          <a:xfrm>
            <a:off x="9854112" y="593102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?2</a:t>
            </a:r>
          </a:p>
        </p:txBody>
      </p:sp>
      <p:sp>
        <p:nvSpPr>
          <p:cNvPr id="193" name="Tekstvak 192">
            <a:extLst>
              <a:ext uri="{FF2B5EF4-FFF2-40B4-BE49-F238E27FC236}">
                <a16:creationId xmlns:a16="http://schemas.microsoft.com/office/drawing/2014/main" id="{3C9636B3-7F22-2F7E-0EE5-2341D597E6C6}"/>
              </a:ext>
            </a:extLst>
          </p:cNvPr>
          <p:cNvSpPr txBox="1"/>
          <p:nvPr/>
        </p:nvSpPr>
        <p:spPr>
          <a:xfrm>
            <a:off x="9613285" y="6519446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Dus ?4 = √10 </a:t>
            </a:r>
          </a:p>
        </p:txBody>
      </p:sp>
      <p:sp>
        <p:nvSpPr>
          <p:cNvPr id="195" name="Tekstvak 194">
            <a:extLst>
              <a:ext uri="{FF2B5EF4-FFF2-40B4-BE49-F238E27FC236}">
                <a16:creationId xmlns:a16="http://schemas.microsoft.com/office/drawing/2014/main" id="{CCAC990D-C5CF-E7D1-84CF-2B69DC0D5B33}"/>
              </a:ext>
            </a:extLst>
          </p:cNvPr>
          <p:cNvSpPr txBox="1"/>
          <p:nvPr/>
        </p:nvSpPr>
        <p:spPr>
          <a:xfrm>
            <a:off x="10500774" y="5408946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  1</a:t>
            </a:r>
          </a:p>
        </p:txBody>
      </p:sp>
      <p:pic>
        <p:nvPicPr>
          <p:cNvPr id="197" name="Afbeelding 196">
            <a:extLst>
              <a:ext uri="{FF2B5EF4-FFF2-40B4-BE49-F238E27FC236}">
                <a16:creationId xmlns:a16="http://schemas.microsoft.com/office/drawing/2014/main" id="{0EE96FEE-BF20-54C7-062B-CB540477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51" t="3658" r="11935" b="6226"/>
          <a:stretch/>
        </p:blipFill>
        <p:spPr>
          <a:xfrm>
            <a:off x="374187" y="3515223"/>
            <a:ext cx="1964092" cy="1947883"/>
          </a:xfrm>
          <a:prstGeom prst="rect">
            <a:avLst/>
          </a:prstGeom>
        </p:spPr>
      </p:pic>
      <p:sp>
        <p:nvSpPr>
          <p:cNvPr id="198" name="Tekstvak 197">
            <a:extLst>
              <a:ext uri="{FF2B5EF4-FFF2-40B4-BE49-F238E27FC236}">
                <a16:creationId xmlns:a16="http://schemas.microsoft.com/office/drawing/2014/main" id="{4AFD18C8-6F8E-EF95-AB89-1B027B80D997}"/>
              </a:ext>
            </a:extLst>
          </p:cNvPr>
          <p:cNvSpPr txBox="1"/>
          <p:nvPr/>
        </p:nvSpPr>
        <p:spPr>
          <a:xfrm>
            <a:off x="-93985" y="3818949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m</a:t>
            </a:r>
          </a:p>
        </p:txBody>
      </p:sp>
      <p:sp>
        <p:nvSpPr>
          <p:cNvPr id="199" name="Tekstvak 198">
            <a:extLst>
              <a:ext uri="{FF2B5EF4-FFF2-40B4-BE49-F238E27FC236}">
                <a16:creationId xmlns:a16="http://schemas.microsoft.com/office/drawing/2014/main" id="{67D08EB5-A165-580F-A184-895267F358DD}"/>
              </a:ext>
            </a:extLst>
          </p:cNvPr>
          <p:cNvSpPr txBox="1"/>
          <p:nvPr/>
        </p:nvSpPr>
        <p:spPr>
          <a:xfrm>
            <a:off x="2264957" y="3797448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200" name="Tekstvak 199">
            <a:extLst>
              <a:ext uri="{FF2B5EF4-FFF2-40B4-BE49-F238E27FC236}">
                <a16:creationId xmlns:a16="http://schemas.microsoft.com/office/drawing/2014/main" id="{EC58BDFF-CB53-8843-FBB4-3CA40419D67A}"/>
              </a:ext>
            </a:extLst>
          </p:cNvPr>
          <p:cNvSpPr txBox="1"/>
          <p:nvPr/>
        </p:nvSpPr>
        <p:spPr>
          <a:xfrm>
            <a:off x="2284491" y="4865633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m</a:t>
            </a:r>
          </a:p>
        </p:txBody>
      </p:sp>
      <p:sp>
        <p:nvSpPr>
          <p:cNvPr id="201" name="Tekstvak 200">
            <a:extLst>
              <a:ext uri="{FF2B5EF4-FFF2-40B4-BE49-F238E27FC236}">
                <a16:creationId xmlns:a16="http://schemas.microsoft.com/office/drawing/2014/main" id="{A4EACCFA-A1D1-74B5-0545-B27C7E6C5380}"/>
              </a:ext>
            </a:extLst>
          </p:cNvPr>
          <p:cNvSpPr txBox="1"/>
          <p:nvPr/>
        </p:nvSpPr>
        <p:spPr>
          <a:xfrm>
            <a:off x="-82101" y="4893399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m</a:t>
            </a:r>
          </a:p>
        </p:txBody>
      </p:sp>
      <p:sp>
        <p:nvSpPr>
          <p:cNvPr id="202" name="Tekstvak 201">
            <a:extLst>
              <a:ext uri="{FF2B5EF4-FFF2-40B4-BE49-F238E27FC236}">
                <a16:creationId xmlns:a16="http://schemas.microsoft.com/office/drawing/2014/main" id="{0BEA7679-066C-CD27-412D-870CAE3EDEDB}"/>
              </a:ext>
            </a:extLst>
          </p:cNvPr>
          <p:cNvSpPr txBox="1"/>
          <p:nvPr/>
        </p:nvSpPr>
        <p:spPr>
          <a:xfrm>
            <a:off x="709504" y="544907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 m</a:t>
            </a:r>
          </a:p>
        </p:txBody>
      </p:sp>
      <p:sp>
        <p:nvSpPr>
          <p:cNvPr id="203" name="Tekstvak 202">
            <a:extLst>
              <a:ext uri="{FF2B5EF4-FFF2-40B4-BE49-F238E27FC236}">
                <a16:creationId xmlns:a16="http://schemas.microsoft.com/office/drawing/2014/main" id="{63085235-08BE-DE3F-C7A7-0907F0224B3D}"/>
              </a:ext>
            </a:extLst>
          </p:cNvPr>
          <p:cNvSpPr txBox="1"/>
          <p:nvPr/>
        </p:nvSpPr>
        <p:spPr>
          <a:xfrm>
            <a:off x="1895084" y="5452375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 m</a:t>
            </a:r>
          </a:p>
        </p:txBody>
      </p:sp>
      <p:sp>
        <p:nvSpPr>
          <p:cNvPr id="211" name="Rechthoek 210">
            <a:extLst>
              <a:ext uri="{FF2B5EF4-FFF2-40B4-BE49-F238E27FC236}">
                <a16:creationId xmlns:a16="http://schemas.microsoft.com/office/drawing/2014/main" id="{6F252785-C5CD-67BA-E40A-F28C0B83DE21}"/>
              </a:ext>
            </a:extLst>
          </p:cNvPr>
          <p:cNvSpPr/>
          <p:nvPr/>
        </p:nvSpPr>
        <p:spPr>
          <a:xfrm>
            <a:off x="3346779" y="3518592"/>
            <a:ext cx="1926000" cy="19260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9" name="Vrije vorm: vorm 238">
            <a:extLst>
              <a:ext uri="{FF2B5EF4-FFF2-40B4-BE49-F238E27FC236}">
                <a16:creationId xmlns:a16="http://schemas.microsoft.com/office/drawing/2014/main" id="{8DDD685E-3657-F818-DB30-B73035B38126}"/>
              </a:ext>
            </a:extLst>
          </p:cNvPr>
          <p:cNvSpPr/>
          <p:nvPr/>
        </p:nvSpPr>
        <p:spPr>
          <a:xfrm>
            <a:off x="410257" y="3551543"/>
            <a:ext cx="1886673" cy="1869312"/>
          </a:xfrm>
          <a:custGeom>
            <a:avLst/>
            <a:gdLst>
              <a:gd name="connsiteX0" fmla="*/ 0 w 1886673"/>
              <a:gd name="connsiteY0" fmla="*/ 1244279 h 1869312"/>
              <a:gd name="connsiteX1" fmla="*/ 642395 w 1886673"/>
              <a:gd name="connsiteY1" fmla="*/ 0 h 1869312"/>
              <a:gd name="connsiteX2" fmla="*/ 1886673 w 1886673"/>
              <a:gd name="connsiteY2" fmla="*/ 937550 h 1869312"/>
              <a:gd name="connsiteX3" fmla="*/ 1574157 w 1886673"/>
              <a:gd name="connsiteY3" fmla="*/ 1869312 h 1869312"/>
              <a:gd name="connsiteX4" fmla="*/ 0 w 1886673"/>
              <a:gd name="connsiteY4" fmla="*/ 1244279 h 186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6673" h="1869312">
                <a:moveTo>
                  <a:pt x="0" y="1244279"/>
                </a:moveTo>
                <a:lnTo>
                  <a:pt x="642395" y="0"/>
                </a:lnTo>
                <a:lnTo>
                  <a:pt x="1886673" y="937550"/>
                </a:lnTo>
                <a:lnTo>
                  <a:pt x="1574157" y="1869312"/>
                </a:lnTo>
                <a:lnTo>
                  <a:pt x="0" y="1244279"/>
                </a:lnTo>
                <a:close/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3" name="Tekstvak 212">
            <a:extLst>
              <a:ext uri="{FF2B5EF4-FFF2-40B4-BE49-F238E27FC236}">
                <a16:creationId xmlns:a16="http://schemas.microsoft.com/office/drawing/2014/main" id="{00FBC221-8ED5-B753-05A2-E6784420CF5E}"/>
              </a:ext>
            </a:extLst>
          </p:cNvPr>
          <p:cNvSpPr txBox="1"/>
          <p:nvPr/>
        </p:nvSpPr>
        <p:spPr>
          <a:xfrm>
            <a:off x="3647386" y="4028295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?1</a:t>
            </a:r>
          </a:p>
        </p:txBody>
      </p:sp>
      <p:sp>
        <p:nvSpPr>
          <p:cNvPr id="214" name="Tekstvak 213">
            <a:extLst>
              <a:ext uri="{FF2B5EF4-FFF2-40B4-BE49-F238E27FC236}">
                <a16:creationId xmlns:a16="http://schemas.microsoft.com/office/drawing/2014/main" id="{9EC05D67-25E0-76BD-5CC8-AAA035037403}"/>
              </a:ext>
            </a:extLst>
          </p:cNvPr>
          <p:cNvSpPr txBox="1"/>
          <p:nvPr/>
        </p:nvSpPr>
        <p:spPr>
          <a:xfrm>
            <a:off x="4361608" y="4028295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?2</a:t>
            </a:r>
          </a:p>
        </p:txBody>
      </p:sp>
      <p:sp>
        <p:nvSpPr>
          <p:cNvPr id="215" name="Tekstvak 214">
            <a:extLst>
              <a:ext uri="{FF2B5EF4-FFF2-40B4-BE49-F238E27FC236}">
                <a16:creationId xmlns:a16="http://schemas.microsoft.com/office/drawing/2014/main" id="{61EB3EF7-B436-E8C9-7F5F-5EF58469AAFD}"/>
              </a:ext>
            </a:extLst>
          </p:cNvPr>
          <p:cNvSpPr txBox="1"/>
          <p:nvPr/>
        </p:nvSpPr>
        <p:spPr>
          <a:xfrm>
            <a:off x="3915194" y="4760248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?3</a:t>
            </a:r>
          </a:p>
        </p:txBody>
      </p:sp>
      <p:sp>
        <p:nvSpPr>
          <p:cNvPr id="216" name="Tekstvak 215">
            <a:extLst>
              <a:ext uri="{FF2B5EF4-FFF2-40B4-BE49-F238E27FC236}">
                <a16:creationId xmlns:a16="http://schemas.microsoft.com/office/drawing/2014/main" id="{856524C3-C64E-86FA-73D2-07A35D060C7E}"/>
              </a:ext>
            </a:extLst>
          </p:cNvPr>
          <p:cNvSpPr txBox="1"/>
          <p:nvPr/>
        </p:nvSpPr>
        <p:spPr>
          <a:xfrm>
            <a:off x="4698005" y="4797926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?4</a:t>
            </a:r>
          </a:p>
        </p:txBody>
      </p:sp>
      <p:sp>
        <p:nvSpPr>
          <p:cNvPr id="221" name="Tekstvak 220">
            <a:extLst>
              <a:ext uri="{FF2B5EF4-FFF2-40B4-BE49-F238E27FC236}">
                <a16:creationId xmlns:a16="http://schemas.microsoft.com/office/drawing/2014/main" id="{C489D914-D8EA-12BF-D6AB-DDF901DF0FFF}"/>
              </a:ext>
            </a:extLst>
          </p:cNvPr>
          <p:cNvSpPr txBox="1"/>
          <p:nvPr/>
        </p:nvSpPr>
        <p:spPr>
          <a:xfrm>
            <a:off x="515777" y="3203728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m</a:t>
            </a:r>
          </a:p>
        </p:txBody>
      </p:sp>
      <p:sp>
        <p:nvSpPr>
          <p:cNvPr id="222" name="Tekstvak 221">
            <a:extLst>
              <a:ext uri="{FF2B5EF4-FFF2-40B4-BE49-F238E27FC236}">
                <a16:creationId xmlns:a16="http://schemas.microsoft.com/office/drawing/2014/main" id="{F8FCC93C-2D6C-E49E-C489-486FABF024A0}"/>
              </a:ext>
            </a:extLst>
          </p:cNvPr>
          <p:cNvSpPr txBox="1"/>
          <p:nvPr/>
        </p:nvSpPr>
        <p:spPr>
          <a:xfrm>
            <a:off x="1572807" y="3200113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m</a:t>
            </a:r>
          </a:p>
        </p:txBody>
      </p:sp>
      <p:sp>
        <p:nvSpPr>
          <p:cNvPr id="236" name="Rechthoekige driehoek 235">
            <a:extLst>
              <a:ext uri="{FF2B5EF4-FFF2-40B4-BE49-F238E27FC236}">
                <a16:creationId xmlns:a16="http://schemas.microsoft.com/office/drawing/2014/main" id="{3E42C509-4C4D-87A2-B104-32711B609BB8}"/>
              </a:ext>
            </a:extLst>
          </p:cNvPr>
          <p:cNvSpPr/>
          <p:nvPr/>
        </p:nvSpPr>
        <p:spPr>
          <a:xfrm rot="10800000" flipH="1">
            <a:off x="3372377" y="3538374"/>
            <a:ext cx="597291" cy="1187798"/>
          </a:xfrm>
          <a:prstGeom prst="rt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7" name="Rechthoek 236">
            <a:extLst>
              <a:ext uri="{FF2B5EF4-FFF2-40B4-BE49-F238E27FC236}">
                <a16:creationId xmlns:a16="http://schemas.microsoft.com/office/drawing/2014/main" id="{0CABAC91-1F6B-B91D-8D17-03015008DCF7}"/>
              </a:ext>
            </a:extLst>
          </p:cNvPr>
          <p:cNvSpPr/>
          <p:nvPr/>
        </p:nvSpPr>
        <p:spPr>
          <a:xfrm>
            <a:off x="3397308" y="3538751"/>
            <a:ext cx="14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2" name="Rechthoekige driehoek 241">
            <a:extLst>
              <a:ext uri="{FF2B5EF4-FFF2-40B4-BE49-F238E27FC236}">
                <a16:creationId xmlns:a16="http://schemas.microsoft.com/office/drawing/2014/main" id="{F801F65C-B79F-D89F-C442-099A88EF4A35}"/>
              </a:ext>
            </a:extLst>
          </p:cNvPr>
          <p:cNvSpPr/>
          <p:nvPr/>
        </p:nvSpPr>
        <p:spPr>
          <a:xfrm rot="16200000" flipH="1">
            <a:off x="4165827" y="3358970"/>
            <a:ext cx="901202" cy="1258640"/>
          </a:xfrm>
          <a:prstGeom prst="rt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3" name="Rechthoek 242">
            <a:extLst>
              <a:ext uri="{FF2B5EF4-FFF2-40B4-BE49-F238E27FC236}">
                <a16:creationId xmlns:a16="http://schemas.microsoft.com/office/drawing/2014/main" id="{57554536-8579-8DC1-138A-4B9E61592262}"/>
              </a:ext>
            </a:extLst>
          </p:cNvPr>
          <p:cNvSpPr/>
          <p:nvPr/>
        </p:nvSpPr>
        <p:spPr>
          <a:xfrm rot="5400000">
            <a:off x="5077451" y="3537023"/>
            <a:ext cx="14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4" name="Rechthoekige driehoek 243">
            <a:extLst>
              <a:ext uri="{FF2B5EF4-FFF2-40B4-BE49-F238E27FC236}">
                <a16:creationId xmlns:a16="http://schemas.microsoft.com/office/drawing/2014/main" id="{8FCDF2E7-87D5-B0B0-CE92-33B4FC7B5BF5}"/>
              </a:ext>
            </a:extLst>
          </p:cNvPr>
          <p:cNvSpPr/>
          <p:nvPr/>
        </p:nvSpPr>
        <p:spPr>
          <a:xfrm rot="5400000" flipH="1">
            <a:off x="3831057" y="4334729"/>
            <a:ext cx="625947" cy="1557685"/>
          </a:xfrm>
          <a:prstGeom prst="rt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5" name="Rechthoek 244">
            <a:extLst>
              <a:ext uri="{FF2B5EF4-FFF2-40B4-BE49-F238E27FC236}">
                <a16:creationId xmlns:a16="http://schemas.microsoft.com/office/drawing/2014/main" id="{1FBF8CC4-1B4C-A885-8DA6-FAF8FF468D54}"/>
              </a:ext>
            </a:extLst>
          </p:cNvPr>
          <p:cNvSpPr/>
          <p:nvPr/>
        </p:nvSpPr>
        <p:spPr>
          <a:xfrm rot="16200000">
            <a:off x="3385507" y="5260643"/>
            <a:ext cx="14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0" name="Rechthoekige driehoek 249">
            <a:extLst>
              <a:ext uri="{FF2B5EF4-FFF2-40B4-BE49-F238E27FC236}">
                <a16:creationId xmlns:a16="http://schemas.microsoft.com/office/drawing/2014/main" id="{3C550A81-5A2C-BF69-930F-DBD940DDB0EA}"/>
              </a:ext>
            </a:extLst>
          </p:cNvPr>
          <p:cNvSpPr/>
          <p:nvPr/>
        </p:nvSpPr>
        <p:spPr>
          <a:xfrm flipH="1">
            <a:off x="4933403" y="4507976"/>
            <a:ext cx="311387" cy="921032"/>
          </a:xfrm>
          <a:prstGeom prst="rt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1" name="Rechthoek 250">
            <a:extLst>
              <a:ext uri="{FF2B5EF4-FFF2-40B4-BE49-F238E27FC236}">
                <a16:creationId xmlns:a16="http://schemas.microsoft.com/office/drawing/2014/main" id="{4EF846EF-5CD6-07AE-87B0-236E9E1336CA}"/>
              </a:ext>
            </a:extLst>
          </p:cNvPr>
          <p:cNvSpPr/>
          <p:nvPr/>
        </p:nvSpPr>
        <p:spPr>
          <a:xfrm rot="10800000">
            <a:off x="5101745" y="5271923"/>
            <a:ext cx="14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3" name="Tekstvak 252">
            <a:extLst>
              <a:ext uri="{FF2B5EF4-FFF2-40B4-BE49-F238E27FC236}">
                <a16:creationId xmlns:a16="http://schemas.microsoft.com/office/drawing/2014/main" id="{D12B6178-603E-4ED2-C0A0-E3393933EF16}"/>
              </a:ext>
            </a:extLst>
          </p:cNvPr>
          <p:cNvSpPr txBox="1"/>
          <p:nvPr/>
        </p:nvSpPr>
        <p:spPr>
          <a:xfrm>
            <a:off x="3103219" y="5844013"/>
            <a:ext cx="1914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totale omtrek =</a:t>
            </a:r>
          </a:p>
        </p:txBody>
      </p:sp>
      <p:sp>
        <p:nvSpPr>
          <p:cNvPr id="254" name="Tekstvak 253">
            <a:extLst>
              <a:ext uri="{FF2B5EF4-FFF2-40B4-BE49-F238E27FC236}">
                <a16:creationId xmlns:a16="http://schemas.microsoft.com/office/drawing/2014/main" id="{2FEE73DD-73EE-96F0-621E-2CA335F01F42}"/>
              </a:ext>
            </a:extLst>
          </p:cNvPr>
          <p:cNvSpPr txBox="1"/>
          <p:nvPr/>
        </p:nvSpPr>
        <p:spPr>
          <a:xfrm>
            <a:off x="2651954" y="6176478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√20 + √25 + √29 +  √10  </a:t>
            </a:r>
          </a:p>
        </p:txBody>
      </p:sp>
      <p:sp>
        <p:nvSpPr>
          <p:cNvPr id="255" name="Tekstvak 254">
            <a:extLst>
              <a:ext uri="{FF2B5EF4-FFF2-40B4-BE49-F238E27FC236}">
                <a16:creationId xmlns:a16="http://schemas.microsoft.com/office/drawing/2014/main" id="{28142B31-2E46-4CE9-D3ED-47BF069D60F0}"/>
              </a:ext>
            </a:extLst>
          </p:cNvPr>
          <p:cNvSpPr txBox="1"/>
          <p:nvPr/>
        </p:nvSpPr>
        <p:spPr>
          <a:xfrm>
            <a:off x="4743460" y="6177857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18,01..m</a:t>
            </a:r>
          </a:p>
        </p:txBody>
      </p:sp>
      <p:sp>
        <p:nvSpPr>
          <p:cNvPr id="256" name="Tekstvak 255">
            <a:extLst>
              <a:ext uri="{FF2B5EF4-FFF2-40B4-BE49-F238E27FC236}">
                <a16:creationId xmlns:a16="http://schemas.microsoft.com/office/drawing/2014/main" id="{428C8679-FF31-46A5-28E7-68AA7266FAB4}"/>
              </a:ext>
            </a:extLst>
          </p:cNvPr>
          <p:cNvSpPr txBox="1"/>
          <p:nvPr/>
        </p:nvSpPr>
        <p:spPr>
          <a:xfrm>
            <a:off x="4737520" y="6474263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18,0 m</a:t>
            </a:r>
          </a:p>
        </p:txBody>
      </p:sp>
      <p:cxnSp>
        <p:nvCxnSpPr>
          <p:cNvPr id="257" name="Rechte verbindingslijn 256">
            <a:extLst>
              <a:ext uri="{FF2B5EF4-FFF2-40B4-BE49-F238E27FC236}">
                <a16:creationId xmlns:a16="http://schemas.microsoft.com/office/drawing/2014/main" id="{E8AE3B57-F13A-7A1B-42F8-43C8A49070C7}"/>
              </a:ext>
            </a:extLst>
          </p:cNvPr>
          <p:cNvCxnSpPr>
            <a:cxnSpLocks/>
          </p:cNvCxnSpPr>
          <p:nvPr/>
        </p:nvCxnSpPr>
        <p:spPr>
          <a:xfrm>
            <a:off x="9443904" y="918803"/>
            <a:ext cx="4287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8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62" grpId="0"/>
      <p:bldP spid="124" grpId="0"/>
      <p:bldP spid="125" grpId="0"/>
      <p:bldP spid="127" grpId="0"/>
      <p:bldP spid="130" grpId="0"/>
      <p:bldP spid="131" grpId="0"/>
      <p:bldP spid="135" grpId="0"/>
      <p:bldP spid="136" grpId="0"/>
      <p:bldP spid="137" grpId="0"/>
      <p:bldP spid="138" grpId="0"/>
      <p:bldP spid="139" grpId="0"/>
      <p:bldP spid="141" grpId="0"/>
      <p:bldP spid="142" grpId="0"/>
      <p:bldP spid="143" grpId="0"/>
      <p:bldP spid="145" grpId="0"/>
      <p:bldP spid="148" grpId="0"/>
      <p:bldP spid="149" grpId="0"/>
      <p:bldP spid="153" grpId="0"/>
      <p:bldP spid="154" grpId="0"/>
      <p:bldP spid="155" grpId="0"/>
      <p:bldP spid="156" grpId="0"/>
      <p:bldP spid="157" grpId="0"/>
      <p:bldP spid="159" grpId="0"/>
      <p:bldP spid="160" grpId="0"/>
      <p:bldP spid="161" grpId="0"/>
      <p:bldP spid="163" grpId="0"/>
      <p:bldP spid="166" grpId="0"/>
      <p:bldP spid="167" grpId="0"/>
      <p:bldP spid="171" grpId="0"/>
      <p:bldP spid="172" grpId="0"/>
      <p:bldP spid="173" grpId="0"/>
      <p:bldP spid="174" grpId="0"/>
      <p:bldP spid="175" grpId="0"/>
      <p:bldP spid="177" grpId="0"/>
      <p:bldP spid="178" grpId="0"/>
      <p:bldP spid="179" grpId="0"/>
      <p:bldP spid="181" grpId="0"/>
      <p:bldP spid="184" grpId="0"/>
      <p:bldP spid="185" grpId="0"/>
      <p:bldP spid="189" grpId="0"/>
      <p:bldP spid="190" grpId="0"/>
      <p:bldP spid="191" grpId="0"/>
      <p:bldP spid="192" grpId="0"/>
      <p:bldP spid="193" grpId="0"/>
      <p:bldP spid="195" grpId="0"/>
      <p:bldP spid="211" grpId="0" animBg="1"/>
      <p:bldP spid="239" grpId="0" animBg="1"/>
      <p:bldP spid="213" grpId="0"/>
      <p:bldP spid="214" grpId="0"/>
      <p:bldP spid="215" grpId="0"/>
      <p:bldP spid="216" grpId="0"/>
      <p:bldP spid="236" grpId="0" animBg="1"/>
      <p:bldP spid="237" grpId="0" animBg="1"/>
      <p:bldP spid="242" grpId="0" animBg="1"/>
      <p:bldP spid="243" grpId="0" animBg="1"/>
      <p:bldP spid="244" grpId="0" animBg="1"/>
      <p:bldP spid="245" grpId="0" animBg="1"/>
      <p:bldP spid="250" grpId="0" animBg="1"/>
      <p:bldP spid="251" grpId="0" animBg="1"/>
      <p:bldP spid="253" grpId="0"/>
      <p:bldP spid="254" grpId="0"/>
      <p:bldP spid="255" grpId="0"/>
      <p:bldP spid="2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266D-49F1-0B96-1CB2-6F6E7BB1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35BCC2C4-6AEB-17AC-B4D2-04541F962D3A}"/>
              </a:ext>
            </a:extLst>
          </p:cNvPr>
          <p:cNvSpPr txBox="1"/>
          <p:nvPr/>
        </p:nvSpPr>
        <p:spPr>
          <a:xfrm>
            <a:off x="337243" y="226337"/>
            <a:ext cx="3551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6R Omtrek en oppervlakte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7E649CA9-9735-E140-B2F2-A85CC37DBDB6}"/>
              </a:ext>
            </a:extLst>
          </p:cNvPr>
          <p:cNvSpPr txBox="1"/>
          <p:nvPr/>
        </p:nvSpPr>
        <p:spPr>
          <a:xfrm>
            <a:off x="235869" y="1376562"/>
            <a:ext cx="848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Er zijn drie basisvormen. Alle andere vormen zijn een samenstelling van deze drie vormen.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000DFAE-B3A2-0A1C-21B1-936351D8E81D}"/>
              </a:ext>
            </a:extLst>
          </p:cNvPr>
          <p:cNvCxnSpPr>
            <a:cxnSpLocks/>
          </p:cNvCxnSpPr>
          <p:nvPr/>
        </p:nvCxnSpPr>
        <p:spPr>
          <a:xfrm>
            <a:off x="0" y="1936930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73F4E6EB-7D61-8F9C-A8B2-A0225F3F7505}"/>
              </a:ext>
            </a:extLst>
          </p:cNvPr>
          <p:cNvCxnSpPr>
            <a:cxnSpLocks/>
          </p:cNvCxnSpPr>
          <p:nvPr/>
        </p:nvCxnSpPr>
        <p:spPr>
          <a:xfrm>
            <a:off x="2757623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494DDE78-DB03-9F2F-8BE6-84E742DA53F8}"/>
              </a:ext>
            </a:extLst>
          </p:cNvPr>
          <p:cNvCxnSpPr>
            <a:cxnSpLocks/>
          </p:cNvCxnSpPr>
          <p:nvPr/>
        </p:nvCxnSpPr>
        <p:spPr>
          <a:xfrm flipH="1">
            <a:off x="0" y="4737054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E653A4B6-FD9D-B2C3-5D53-CFB4FED55A3F}"/>
              </a:ext>
            </a:extLst>
          </p:cNvPr>
          <p:cNvCxnSpPr>
            <a:cxnSpLocks/>
          </p:cNvCxnSpPr>
          <p:nvPr/>
        </p:nvCxnSpPr>
        <p:spPr>
          <a:xfrm>
            <a:off x="0" y="2778729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753F0BED-6B5D-944E-EAA6-B0480679EF1D}"/>
              </a:ext>
            </a:extLst>
          </p:cNvPr>
          <p:cNvCxnSpPr>
            <a:cxnSpLocks/>
          </p:cNvCxnSpPr>
          <p:nvPr/>
        </p:nvCxnSpPr>
        <p:spPr>
          <a:xfrm>
            <a:off x="5784976" y="1936930"/>
            <a:ext cx="0" cy="492107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Gedeeltelijke cirkel 2">
            <a:extLst>
              <a:ext uri="{FF2B5EF4-FFF2-40B4-BE49-F238E27FC236}">
                <a16:creationId xmlns:a16="http://schemas.microsoft.com/office/drawing/2014/main" id="{5ABAEA7D-B8F3-B1D7-1490-E225F8525166}"/>
              </a:ext>
            </a:extLst>
          </p:cNvPr>
          <p:cNvSpPr/>
          <p:nvPr/>
        </p:nvSpPr>
        <p:spPr>
          <a:xfrm>
            <a:off x="674360" y="2825049"/>
            <a:ext cx="1800000" cy="1800000"/>
          </a:xfrm>
          <a:prstGeom prst="pie">
            <a:avLst>
              <a:gd name="adj1" fmla="val 0"/>
              <a:gd name="adj2" fmla="val 5433163"/>
            </a:avLst>
          </a:prstGeom>
          <a:solidFill>
            <a:srgbClr val="00B0F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1AFE5BD-F701-1712-1381-DB831C3AF61C}"/>
              </a:ext>
            </a:extLst>
          </p:cNvPr>
          <p:cNvSpPr txBox="1"/>
          <p:nvPr/>
        </p:nvSpPr>
        <p:spPr>
          <a:xfrm>
            <a:off x="653411" y="2999112"/>
            <a:ext cx="1153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kwartcirkel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6B1F137-E0F6-7FA6-54A2-AD01469CC701}"/>
              </a:ext>
            </a:extLst>
          </p:cNvPr>
          <p:cNvSpPr txBox="1"/>
          <p:nvPr/>
        </p:nvSpPr>
        <p:spPr>
          <a:xfrm>
            <a:off x="1712355" y="338201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5 cm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FB9C349B-A9E0-90AF-7D54-1E6CC7139B6A}"/>
              </a:ext>
            </a:extLst>
          </p:cNvPr>
          <p:cNvCxnSpPr>
            <a:cxnSpLocks/>
          </p:cNvCxnSpPr>
          <p:nvPr/>
        </p:nvCxnSpPr>
        <p:spPr>
          <a:xfrm>
            <a:off x="1553094" y="3716779"/>
            <a:ext cx="936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edeeltelijke cirkel 23">
            <a:extLst>
              <a:ext uri="{FF2B5EF4-FFF2-40B4-BE49-F238E27FC236}">
                <a16:creationId xmlns:a16="http://schemas.microsoft.com/office/drawing/2014/main" id="{4D679A29-508C-5B45-7F4E-DBFD61D63BA4}"/>
              </a:ext>
            </a:extLst>
          </p:cNvPr>
          <p:cNvSpPr/>
          <p:nvPr/>
        </p:nvSpPr>
        <p:spPr>
          <a:xfrm>
            <a:off x="3314445" y="2846315"/>
            <a:ext cx="1800000" cy="1800000"/>
          </a:xfrm>
          <a:prstGeom prst="pie">
            <a:avLst>
              <a:gd name="adj1" fmla="val 0"/>
              <a:gd name="adj2" fmla="val 543316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1A7A08A1-228A-2FBE-AB9F-C414CF565028}"/>
              </a:ext>
            </a:extLst>
          </p:cNvPr>
          <p:cNvSpPr txBox="1"/>
          <p:nvPr/>
        </p:nvSpPr>
        <p:spPr>
          <a:xfrm>
            <a:off x="4343286" y="339264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5 cm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9809BB0C-F601-84FE-8493-2929D634FFFF}"/>
              </a:ext>
            </a:extLst>
          </p:cNvPr>
          <p:cNvCxnSpPr>
            <a:cxnSpLocks/>
          </p:cNvCxnSpPr>
          <p:nvPr/>
        </p:nvCxnSpPr>
        <p:spPr>
          <a:xfrm>
            <a:off x="4193123" y="3727412"/>
            <a:ext cx="936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al 27">
            <a:extLst>
              <a:ext uri="{FF2B5EF4-FFF2-40B4-BE49-F238E27FC236}">
                <a16:creationId xmlns:a16="http://schemas.microsoft.com/office/drawing/2014/main" id="{A211B504-39CE-628A-9CA0-84798B9CEE79}"/>
              </a:ext>
            </a:extLst>
          </p:cNvPr>
          <p:cNvSpPr/>
          <p:nvPr/>
        </p:nvSpPr>
        <p:spPr>
          <a:xfrm>
            <a:off x="3320025" y="2857617"/>
            <a:ext cx="1800000" cy="18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40EB9D97-FE91-CF44-D312-078FF96D7717}"/>
              </a:ext>
            </a:extLst>
          </p:cNvPr>
          <p:cNvSpPr txBox="1"/>
          <p:nvPr/>
        </p:nvSpPr>
        <p:spPr>
          <a:xfrm>
            <a:off x="6463847" y="3099935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10</a:t>
            </a:r>
            <a:r>
              <a:rPr lang="nl-NL" sz="1600" baseline="30000" dirty="0"/>
              <a:t> </a:t>
            </a:r>
            <a:r>
              <a:rPr lang="nl-NL" sz="1600" dirty="0"/>
              <a:t>x</a:t>
            </a:r>
            <a:r>
              <a:rPr lang="nl-NL" sz="1600" baseline="30000" dirty="0"/>
              <a:t>  </a:t>
            </a:r>
            <a:r>
              <a:rPr lang="nl-NL" sz="1600" dirty="0"/>
              <a:t>π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289BD808-E529-5440-3337-D6AB7B56462C}"/>
              </a:ext>
            </a:extLst>
          </p:cNvPr>
          <p:cNvSpPr txBox="1"/>
          <p:nvPr/>
        </p:nvSpPr>
        <p:spPr>
          <a:xfrm>
            <a:off x="7565355" y="3090599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31,41.. cm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939C9B8-40C4-9F57-0B37-FF9AC13AA955}"/>
              </a:ext>
            </a:extLst>
          </p:cNvPr>
          <p:cNvSpPr txBox="1"/>
          <p:nvPr/>
        </p:nvSpPr>
        <p:spPr>
          <a:xfrm>
            <a:off x="6481827" y="3555127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31,41..  : 4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2B1DDB9-915C-B5E6-2D9E-1B1A1B6E1BAE}"/>
              </a:ext>
            </a:extLst>
          </p:cNvPr>
          <p:cNvSpPr txBox="1"/>
          <p:nvPr/>
        </p:nvSpPr>
        <p:spPr>
          <a:xfrm>
            <a:off x="7585789" y="3555127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7,9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35" name="Gedeeltelijke cirkel 34">
            <a:extLst>
              <a:ext uri="{FF2B5EF4-FFF2-40B4-BE49-F238E27FC236}">
                <a16:creationId xmlns:a16="http://schemas.microsoft.com/office/drawing/2014/main" id="{206EB2F8-4759-911C-ACB2-81609EDA1D49}"/>
              </a:ext>
            </a:extLst>
          </p:cNvPr>
          <p:cNvSpPr/>
          <p:nvPr/>
        </p:nvSpPr>
        <p:spPr>
          <a:xfrm>
            <a:off x="683454" y="4806594"/>
            <a:ext cx="1800000" cy="1800000"/>
          </a:xfrm>
          <a:prstGeom prst="pie">
            <a:avLst>
              <a:gd name="adj1" fmla="val 0"/>
              <a:gd name="adj2" fmla="val 8561097"/>
            </a:avLst>
          </a:prstGeom>
          <a:solidFill>
            <a:srgbClr val="F4D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DB29481-FBE4-C14C-C0DC-94700C75E75D}"/>
              </a:ext>
            </a:extLst>
          </p:cNvPr>
          <p:cNvSpPr txBox="1"/>
          <p:nvPr/>
        </p:nvSpPr>
        <p:spPr>
          <a:xfrm>
            <a:off x="662505" y="4980657"/>
            <a:ext cx="1107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cirkelboog</a:t>
            </a:r>
          </a:p>
        </p:txBody>
      </p:sp>
      <p:sp>
        <p:nvSpPr>
          <p:cNvPr id="66" name="Gedeeltelijke cirkel 65">
            <a:extLst>
              <a:ext uri="{FF2B5EF4-FFF2-40B4-BE49-F238E27FC236}">
                <a16:creationId xmlns:a16="http://schemas.microsoft.com/office/drawing/2014/main" id="{DE4D0204-2078-6388-0E2B-BABAD9355A37}"/>
              </a:ext>
            </a:extLst>
          </p:cNvPr>
          <p:cNvSpPr/>
          <p:nvPr/>
        </p:nvSpPr>
        <p:spPr>
          <a:xfrm>
            <a:off x="3327756" y="4828593"/>
            <a:ext cx="1800000" cy="1800000"/>
          </a:xfrm>
          <a:prstGeom prst="pie">
            <a:avLst>
              <a:gd name="adj1" fmla="val 0"/>
              <a:gd name="adj2" fmla="val 8561097"/>
            </a:avLst>
          </a:prstGeom>
          <a:solidFill>
            <a:srgbClr val="F4D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7ECEA305-84D3-AC2C-3B9E-07DCA2D65672}"/>
              </a:ext>
            </a:extLst>
          </p:cNvPr>
          <p:cNvSpPr txBox="1"/>
          <p:nvPr/>
        </p:nvSpPr>
        <p:spPr>
          <a:xfrm>
            <a:off x="1721449" y="536355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5 cm</a:t>
            </a:r>
          </a:p>
        </p:txBody>
      </p: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B5FF16FC-74D5-3868-1601-756B32C08580}"/>
              </a:ext>
            </a:extLst>
          </p:cNvPr>
          <p:cNvCxnSpPr>
            <a:cxnSpLocks/>
          </p:cNvCxnSpPr>
          <p:nvPr/>
        </p:nvCxnSpPr>
        <p:spPr>
          <a:xfrm>
            <a:off x="1562188" y="5698324"/>
            <a:ext cx="936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vak 57">
            <a:extLst>
              <a:ext uri="{FF2B5EF4-FFF2-40B4-BE49-F238E27FC236}">
                <a16:creationId xmlns:a16="http://schemas.microsoft.com/office/drawing/2014/main" id="{2B064028-235B-4500-FA6D-C9F13D0CD81C}"/>
              </a:ext>
            </a:extLst>
          </p:cNvPr>
          <p:cNvSpPr txBox="1"/>
          <p:nvPr/>
        </p:nvSpPr>
        <p:spPr>
          <a:xfrm>
            <a:off x="4352380" y="5374191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5 cm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1286D7F4-9C3F-5DB0-B515-6AE3AE4A4CE3}"/>
              </a:ext>
            </a:extLst>
          </p:cNvPr>
          <p:cNvCxnSpPr>
            <a:cxnSpLocks/>
          </p:cNvCxnSpPr>
          <p:nvPr/>
        </p:nvCxnSpPr>
        <p:spPr>
          <a:xfrm>
            <a:off x="4206766" y="5708957"/>
            <a:ext cx="936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al 59">
            <a:extLst>
              <a:ext uri="{FF2B5EF4-FFF2-40B4-BE49-F238E27FC236}">
                <a16:creationId xmlns:a16="http://schemas.microsoft.com/office/drawing/2014/main" id="{5CC1632B-E29C-02F0-7A18-89B9C9D5416D}"/>
              </a:ext>
            </a:extLst>
          </p:cNvPr>
          <p:cNvSpPr/>
          <p:nvPr/>
        </p:nvSpPr>
        <p:spPr>
          <a:xfrm>
            <a:off x="3329119" y="4839162"/>
            <a:ext cx="1800000" cy="18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8ABF86FE-CF02-82BE-954F-B9BE10213633}"/>
              </a:ext>
            </a:extLst>
          </p:cNvPr>
          <p:cNvSpPr txBox="1"/>
          <p:nvPr/>
        </p:nvSpPr>
        <p:spPr>
          <a:xfrm>
            <a:off x="6472941" y="508148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10</a:t>
            </a:r>
            <a:r>
              <a:rPr lang="nl-NL" sz="1600" baseline="30000" dirty="0"/>
              <a:t> </a:t>
            </a:r>
            <a:r>
              <a:rPr lang="nl-NL" sz="1600" dirty="0"/>
              <a:t>x</a:t>
            </a:r>
            <a:r>
              <a:rPr lang="nl-NL" sz="1600" baseline="30000" dirty="0"/>
              <a:t>  </a:t>
            </a:r>
            <a:r>
              <a:rPr lang="nl-NL" sz="1600" dirty="0"/>
              <a:t>π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ED251E54-3AD1-D60C-E92F-E41610D9F90F}"/>
              </a:ext>
            </a:extLst>
          </p:cNvPr>
          <p:cNvSpPr txBox="1"/>
          <p:nvPr/>
        </p:nvSpPr>
        <p:spPr>
          <a:xfrm>
            <a:off x="7574449" y="5072144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31,41.. cm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3717D0DC-3E68-F9DB-76C6-13ED5CB054DF}"/>
              </a:ext>
            </a:extLst>
          </p:cNvPr>
          <p:cNvSpPr txBox="1"/>
          <p:nvPr/>
        </p:nvSpPr>
        <p:spPr>
          <a:xfrm>
            <a:off x="1437334" y="5767864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123⁰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86836866-BF25-1E2E-7CDD-BF40CC050A6E}"/>
              </a:ext>
            </a:extLst>
          </p:cNvPr>
          <p:cNvSpPr txBox="1"/>
          <p:nvPr/>
        </p:nvSpPr>
        <p:spPr>
          <a:xfrm>
            <a:off x="4081636" y="57823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123⁰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F984A8AB-B0C3-19E6-C584-24D43DCB276E}"/>
              </a:ext>
            </a:extLst>
          </p:cNvPr>
          <p:cNvSpPr txBox="1"/>
          <p:nvPr/>
        </p:nvSpPr>
        <p:spPr>
          <a:xfrm>
            <a:off x="6840902" y="5817948"/>
            <a:ext cx="55335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/>
              <a:t> 360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8510767E-327C-ECBB-0EC9-BEF4B85EECDF}"/>
              </a:ext>
            </a:extLst>
          </p:cNvPr>
          <p:cNvSpPr txBox="1"/>
          <p:nvPr/>
        </p:nvSpPr>
        <p:spPr>
          <a:xfrm>
            <a:off x="7622086" y="5828255"/>
            <a:ext cx="79861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>
                <a:cs typeface="Calibri"/>
              </a:rPr>
              <a:t>31,41..</a:t>
            </a:r>
            <a:endParaRPr lang="nl-NL" sz="1600" dirty="0"/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576A46CE-A09B-A7B2-BEC3-D3038537513E}"/>
              </a:ext>
            </a:extLst>
          </p:cNvPr>
          <p:cNvSpPr txBox="1"/>
          <p:nvPr/>
        </p:nvSpPr>
        <p:spPr>
          <a:xfrm>
            <a:off x="6719887" y="5494273"/>
            <a:ext cx="79252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>
                <a:cs typeface="Calibri"/>
              </a:rPr>
              <a:t>graden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6AAF2039-FAA6-9338-809B-28A4976E65EF}"/>
              </a:ext>
            </a:extLst>
          </p:cNvPr>
          <p:cNvSpPr txBox="1"/>
          <p:nvPr/>
        </p:nvSpPr>
        <p:spPr>
          <a:xfrm>
            <a:off x="7641911" y="5507732"/>
            <a:ext cx="50847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/>
              <a:t> cm</a:t>
            </a:r>
          </a:p>
        </p:txBody>
      </p: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533965DB-28BD-EE21-14E4-0C0522FBCD47}"/>
              </a:ext>
            </a:extLst>
          </p:cNvPr>
          <p:cNvCxnSpPr>
            <a:cxnSpLocks/>
          </p:cNvCxnSpPr>
          <p:nvPr/>
        </p:nvCxnSpPr>
        <p:spPr>
          <a:xfrm>
            <a:off x="6720723" y="6213268"/>
            <a:ext cx="174329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414219E0-7395-2F54-E725-17C171FCE0A8}"/>
              </a:ext>
            </a:extLst>
          </p:cNvPr>
          <p:cNvCxnSpPr/>
          <p:nvPr/>
        </p:nvCxnSpPr>
        <p:spPr>
          <a:xfrm flipV="1">
            <a:off x="7592369" y="5844326"/>
            <a:ext cx="0" cy="720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kstvak 75">
            <a:extLst>
              <a:ext uri="{FF2B5EF4-FFF2-40B4-BE49-F238E27FC236}">
                <a16:creationId xmlns:a16="http://schemas.microsoft.com/office/drawing/2014/main" id="{E411268F-A029-FEB6-0A58-5D548BEF533B}"/>
              </a:ext>
            </a:extLst>
          </p:cNvPr>
          <p:cNvSpPr txBox="1"/>
          <p:nvPr/>
        </p:nvSpPr>
        <p:spPr>
          <a:xfrm>
            <a:off x="6805210" y="6214696"/>
            <a:ext cx="55335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/>
              <a:t> 123</a:t>
            </a:r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15280A9B-DFDB-7F0B-41A9-C781364EA35B}"/>
              </a:ext>
            </a:extLst>
          </p:cNvPr>
          <p:cNvSpPr txBox="1"/>
          <p:nvPr/>
        </p:nvSpPr>
        <p:spPr>
          <a:xfrm>
            <a:off x="7863330" y="6265367"/>
            <a:ext cx="28725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dirty="0"/>
              <a:t>?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49B91264-E37D-6C43-CF71-BBC8DA769757}"/>
              </a:ext>
            </a:extLst>
          </p:cNvPr>
          <p:cNvSpPr txBox="1"/>
          <p:nvPr/>
        </p:nvSpPr>
        <p:spPr>
          <a:xfrm>
            <a:off x="8912199" y="5967167"/>
            <a:ext cx="1842463" cy="33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123 :360  x 31,41..</a:t>
            </a: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B28C6D48-4EA7-8426-3C3B-C0E9CB15367D}"/>
              </a:ext>
            </a:extLst>
          </p:cNvPr>
          <p:cNvSpPr txBox="1"/>
          <p:nvPr/>
        </p:nvSpPr>
        <p:spPr>
          <a:xfrm>
            <a:off x="10542367" y="5967161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10,7 cm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E89AE83-B9A7-E74A-FEEA-3CDE546B45CD}"/>
              </a:ext>
            </a:extLst>
          </p:cNvPr>
          <p:cNvSpPr txBox="1"/>
          <p:nvPr/>
        </p:nvSpPr>
        <p:spPr>
          <a:xfrm>
            <a:off x="276821" y="816725"/>
            <a:ext cx="473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solidFill>
                  <a:srgbClr val="FF0000"/>
                </a:solidFill>
              </a:rPr>
              <a:t>OM</a:t>
            </a:r>
            <a:r>
              <a:rPr lang="nl-NL" sz="1600" b="1" dirty="0" err="1"/>
              <a:t>trek</a:t>
            </a:r>
            <a:r>
              <a:rPr lang="nl-NL" sz="1600" b="1" dirty="0"/>
              <a:t> = wat is de afstand als je </a:t>
            </a:r>
            <a:r>
              <a:rPr lang="nl-NL" sz="2000" b="1" dirty="0">
                <a:solidFill>
                  <a:srgbClr val="FF0000"/>
                </a:solidFill>
              </a:rPr>
              <a:t>OM </a:t>
            </a:r>
            <a:r>
              <a:rPr lang="nl-NL" sz="1600" b="1" dirty="0"/>
              <a:t>heen loopt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B0BD2611-8CCB-2A5F-90E7-B74C823F8470}"/>
              </a:ext>
            </a:extLst>
          </p:cNvPr>
          <p:cNvSpPr/>
          <p:nvPr/>
        </p:nvSpPr>
        <p:spPr>
          <a:xfrm>
            <a:off x="5733705" y="708235"/>
            <a:ext cx="614796" cy="4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Gelijkbenige driehoek 10">
            <a:extLst>
              <a:ext uri="{FF2B5EF4-FFF2-40B4-BE49-F238E27FC236}">
                <a16:creationId xmlns:a16="http://schemas.microsoft.com/office/drawing/2014/main" id="{15FE9A2C-8B79-8638-8767-58705A39E4F7}"/>
              </a:ext>
            </a:extLst>
          </p:cNvPr>
          <p:cNvSpPr/>
          <p:nvPr/>
        </p:nvSpPr>
        <p:spPr>
          <a:xfrm>
            <a:off x="7574321" y="691191"/>
            <a:ext cx="614796" cy="400110"/>
          </a:xfrm>
          <a:prstGeom prst="triangle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82AB7B75-B859-7092-916B-465A7115B4EB}"/>
              </a:ext>
            </a:extLst>
          </p:cNvPr>
          <p:cNvSpPr/>
          <p:nvPr/>
        </p:nvSpPr>
        <p:spPr>
          <a:xfrm>
            <a:off x="9443904" y="702803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3518C57-0B25-3790-13E2-447B6811FDA9}"/>
              </a:ext>
            </a:extLst>
          </p:cNvPr>
          <p:cNvSpPr txBox="1"/>
          <p:nvPr/>
        </p:nvSpPr>
        <p:spPr>
          <a:xfrm>
            <a:off x="5365442" y="1087034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L  + B + L + B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DD419B4-B664-3D71-BFC6-F9F50E6470A9}"/>
              </a:ext>
            </a:extLst>
          </p:cNvPr>
          <p:cNvSpPr txBox="1"/>
          <p:nvPr/>
        </p:nvSpPr>
        <p:spPr>
          <a:xfrm>
            <a:off x="6805936" y="1091192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Zijde1 + Zijde2 + Zijde 3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0532A184-8DD4-9C1E-B50D-87AA893DDD44}"/>
              </a:ext>
            </a:extLst>
          </p:cNvPr>
          <p:cNvSpPr txBox="1"/>
          <p:nvPr/>
        </p:nvSpPr>
        <p:spPr>
          <a:xfrm>
            <a:off x="9181846" y="1102276"/>
            <a:ext cx="1302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Diameter x π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FEE62CD2-25B1-7427-124D-D1A26AD3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5" y="44399"/>
            <a:ext cx="864219" cy="902029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FAD7345D-3BE7-1C5B-F6EB-08AC7D51B417}"/>
              </a:ext>
            </a:extLst>
          </p:cNvPr>
          <p:cNvCxnSpPr>
            <a:cxnSpLocks/>
            <a:stCxn id="11" idx="5"/>
            <a:endCxn id="22" idx="1"/>
          </p:cNvCxnSpPr>
          <p:nvPr/>
        </p:nvCxnSpPr>
        <p:spPr>
          <a:xfrm flipV="1">
            <a:off x="7881719" y="495414"/>
            <a:ext cx="396586" cy="395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7613FE81-1409-2BA8-98AE-761EB2543882}"/>
              </a:ext>
            </a:extLst>
          </p:cNvPr>
          <p:cNvSpPr txBox="1"/>
          <p:nvPr/>
        </p:nvSpPr>
        <p:spPr>
          <a:xfrm>
            <a:off x="7676146" y="6187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ZZZ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7EBABDBD-58AE-96C7-A265-DDF536D06C1E}"/>
              </a:ext>
            </a:extLst>
          </p:cNvPr>
          <p:cNvCxnSpPr>
            <a:cxnSpLocks/>
          </p:cNvCxnSpPr>
          <p:nvPr/>
        </p:nvCxnSpPr>
        <p:spPr>
          <a:xfrm>
            <a:off x="9443904" y="918803"/>
            <a:ext cx="4287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802FCD42-568C-D279-ADC5-7966C97E016B}"/>
              </a:ext>
            </a:extLst>
          </p:cNvPr>
          <p:cNvSpPr txBox="1"/>
          <p:nvPr/>
        </p:nvSpPr>
        <p:spPr>
          <a:xfrm>
            <a:off x="446855" y="1941068"/>
            <a:ext cx="1879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70C0"/>
                </a:solidFill>
              </a:rPr>
              <a:t>Bereken de omtrek </a:t>
            </a:r>
          </a:p>
          <a:p>
            <a:pPr algn="ctr"/>
            <a:r>
              <a:rPr lang="nl-NL" sz="1600" dirty="0">
                <a:solidFill>
                  <a:srgbClr val="0070C0"/>
                </a:solidFill>
              </a:rPr>
              <a:t>van de cirkelbogen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DC7AFE0D-248F-B88F-1D88-3C6E24D152DA}"/>
              </a:ext>
            </a:extLst>
          </p:cNvPr>
          <p:cNvSpPr txBox="1"/>
          <p:nvPr/>
        </p:nvSpPr>
        <p:spPr>
          <a:xfrm>
            <a:off x="2811066" y="1945019"/>
            <a:ext cx="2929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Verdeel in de drie basisvormen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door :   - knippen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               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B56356DA-6C56-F86A-CCFC-3F0A394EA009}"/>
              </a:ext>
            </a:extLst>
          </p:cNvPr>
          <p:cNvSpPr txBox="1"/>
          <p:nvPr/>
        </p:nvSpPr>
        <p:spPr>
          <a:xfrm>
            <a:off x="6348501" y="1941875"/>
            <a:ext cx="368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 elke lengte uit en te bij elkaar op. </a:t>
            </a:r>
          </a:p>
        </p:txBody>
      </p:sp>
      <p:sp>
        <p:nvSpPr>
          <p:cNvPr id="41" name="Blokboog 40">
            <a:extLst>
              <a:ext uri="{FF2B5EF4-FFF2-40B4-BE49-F238E27FC236}">
                <a16:creationId xmlns:a16="http://schemas.microsoft.com/office/drawing/2014/main" id="{5F895D05-D199-F85E-4805-6881D515BB2F}"/>
              </a:ext>
            </a:extLst>
          </p:cNvPr>
          <p:cNvSpPr/>
          <p:nvPr/>
        </p:nvSpPr>
        <p:spPr>
          <a:xfrm rot="5400000">
            <a:off x="685179" y="2793274"/>
            <a:ext cx="1800000" cy="1800000"/>
          </a:xfrm>
          <a:prstGeom prst="blockArc">
            <a:avLst>
              <a:gd name="adj1" fmla="val 16337363"/>
              <a:gd name="adj2" fmla="val 21591390"/>
              <a:gd name="adj3" fmla="val 27"/>
            </a:avLst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8B061BF1-6A7C-2895-4D6D-73F5E98D38C3}"/>
              </a:ext>
            </a:extLst>
          </p:cNvPr>
          <p:cNvSpPr txBox="1"/>
          <p:nvPr/>
        </p:nvSpPr>
        <p:spPr>
          <a:xfrm>
            <a:off x="2326537" y="41732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3" name="Blokboog 42">
            <a:extLst>
              <a:ext uri="{FF2B5EF4-FFF2-40B4-BE49-F238E27FC236}">
                <a16:creationId xmlns:a16="http://schemas.microsoft.com/office/drawing/2014/main" id="{39A536E8-486D-68A1-8DCB-230E190651E2}"/>
              </a:ext>
            </a:extLst>
          </p:cNvPr>
          <p:cNvSpPr/>
          <p:nvPr/>
        </p:nvSpPr>
        <p:spPr>
          <a:xfrm rot="5400000">
            <a:off x="3313742" y="2832183"/>
            <a:ext cx="1800000" cy="1800000"/>
          </a:xfrm>
          <a:prstGeom prst="blockArc">
            <a:avLst>
              <a:gd name="adj1" fmla="val 16337363"/>
              <a:gd name="adj2" fmla="val 21591390"/>
              <a:gd name="adj3" fmla="val 27"/>
            </a:avLst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9BFB50B8-B93A-7A3C-B46D-D3EEE179F095}"/>
              </a:ext>
            </a:extLst>
          </p:cNvPr>
          <p:cNvSpPr txBox="1"/>
          <p:nvPr/>
        </p:nvSpPr>
        <p:spPr>
          <a:xfrm>
            <a:off x="4955100" y="421213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EFBF774D-F5D9-D282-94BD-D821BA6B5BE1}"/>
              </a:ext>
            </a:extLst>
          </p:cNvPr>
          <p:cNvSpPr txBox="1"/>
          <p:nvPr/>
        </p:nvSpPr>
        <p:spPr>
          <a:xfrm>
            <a:off x="6485474" y="2711754"/>
            <a:ext cx="2326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Diameter = 2 x 5 = 10 cm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C2C4B614-8CFD-F280-B1D9-11D01DF009F1}"/>
              </a:ext>
            </a:extLst>
          </p:cNvPr>
          <p:cNvSpPr txBox="1"/>
          <p:nvPr/>
        </p:nvSpPr>
        <p:spPr>
          <a:xfrm>
            <a:off x="64923" y="2445936"/>
            <a:ext cx="2686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(een gedeelte van een cirkel)</a:t>
            </a:r>
          </a:p>
        </p:txBody>
      </p:sp>
      <p:sp>
        <p:nvSpPr>
          <p:cNvPr id="47" name="Blokboog 46">
            <a:extLst>
              <a:ext uri="{FF2B5EF4-FFF2-40B4-BE49-F238E27FC236}">
                <a16:creationId xmlns:a16="http://schemas.microsoft.com/office/drawing/2014/main" id="{F6262BD5-1C5A-458D-4E2D-6460A174A20C}"/>
              </a:ext>
            </a:extLst>
          </p:cNvPr>
          <p:cNvSpPr/>
          <p:nvPr/>
        </p:nvSpPr>
        <p:spPr>
          <a:xfrm rot="5400000">
            <a:off x="660750" y="4798324"/>
            <a:ext cx="1800000" cy="1800000"/>
          </a:xfrm>
          <a:prstGeom prst="blockArc">
            <a:avLst>
              <a:gd name="adj1" fmla="val 16337363"/>
              <a:gd name="adj2" fmla="val 2939263"/>
              <a:gd name="adj3" fmla="val 252"/>
            </a:avLst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EA720153-4843-6760-C2C6-0638D8C3666E}"/>
              </a:ext>
            </a:extLst>
          </p:cNvPr>
          <p:cNvSpPr txBox="1"/>
          <p:nvPr/>
        </p:nvSpPr>
        <p:spPr>
          <a:xfrm>
            <a:off x="2302108" y="617827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9" name="Blokboog 48">
            <a:extLst>
              <a:ext uri="{FF2B5EF4-FFF2-40B4-BE49-F238E27FC236}">
                <a16:creationId xmlns:a16="http://schemas.microsoft.com/office/drawing/2014/main" id="{22F75C27-FE8D-1D11-598F-11CB7A751104}"/>
              </a:ext>
            </a:extLst>
          </p:cNvPr>
          <p:cNvSpPr/>
          <p:nvPr/>
        </p:nvSpPr>
        <p:spPr>
          <a:xfrm rot="5400000">
            <a:off x="3327756" y="4815941"/>
            <a:ext cx="1800000" cy="1800000"/>
          </a:xfrm>
          <a:prstGeom prst="blockArc">
            <a:avLst>
              <a:gd name="adj1" fmla="val 16250736"/>
              <a:gd name="adj2" fmla="val 3013060"/>
              <a:gd name="adj3" fmla="val 166"/>
            </a:avLst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3B51BD4A-97C0-B847-09F0-449E9E7AAE67}"/>
              </a:ext>
            </a:extLst>
          </p:cNvPr>
          <p:cNvSpPr txBox="1"/>
          <p:nvPr/>
        </p:nvSpPr>
        <p:spPr>
          <a:xfrm>
            <a:off x="4969114" y="619588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810B5552-87B1-1063-459C-FC2DD5323FE7}"/>
              </a:ext>
            </a:extLst>
          </p:cNvPr>
          <p:cNvSpPr txBox="1"/>
          <p:nvPr/>
        </p:nvSpPr>
        <p:spPr>
          <a:xfrm>
            <a:off x="6478483" y="4692431"/>
            <a:ext cx="2326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Diameter = 2 x 5 = 10 cm</a:t>
            </a:r>
          </a:p>
        </p:txBody>
      </p:sp>
    </p:spTree>
    <p:extLst>
      <p:ext uri="{BB962C8B-B14F-4D97-AF65-F5344CB8AC3E}">
        <p14:creationId xmlns:p14="http://schemas.microsoft.com/office/powerpoint/2010/main" val="121584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8" grpId="0" animBg="1"/>
      <p:bldP spid="29" grpId="0"/>
      <p:bldP spid="31" grpId="0"/>
      <p:bldP spid="32" grpId="0"/>
      <p:bldP spid="33" grpId="0"/>
      <p:bldP spid="35" grpId="0" animBg="1"/>
      <p:bldP spid="36" grpId="0"/>
      <p:bldP spid="66" grpId="0" animBg="1"/>
      <p:bldP spid="55" grpId="0"/>
      <p:bldP spid="58" grpId="0"/>
      <p:bldP spid="60" grpId="0" animBg="1"/>
      <p:bldP spid="61" grpId="0"/>
      <p:bldP spid="62" grpId="0"/>
      <p:bldP spid="65" grpId="0"/>
      <p:bldP spid="67" grpId="0"/>
      <p:bldP spid="68" grpId="0"/>
      <p:bldP spid="69" grpId="0"/>
      <p:bldP spid="70" grpId="0"/>
      <p:bldP spid="71" grpId="0"/>
      <p:bldP spid="76" grpId="0"/>
      <p:bldP spid="105" grpId="0"/>
      <p:bldP spid="109" grpId="0"/>
      <p:bldP spid="133" grpId="0"/>
      <p:bldP spid="41" grpId="0" animBg="1"/>
      <p:bldP spid="42" grpId="0"/>
      <p:bldP spid="43" grpId="0" animBg="1"/>
      <p:bldP spid="44" grpId="0"/>
      <p:bldP spid="45" grpId="0"/>
      <p:bldP spid="47" grpId="0" animBg="1"/>
      <p:bldP spid="48" grpId="0"/>
      <p:bldP spid="49" grpId="0" animBg="1"/>
      <p:bldP spid="50" grpId="0"/>
      <p:bldP spid="5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7B75E-8859-3148-287C-8B3E85585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CA2461C8-CD62-8FF8-286B-521115E3A858}"/>
              </a:ext>
            </a:extLst>
          </p:cNvPr>
          <p:cNvSpPr txBox="1"/>
          <p:nvPr/>
        </p:nvSpPr>
        <p:spPr>
          <a:xfrm>
            <a:off x="337243" y="226337"/>
            <a:ext cx="53454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6S Vergrotingsfactor (schaal) en oppervlakte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7605B5A2-71B6-3B97-6305-FCEC2DB0BFAA}"/>
              </a:ext>
            </a:extLst>
          </p:cNvPr>
          <p:cNvSpPr txBox="1"/>
          <p:nvPr/>
        </p:nvSpPr>
        <p:spPr>
          <a:xfrm>
            <a:off x="213813" y="668220"/>
            <a:ext cx="5947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Vergrotingsfactor wordt per dimensie van een figuur toegepast</a:t>
            </a:r>
          </a:p>
        </p:txBody>
      </p:sp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796D5E92-084A-4C88-095D-5044492CD373}"/>
              </a:ext>
            </a:extLst>
          </p:cNvPr>
          <p:cNvCxnSpPr>
            <a:cxnSpLocks/>
          </p:cNvCxnSpPr>
          <p:nvPr/>
        </p:nvCxnSpPr>
        <p:spPr>
          <a:xfrm>
            <a:off x="1333932" y="1081828"/>
            <a:ext cx="0" cy="247563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B6B1F3BD-E482-3054-EF64-FEB466710C4D}"/>
              </a:ext>
            </a:extLst>
          </p:cNvPr>
          <p:cNvSpPr txBox="1"/>
          <p:nvPr/>
        </p:nvSpPr>
        <p:spPr>
          <a:xfrm>
            <a:off x="128567" y="1227795"/>
            <a:ext cx="628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Maat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004768D-7E67-F94B-67C1-ABAE60EA1CAA}"/>
              </a:ext>
            </a:extLst>
          </p:cNvPr>
          <p:cNvSpPr txBox="1"/>
          <p:nvPr/>
        </p:nvSpPr>
        <p:spPr>
          <a:xfrm>
            <a:off x="1457315" y="1219433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Eenheden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D8E26A0-EA23-0B36-13DC-59B79CDD6826}"/>
              </a:ext>
            </a:extLst>
          </p:cNvPr>
          <p:cNvSpPr txBox="1"/>
          <p:nvPr/>
        </p:nvSpPr>
        <p:spPr>
          <a:xfrm>
            <a:off x="3107909" y="1215245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Dimensies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057300D-4503-E700-DF82-C6006D81A13F}"/>
              </a:ext>
            </a:extLst>
          </p:cNvPr>
          <p:cNvSpPr txBox="1"/>
          <p:nvPr/>
        </p:nvSpPr>
        <p:spPr>
          <a:xfrm>
            <a:off x="5263694" y="1215245"/>
            <a:ext cx="16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gebruiken om te vergroten 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CC29FDA-A74D-CB44-ABA4-93B22D7A96E8}"/>
              </a:ext>
            </a:extLst>
          </p:cNvPr>
          <p:cNvSpPr txBox="1"/>
          <p:nvPr/>
        </p:nvSpPr>
        <p:spPr>
          <a:xfrm>
            <a:off x="122473" y="2102991"/>
            <a:ext cx="866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Afstand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61FC4D8-2A43-4327-0DF8-8D9AB82E3D01}"/>
              </a:ext>
            </a:extLst>
          </p:cNvPr>
          <p:cNvSpPr txBox="1"/>
          <p:nvPr/>
        </p:nvSpPr>
        <p:spPr>
          <a:xfrm>
            <a:off x="1419990" y="2107483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    dm    cm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47AD97C-5CF0-0955-EDCD-AB3AFE5C0302}"/>
              </a:ext>
            </a:extLst>
          </p:cNvPr>
          <p:cNvSpPr txBox="1"/>
          <p:nvPr/>
        </p:nvSpPr>
        <p:spPr>
          <a:xfrm>
            <a:off x="2900389" y="2124105"/>
            <a:ext cx="1060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nl-NL" sz="1600" dirty="0"/>
              <a:t> lengte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6F098E6-5A77-B3C6-2C3D-62B4A5E25A26}"/>
              </a:ext>
            </a:extLst>
          </p:cNvPr>
          <p:cNvCxnSpPr>
            <a:cxnSpLocks/>
          </p:cNvCxnSpPr>
          <p:nvPr/>
        </p:nvCxnSpPr>
        <p:spPr>
          <a:xfrm>
            <a:off x="1483" y="2600009"/>
            <a:ext cx="1215435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B756EC08-A25A-735E-0E59-884F61010EF6}"/>
              </a:ext>
            </a:extLst>
          </p:cNvPr>
          <p:cNvSpPr txBox="1"/>
          <p:nvPr/>
        </p:nvSpPr>
        <p:spPr>
          <a:xfrm>
            <a:off x="108272" y="2958841"/>
            <a:ext cx="1270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Oppervlakte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FAC8FC57-A30B-FD4E-5B78-D490A87E2D70}"/>
              </a:ext>
            </a:extLst>
          </p:cNvPr>
          <p:cNvSpPr txBox="1"/>
          <p:nvPr/>
        </p:nvSpPr>
        <p:spPr>
          <a:xfrm>
            <a:off x="1419222" y="2966326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</a:t>
            </a:r>
            <a:r>
              <a:rPr lang="nl-NL" sz="1600" baseline="30000" dirty="0"/>
              <a:t>2  </a:t>
            </a:r>
            <a:r>
              <a:rPr lang="nl-NL" sz="1600" dirty="0"/>
              <a:t> dm</a:t>
            </a:r>
            <a:r>
              <a:rPr lang="nl-NL" sz="1600" baseline="30000" dirty="0"/>
              <a:t>2   </a:t>
            </a:r>
            <a:r>
              <a:rPr lang="nl-NL" sz="1600" dirty="0"/>
              <a:t>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491A6BA-DDB2-4EF9-228E-D3A02538230A}"/>
              </a:ext>
            </a:extLst>
          </p:cNvPr>
          <p:cNvCxnSpPr>
            <a:cxnSpLocks/>
          </p:cNvCxnSpPr>
          <p:nvPr/>
        </p:nvCxnSpPr>
        <p:spPr>
          <a:xfrm>
            <a:off x="-119270" y="3557459"/>
            <a:ext cx="1233373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0BDC54BD-00DC-8D86-D2CE-BCBEAAFC3BEA}"/>
              </a:ext>
            </a:extLst>
          </p:cNvPr>
          <p:cNvSpPr txBox="1"/>
          <p:nvPr/>
        </p:nvSpPr>
        <p:spPr>
          <a:xfrm>
            <a:off x="2889453" y="2890958"/>
            <a:ext cx="1157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/>
              <a:t>lengte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/>
              <a:t>breedte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708C75A4-D014-B3F2-D45C-ACD388DE04CA}"/>
              </a:ext>
            </a:extLst>
          </p:cNvPr>
          <p:cNvSpPr txBox="1"/>
          <p:nvPr/>
        </p:nvSpPr>
        <p:spPr>
          <a:xfrm>
            <a:off x="5687812" y="313286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x vf</a:t>
            </a:r>
            <a:r>
              <a:rPr lang="nl-NL" sz="1600" baseline="30000" dirty="0">
                <a:sym typeface="Wingdings" panose="05000000000000000000" pitchFamily="2" charset="2"/>
              </a:rPr>
              <a:t>2</a:t>
            </a:r>
            <a:endParaRPr lang="nl-NL" sz="1600" dirty="0"/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0821849E-C596-88D6-7AC3-D1BB8719A230}"/>
              </a:ext>
            </a:extLst>
          </p:cNvPr>
          <p:cNvCxnSpPr>
            <a:cxnSpLocks/>
          </p:cNvCxnSpPr>
          <p:nvPr/>
        </p:nvCxnSpPr>
        <p:spPr>
          <a:xfrm>
            <a:off x="1483" y="1784191"/>
            <a:ext cx="1215435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D8F1C6A6-E2EA-0B5F-E068-EA70B94E1EAE}"/>
              </a:ext>
            </a:extLst>
          </p:cNvPr>
          <p:cNvSpPr txBox="1"/>
          <p:nvPr/>
        </p:nvSpPr>
        <p:spPr>
          <a:xfrm>
            <a:off x="5687812" y="2107483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x </a:t>
            </a:r>
            <a:r>
              <a:rPr lang="nl-NL" sz="1600" dirty="0" err="1">
                <a:sym typeface="Wingdings" panose="05000000000000000000" pitchFamily="2" charset="2"/>
              </a:rPr>
              <a:t>vf</a:t>
            </a:r>
            <a:endParaRPr lang="nl-NL" sz="1600" dirty="0"/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F0A5D40-6A2B-76FD-CEF9-E21D1B20E5E6}"/>
              </a:ext>
            </a:extLst>
          </p:cNvPr>
          <p:cNvCxnSpPr>
            <a:cxnSpLocks/>
          </p:cNvCxnSpPr>
          <p:nvPr/>
        </p:nvCxnSpPr>
        <p:spPr>
          <a:xfrm>
            <a:off x="2760438" y="1100217"/>
            <a:ext cx="0" cy="245724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0A8D4905-2F74-C424-D076-E287297B95EA}"/>
              </a:ext>
            </a:extLst>
          </p:cNvPr>
          <p:cNvCxnSpPr>
            <a:cxnSpLocks/>
          </p:cNvCxnSpPr>
          <p:nvPr/>
        </p:nvCxnSpPr>
        <p:spPr>
          <a:xfrm>
            <a:off x="5098033" y="1081828"/>
            <a:ext cx="24630" cy="247563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E9C6AEF-4770-C179-7A7A-18F3CD3CC83E}"/>
              </a:ext>
            </a:extLst>
          </p:cNvPr>
          <p:cNvCxnSpPr>
            <a:cxnSpLocks/>
          </p:cNvCxnSpPr>
          <p:nvPr/>
        </p:nvCxnSpPr>
        <p:spPr>
          <a:xfrm>
            <a:off x="6922600" y="1118607"/>
            <a:ext cx="0" cy="243885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70110615-83CA-C13B-AA9C-32E12ECD1254}"/>
              </a:ext>
            </a:extLst>
          </p:cNvPr>
          <p:cNvCxnSpPr>
            <a:cxnSpLocks/>
          </p:cNvCxnSpPr>
          <p:nvPr/>
        </p:nvCxnSpPr>
        <p:spPr>
          <a:xfrm>
            <a:off x="4283276" y="2300994"/>
            <a:ext cx="49073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7B954737-C2B7-C5EA-AC1A-4398F38CD0EA}"/>
              </a:ext>
            </a:extLst>
          </p:cNvPr>
          <p:cNvSpPr/>
          <p:nvPr/>
        </p:nvSpPr>
        <p:spPr>
          <a:xfrm>
            <a:off x="4290010" y="2718387"/>
            <a:ext cx="490738" cy="729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30177463-8031-BC86-2FCC-963DA062B244}"/>
              </a:ext>
            </a:extLst>
          </p:cNvPr>
          <p:cNvSpPr txBox="1"/>
          <p:nvPr/>
        </p:nvSpPr>
        <p:spPr>
          <a:xfrm>
            <a:off x="9417533" y="2122540"/>
            <a:ext cx="2593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nieuwe lengte : oude lengte</a:t>
            </a:r>
            <a:endParaRPr lang="nl-NL" sz="1600" dirty="0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4DD79D5F-1602-CA12-722E-2B23A71675E0}"/>
              </a:ext>
            </a:extLst>
          </p:cNvPr>
          <p:cNvSpPr txBox="1"/>
          <p:nvPr/>
        </p:nvSpPr>
        <p:spPr>
          <a:xfrm>
            <a:off x="9927891" y="1235526"/>
            <a:ext cx="1364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uitrekenen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vak 47">
                <a:extLst>
                  <a:ext uri="{FF2B5EF4-FFF2-40B4-BE49-F238E27FC236}">
                    <a16:creationId xmlns:a16="http://schemas.microsoft.com/office/drawing/2014/main" id="{C8635FA5-B5D6-B575-CFC7-A2D649E55A28}"/>
                  </a:ext>
                </a:extLst>
              </p:cNvPr>
              <p:cNvSpPr txBox="1"/>
              <p:nvPr/>
            </p:nvSpPr>
            <p:spPr>
              <a:xfrm>
                <a:off x="8843915" y="2942535"/>
                <a:ext cx="3261149" cy="3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nieuwe</m:t>
                          </m:r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oppervl</m:t>
                          </m:r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m:rPr>
                              <m:sty m:val="p"/>
                            </m:rP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oude</m:t>
                          </m:r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oppervl</m:t>
                          </m:r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nl-NL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8" name="Tekstvak 47">
                <a:extLst>
                  <a:ext uri="{FF2B5EF4-FFF2-40B4-BE49-F238E27FC236}">
                    <a16:creationId xmlns:a16="http://schemas.microsoft.com/office/drawing/2014/main" id="{C8635FA5-B5D6-B575-CFC7-A2D649E55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915" y="2942535"/>
                <a:ext cx="3261149" cy="39049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kstvak 48">
            <a:extLst>
              <a:ext uri="{FF2B5EF4-FFF2-40B4-BE49-F238E27FC236}">
                <a16:creationId xmlns:a16="http://schemas.microsoft.com/office/drawing/2014/main" id="{E9CD0EC1-2E55-82F5-4721-38971B016BDB}"/>
              </a:ext>
            </a:extLst>
          </p:cNvPr>
          <p:cNvSpPr txBox="1"/>
          <p:nvPr/>
        </p:nvSpPr>
        <p:spPr>
          <a:xfrm>
            <a:off x="2846221" y="1851242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 dimensie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7C9E40DC-4C72-D9EA-A2B0-851C559F6B90}"/>
              </a:ext>
            </a:extLst>
          </p:cNvPr>
          <p:cNvSpPr txBox="1"/>
          <p:nvPr/>
        </p:nvSpPr>
        <p:spPr>
          <a:xfrm>
            <a:off x="2841844" y="2609402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dimensies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015B5B59-D9C9-7047-453D-A549B6D7C3D4}"/>
              </a:ext>
            </a:extLst>
          </p:cNvPr>
          <p:cNvSpPr txBox="1"/>
          <p:nvPr/>
        </p:nvSpPr>
        <p:spPr>
          <a:xfrm>
            <a:off x="5677906" y="2844791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</a:t>
            </a:r>
            <a:r>
              <a:rPr lang="nl-NL" sz="1600" dirty="0" err="1"/>
              <a:t>vf</a:t>
            </a:r>
            <a:r>
              <a:rPr lang="nl-NL" sz="1600" dirty="0"/>
              <a:t> x </a:t>
            </a:r>
            <a:r>
              <a:rPr lang="nl-NL" sz="1600" dirty="0" err="1"/>
              <a:t>vf</a:t>
            </a:r>
            <a:endParaRPr lang="nl-NL" sz="1600" dirty="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40A87B1E-854C-BA57-0AA1-BED49FBBE180}"/>
              </a:ext>
            </a:extLst>
          </p:cNvPr>
          <p:cNvSpPr txBox="1"/>
          <p:nvPr/>
        </p:nvSpPr>
        <p:spPr>
          <a:xfrm>
            <a:off x="7094768" y="1186222"/>
            <a:ext cx="16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gebruiken om te verkleinen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6F9B8E2E-9489-E988-6BBC-5B5DC6E9E23C}"/>
              </a:ext>
            </a:extLst>
          </p:cNvPr>
          <p:cNvSpPr txBox="1"/>
          <p:nvPr/>
        </p:nvSpPr>
        <p:spPr>
          <a:xfrm>
            <a:off x="7518886" y="3103838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: vf</a:t>
            </a:r>
            <a:r>
              <a:rPr lang="nl-NL" sz="1600" baseline="30000" dirty="0">
                <a:sym typeface="Wingdings" panose="05000000000000000000" pitchFamily="2" charset="2"/>
              </a:rPr>
              <a:t>2</a:t>
            </a:r>
            <a:endParaRPr lang="nl-NL" sz="1600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160E6339-9B19-DF66-D644-782C0010A48C}"/>
              </a:ext>
            </a:extLst>
          </p:cNvPr>
          <p:cNvSpPr txBox="1"/>
          <p:nvPr/>
        </p:nvSpPr>
        <p:spPr>
          <a:xfrm>
            <a:off x="7518886" y="2078460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: </a:t>
            </a:r>
            <a:r>
              <a:rPr lang="nl-NL" sz="1600" dirty="0" err="1">
                <a:sym typeface="Wingdings" panose="05000000000000000000" pitchFamily="2" charset="2"/>
              </a:rPr>
              <a:t>vf</a:t>
            </a:r>
            <a:endParaRPr lang="nl-NL" sz="1600" dirty="0"/>
          </a:p>
        </p:txBody>
      </p: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B28C7988-CFFD-F957-43C2-A3B7EBCCF017}"/>
              </a:ext>
            </a:extLst>
          </p:cNvPr>
          <p:cNvCxnSpPr>
            <a:cxnSpLocks/>
          </p:cNvCxnSpPr>
          <p:nvPr/>
        </p:nvCxnSpPr>
        <p:spPr>
          <a:xfrm>
            <a:off x="8753674" y="1100217"/>
            <a:ext cx="0" cy="245724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>
            <a:extLst>
              <a:ext uri="{FF2B5EF4-FFF2-40B4-BE49-F238E27FC236}">
                <a16:creationId xmlns:a16="http://schemas.microsoft.com/office/drawing/2014/main" id="{4B83EC4C-EB7C-EEE4-1113-B3A0CB13800C}"/>
              </a:ext>
            </a:extLst>
          </p:cNvPr>
          <p:cNvSpPr txBox="1"/>
          <p:nvPr/>
        </p:nvSpPr>
        <p:spPr>
          <a:xfrm>
            <a:off x="7508980" y="28157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: </a:t>
            </a:r>
            <a:r>
              <a:rPr lang="nl-NL" sz="1600" dirty="0" err="1"/>
              <a:t>vf</a:t>
            </a:r>
            <a:r>
              <a:rPr lang="nl-NL" sz="1600" dirty="0"/>
              <a:t> : </a:t>
            </a:r>
            <a:r>
              <a:rPr lang="nl-NL" sz="1600" dirty="0" err="1"/>
              <a:t>vf</a:t>
            </a:r>
            <a:endParaRPr lang="nl-NL" sz="1600" dirty="0"/>
          </a:p>
        </p:txBody>
      </p: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516F26A1-66EE-432F-3F1A-FB7DF8F846B9}"/>
              </a:ext>
            </a:extLst>
          </p:cNvPr>
          <p:cNvCxnSpPr>
            <a:cxnSpLocks/>
          </p:cNvCxnSpPr>
          <p:nvPr/>
        </p:nvCxnSpPr>
        <p:spPr>
          <a:xfrm>
            <a:off x="20307" y="1100217"/>
            <a:ext cx="1215435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kstvak 79">
            <a:extLst>
              <a:ext uri="{FF2B5EF4-FFF2-40B4-BE49-F238E27FC236}">
                <a16:creationId xmlns:a16="http://schemas.microsoft.com/office/drawing/2014/main" id="{D5278315-DDD3-3EE0-7AF5-9EE38F3FE984}"/>
              </a:ext>
            </a:extLst>
          </p:cNvPr>
          <p:cNvSpPr txBox="1"/>
          <p:nvPr/>
        </p:nvSpPr>
        <p:spPr>
          <a:xfrm>
            <a:off x="38149" y="4230561"/>
            <a:ext cx="4089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Afstand vergroten met vergrotingsfactor 4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AECF3719-7F29-55CF-6973-DBD1DA173C8A}"/>
              </a:ext>
            </a:extLst>
          </p:cNvPr>
          <p:cNvSpPr txBox="1"/>
          <p:nvPr/>
        </p:nvSpPr>
        <p:spPr>
          <a:xfrm>
            <a:off x="5168048" y="3793560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Oud 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0756728B-4EBD-B849-46BF-25C38A0DE035}"/>
              </a:ext>
            </a:extLst>
          </p:cNvPr>
          <p:cNvSpPr txBox="1"/>
          <p:nvPr/>
        </p:nvSpPr>
        <p:spPr>
          <a:xfrm>
            <a:off x="7327599" y="3797015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Nieuw </a:t>
            </a:r>
          </a:p>
        </p:txBody>
      </p: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BA09CB38-A55E-3268-E27E-BBC6DA0C5F11}"/>
              </a:ext>
            </a:extLst>
          </p:cNvPr>
          <p:cNvCxnSpPr>
            <a:cxnSpLocks/>
          </p:cNvCxnSpPr>
          <p:nvPr/>
        </p:nvCxnSpPr>
        <p:spPr>
          <a:xfrm>
            <a:off x="6288211" y="4539594"/>
            <a:ext cx="52853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89">
            <a:extLst>
              <a:ext uri="{FF2B5EF4-FFF2-40B4-BE49-F238E27FC236}">
                <a16:creationId xmlns:a16="http://schemas.microsoft.com/office/drawing/2014/main" id="{EDB4F31C-CA60-ABC0-E50E-14E7C202AE5F}"/>
              </a:ext>
            </a:extLst>
          </p:cNvPr>
          <p:cNvCxnSpPr>
            <a:cxnSpLocks/>
          </p:cNvCxnSpPr>
          <p:nvPr/>
        </p:nvCxnSpPr>
        <p:spPr>
          <a:xfrm>
            <a:off x="5181205" y="4537508"/>
            <a:ext cx="63725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vak 90">
            <a:extLst>
              <a:ext uri="{FF2B5EF4-FFF2-40B4-BE49-F238E27FC236}">
                <a16:creationId xmlns:a16="http://schemas.microsoft.com/office/drawing/2014/main" id="{769B1611-5135-3200-F66F-767C1444FE9B}"/>
              </a:ext>
            </a:extLst>
          </p:cNvPr>
          <p:cNvSpPr txBox="1"/>
          <p:nvPr/>
        </p:nvSpPr>
        <p:spPr>
          <a:xfrm>
            <a:off x="5168048" y="4187162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7640CDB9-0644-2AF8-3C35-78950FBC2D5A}"/>
              </a:ext>
            </a:extLst>
          </p:cNvPr>
          <p:cNvSpPr txBox="1"/>
          <p:nvPr/>
        </p:nvSpPr>
        <p:spPr>
          <a:xfrm>
            <a:off x="6319871" y="4202381"/>
            <a:ext cx="496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x 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298FFF87-52DF-4DF7-09C8-B81457422D6F}"/>
              </a:ext>
            </a:extLst>
          </p:cNvPr>
          <p:cNvCxnSpPr>
            <a:cxnSpLocks/>
          </p:cNvCxnSpPr>
          <p:nvPr/>
        </p:nvCxnSpPr>
        <p:spPr>
          <a:xfrm>
            <a:off x="7394812" y="4533613"/>
            <a:ext cx="63725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vak 95">
            <a:extLst>
              <a:ext uri="{FF2B5EF4-FFF2-40B4-BE49-F238E27FC236}">
                <a16:creationId xmlns:a16="http://schemas.microsoft.com/office/drawing/2014/main" id="{6510ADC5-A3A0-6E1A-05D4-F592D2BEDD8F}"/>
              </a:ext>
            </a:extLst>
          </p:cNvPr>
          <p:cNvSpPr txBox="1"/>
          <p:nvPr/>
        </p:nvSpPr>
        <p:spPr>
          <a:xfrm>
            <a:off x="7318045" y="420399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814F335C-AE28-0D28-7B09-78AA18BB557C}"/>
              </a:ext>
            </a:extLst>
          </p:cNvPr>
          <p:cNvCxnSpPr>
            <a:cxnSpLocks/>
          </p:cNvCxnSpPr>
          <p:nvPr/>
        </p:nvCxnSpPr>
        <p:spPr>
          <a:xfrm>
            <a:off x="8012289" y="4533613"/>
            <a:ext cx="63725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kstvak 97">
            <a:extLst>
              <a:ext uri="{FF2B5EF4-FFF2-40B4-BE49-F238E27FC236}">
                <a16:creationId xmlns:a16="http://schemas.microsoft.com/office/drawing/2014/main" id="{28B8912D-C7ED-0D1B-58CF-E0623214B2C7}"/>
              </a:ext>
            </a:extLst>
          </p:cNvPr>
          <p:cNvSpPr txBox="1"/>
          <p:nvPr/>
        </p:nvSpPr>
        <p:spPr>
          <a:xfrm>
            <a:off x="7943473" y="420399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74C69FA7-ADC5-F6FE-1954-6BBCD9DFC86C}"/>
              </a:ext>
            </a:extLst>
          </p:cNvPr>
          <p:cNvCxnSpPr>
            <a:cxnSpLocks/>
          </p:cNvCxnSpPr>
          <p:nvPr/>
        </p:nvCxnSpPr>
        <p:spPr>
          <a:xfrm>
            <a:off x="8629766" y="4533613"/>
            <a:ext cx="63725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vak 99">
            <a:extLst>
              <a:ext uri="{FF2B5EF4-FFF2-40B4-BE49-F238E27FC236}">
                <a16:creationId xmlns:a16="http://schemas.microsoft.com/office/drawing/2014/main" id="{1C202C76-4015-B226-F4B4-1A8A1C990FE0}"/>
              </a:ext>
            </a:extLst>
          </p:cNvPr>
          <p:cNvSpPr txBox="1"/>
          <p:nvPr/>
        </p:nvSpPr>
        <p:spPr>
          <a:xfrm>
            <a:off x="8568901" y="420399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53579156-A7E7-6F58-1D78-46E7082AE4D0}"/>
              </a:ext>
            </a:extLst>
          </p:cNvPr>
          <p:cNvCxnSpPr>
            <a:cxnSpLocks/>
          </p:cNvCxnSpPr>
          <p:nvPr/>
        </p:nvCxnSpPr>
        <p:spPr>
          <a:xfrm>
            <a:off x="9247243" y="4533613"/>
            <a:ext cx="63725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E177F169-6CEC-5BD7-EC60-38FC2E273905}"/>
              </a:ext>
            </a:extLst>
          </p:cNvPr>
          <p:cNvSpPr txBox="1"/>
          <p:nvPr/>
        </p:nvSpPr>
        <p:spPr>
          <a:xfrm>
            <a:off x="9218182" y="420399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2767FF21-5782-1C19-129E-2E2CA3D264B9}"/>
              </a:ext>
            </a:extLst>
          </p:cNvPr>
          <p:cNvSpPr txBox="1"/>
          <p:nvPr/>
        </p:nvSpPr>
        <p:spPr>
          <a:xfrm>
            <a:off x="9974906" y="4234933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2 cm x 4 = 8 cm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A85877C-8141-81BF-14FB-0D02CC17F14E}"/>
              </a:ext>
            </a:extLst>
          </p:cNvPr>
          <p:cNvSpPr txBox="1"/>
          <p:nvPr/>
        </p:nvSpPr>
        <p:spPr>
          <a:xfrm>
            <a:off x="23437" y="5249000"/>
            <a:ext cx="4505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Oppervlakte vergroten met vergrotingsfactor 4</a:t>
            </a:r>
          </a:p>
        </p:txBody>
      </p:sp>
      <p:sp>
        <p:nvSpPr>
          <p:cNvPr id="111" name="Rechthoek 110">
            <a:extLst>
              <a:ext uri="{FF2B5EF4-FFF2-40B4-BE49-F238E27FC236}">
                <a16:creationId xmlns:a16="http://schemas.microsoft.com/office/drawing/2014/main" id="{CB04B62D-BFE6-357A-A82F-432B30FDF859}"/>
              </a:ext>
            </a:extLst>
          </p:cNvPr>
          <p:cNvSpPr/>
          <p:nvPr/>
        </p:nvSpPr>
        <p:spPr>
          <a:xfrm rot="5400000">
            <a:off x="5330137" y="5103595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12" name="Tekstvak 111">
            <a:extLst>
              <a:ext uri="{FF2B5EF4-FFF2-40B4-BE49-F238E27FC236}">
                <a16:creationId xmlns:a16="http://schemas.microsoft.com/office/drawing/2014/main" id="{B7B9DD13-642A-1082-0C23-527A597C33F0}"/>
              </a:ext>
            </a:extLst>
          </p:cNvPr>
          <p:cNvSpPr txBox="1"/>
          <p:nvPr/>
        </p:nvSpPr>
        <p:spPr>
          <a:xfrm>
            <a:off x="5181205" y="489100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sp>
        <p:nvSpPr>
          <p:cNvPr id="113" name="Tekstvak 112">
            <a:extLst>
              <a:ext uri="{FF2B5EF4-FFF2-40B4-BE49-F238E27FC236}">
                <a16:creationId xmlns:a16="http://schemas.microsoft.com/office/drawing/2014/main" id="{5759C134-F378-64EA-D6DC-01133A31AECA}"/>
              </a:ext>
            </a:extLst>
          </p:cNvPr>
          <p:cNvSpPr txBox="1"/>
          <p:nvPr/>
        </p:nvSpPr>
        <p:spPr>
          <a:xfrm>
            <a:off x="4578873" y="522875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1 cm</a:t>
            </a:r>
          </a:p>
        </p:txBody>
      </p:sp>
      <p:sp>
        <p:nvSpPr>
          <p:cNvPr id="114" name="Tekstvak 113">
            <a:extLst>
              <a:ext uri="{FF2B5EF4-FFF2-40B4-BE49-F238E27FC236}">
                <a16:creationId xmlns:a16="http://schemas.microsoft.com/office/drawing/2014/main" id="{357B0940-29B2-AC5A-071D-A1B546E41301}"/>
              </a:ext>
            </a:extLst>
          </p:cNvPr>
          <p:cNvSpPr txBox="1"/>
          <p:nvPr/>
        </p:nvSpPr>
        <p:spPr>
          <a:xfrm>
            <a:off x="122473" y="3762297"/>
            <a:ext cx="131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Voorbeelden</a:t>
            </a:r>
          </a:p>
        </p:txBody>
      </p:sp>
      <p:cxnSp>
        <p:nvCxnSpPr>
          <p:cNvPr id="116" name="Rechte verbindingslijn met pijl 115">
            <a:extLst>
              <a:ext uri="{FF2B5EF4-FFF2-40B4-BE49-F238E27FC236}">
                <a16:creationId xmlns:a16="http://schemas.microsoft.com/office/drawing/2014/main" id="{291C9BF9-3505-8716-D9DA-DAECF4592B2C}"/>
              </a:ext>
            </a:extLst>
          </p:cNvPr>
          <p:cNvCxnSpPr>
            <a:cxnSpLocks/>
          </p:cNvCxnSpPr>
          <p:nvPr/>
        </p:nvCxnSpPr>
        <p:spPr>
          <a:xfrm>
            <a:off x="6278874" y="5407306"/>
            <a:ext cx="52853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kstvak 116">
            <a:extLst>
              <a:ext uri="{FF2B5EF4-FFF2-40B4-BE49-F238E27FC236}">
                <a16:creationId xmlns:a16="http://schemas.microsoft.com/office/drawing/2014/main" id="{E895FFB6-13C4-7F8A-F79E-DF4803182900}"/>
              </a:ext>
            </a:extLst>
          </p:cNvPr>
          <p:cNvSpPr txBox="1"/>
          <p:nvPr/>
        </p:nvSpPr>
        <p:spPr>
          <a:xfrm>
            <a:off x="6180492" y="5002723"/>
            <a:ext cx="74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x 4 x 4</a:t>
            </a:r>
          </a:p>
        </p:txBody>
      </p:sp>
      <p:sp>
        <p:nvSpPr>
          <p:cNvPr id="118" name="Tekstvak 117">
            <a:extLst>
              <a:ext uri="{FF2B5EF4-FFF2-40B4-BE49-F238E27FC236}">
                <a16:creationId xmlns:a16="http://schemas.microsoft.com/office/drawing/2014/main" id="{0D982CBD-6C51-E653-BEE9-4A8C29F2E850}"/>
              </a:ext>
            </a:extLst>
          </p:cNvPr>
          <p:cNvSpPr txBox="1"/>
          <p:nvPr/>
        </p:nvSpPr>
        <p:spPr>
          <a:xfrm>
            <a:off x="6275236" y="5455829"/>
            <a:ext cx="74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x 4</a:t>
            </a:r>
            <a:r>
              <a:rPr lang="nl-NL" sz="1600" baseline="30000" dirty="0">
                <a:solidFill>
                  <a:srgbClr val="0070C0"/>
                </a:solidFill>
              </a:rPr>
              <a:t>2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F6E4466E-A02A-5D52-0FFF-FA24ED510456}"/>
              </a:ext>
            </a:extLst>
          </p:cNvPr>
          <p:cNvSpPr/>
          <p:nvPr/>
        </p:nvSpPr>
        <p:spPr>
          <a:xfrm rot="5400000">
            <a:off x="7539576" y="5106163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20" name="Tekstvak 119">
            <a:extLst>
              <a:ext uri="{FF2B5EF4-FFF2-40B4-BE49-F238E27FC236}">
                <a16:creationId xmlns:a16="http://schemas.microsoft.com/office/drawing/2014/main" id="{451922C0-FDE2-4328-32D7-FBD2E91A844B}"/>
              </a:ext>
            </a:extLst>
          </p:cNvPr>
          <p:cNvSpPr txBox="1"/>
          <p:nvPr/>
        </p:nvSpPr>
        <p:spPr>
          <a:xfrm>
            <a:off x="7397342" y="489357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DF94EE98-AF74-D3FA-29D1-8B76FF1F566C}"/>
              </a:ext>
            </a:extLst>
          </p:cNvPr>
          <p:cNvSpPr txBox="1"/>
          <p:nvPr/>
        </p:nvSpPr>
        <p:spPr>
          <a:xfrm>
            <a:off x="6739351" y="5231327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1 cm</a:t>
            </a:r>
          </a:p>
        </p:txBody>
      </p:sp>
      <p:sp>
        <p:nvSpPr>
          <p:cNvPr id="122" name="Rechthoek 121">
            <a:extLst>
              <a:ext uri="{FF2B5EF4-FFF2-40B4-BE49-F238E27FC236}">
                <a16:creationId xmlns:a16="http://schemas.microsoft.com/office/drawing/2014/main" id="{3D1579F9-ECD7-5109-8D17-FAE04D6A8B3D}"/>
              </a:ext>
            </a:extLst>
          </p:cNvPr>
          <p:cNvSpPr/>
          <p:nvPr/>
        </p:nvSpPr>
        <p:spPr>
          <a:xfrm rot="5400000">
            <a:off x="8160359" y="5106144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23" name="Tekstvak 122">
            <a:extLst>
              <a:ext uri="{FF2B5EF4-FFF2-40B4-BE49-F238E27FC236}">
                <a16:creationId xmlns:a16="http://schemas.microsoft.com/office/drawing/2014/main" id="{E05F524C-5272-8B46-2171-9A4B3400EFF0}"/>
              </a:ext>
            </a:extLst>
          </p:cNvPr>
          <p:cNvSpPr txBox="1"/>
          <p:nvPr/>
        </p:nvSpPr>
        <p:spPr>
          <a:xfrm>
            <a:off x="8011427" y="489355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172A837C-BE80-4D70-192E-E8743EB11164}"/>
              </a:ext>
            </a:extLst>
          </p:cNvPr>
          <p:cNvSpPr/>
          <p:nvPr/>
        </p:nvSpPr>
        <p:spPr>
          <a:xfrm rot="5400000">
            <a:off x="8775773" y="5105590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25" name="Tekstvak 124">
            <a:extLst>
              <a:ext uri="{FF2B5EF4-FFF2-40B4-BE49-F238E27FC236}">
                <a16:creationId xmlns:a16="http://schemas.microsoft.com/office/drawing/2014/main" id="{875F02DA-E82E-2A8E-EE87-CD5A496A7CE8}"/>
              </a:ext>
            </a:extLst>
          </p:cNvPr>
          <p:cNvSpPr txBox="1"/>
          <p:nvPr/>
        </p:nvSpPr>
        <p:spPr>
          <a:xfrm>
            <a:off x="8626841" y="48930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sp>
        <p:nvSpPr>
          <p:cNvPr id="126" name="Rechthoek 125">
            <a:extLst>
              <a:ext uri="{FF2B5EF4-FFF2-40B4-BE49-F238E27FC236}">
                <a16:creationId xmlns:a16="http://schemas.microsoft.com/office/drawing/2014/main" id="{A4D9AAA2-19F7-3F9D-5144-32C8CCD0A701}"/>
              </a:ext>
            </a:extLst>
          </p:cNvPr>
          <p:cNvSpPr/>
          <p:nvPr/>
        </p:nvSpPr>
        <p:spPr>
          <a:xfrm rot="5400000">
            <a:off x="9389857" y="5106164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AA5CFA26-8124-C296-99F2-172FBF8ECEB1}"/>
              </a:ext>
            </a:extLst>
          </p:cNvPr>
          <p:cNvSpPr txBox="1"/>
          <p:nvPr/>
        </p:nvSpPr>
        <p:spPr>
          <a:xfrm>
            <a:off x="9240925" y="489357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2 cm</a:t>
            </a:r>
          </a:p>
        </p:txBody>
      </p:sp>
      <p:sp>
        <p:nvSpPr>
          <p:cNvPr id="128" name="Rechthoek 127">
            <a:extLst>
              <a:ext uri="{FF2B5EF4-FFF2-40B4-BE49-F238E27FC236}">
                <a16:creationId xmlns:a16="http://schemas.microsoft.com/office/drawing/2014/main" id="{EF259964-E0AC-AAA6-9787-2EE22CF04DE2}"/>
              </a:ext>
            </a:extLst>
          </p:cNvPr>
          <p:cNvSpPr/>
          <p:nvPr/>
        </p:nvSpPr>
        <p:spPr>
          <a:xfrm rot="5400000">
            <a:off x="7537625" y="5450685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29" name="Tekstvak 128">
            <a:extLst>
              <a:ext uri="{FF2B5EF4-FFF2-40B4-BE49-F238E27FC236}">
                <a16:creationId xmlns:a16="http://schemas.microsoft.com/office/drawing/2014/main" id="{A759B493-3E8D-C875-8C2F-E88933B9014F}"/>
              </a:ext>
            </a:extLst>
          </p:cNvPr>
          <p:cNvSpPr txBox="1"/>
          <p:nvPr/>
        </p:nvSpPr>
        <p:spPr>
          <a:xfrm>
            <a:off x="6739351" y="55725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1 cm</a:t>
            </a: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CE316D1F-F6F7-D8E3-C004-30DDE0F9D264}"/>
              </a:ext>
            </a:extLst>
          </p:cNvPr>
          <p:cNvSpPr/>
          <p:nvPr/>
        </p:nvSpPr>
        <p:spPr>
          <a:xfrm rot="5400000">
            <a:off x="8160359" y="5448838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31" name="Rechthoek 130">
            <a:extLst>
              <a:ext uri="{FF2B5EF4-FFF2-40B4-BE49-F238E27FC236}">
                <a16:creationId xmlns:a16="http://schemas.microsoft.com/office/drawing/2014/main" id="{A0823705-670E-E258-47C7-D5DE7F83490F}"/>
              </a:ext>
            </a:extLst>
          </p:cNvPr>
          <p:cNvSpPr/>
          <p:nvPr/>
        </p:nvSpPr>
        <p:spPr>
          <a:xfrm rot="5400000">
            <a:off x="8775773" y="5451633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EA1919F8-473B-FA73-F857-F058D7228E77}"/>
              </a:ext>
            </a:extLst>
          </p:cNvPr>
          <p:cNvSpPr/>
          <p:nvPr/>
        </p:nvSpPr>
        <p:spPr>
          <a:xfrm rot="5400000">
            <a:off x="9389857" y="5450686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33" name="Rechthoek 132">
            <a:extLst>
              <a:ext uri="{FF2B5EF4-FFF2-40B4-BE49-F238E27FC236}">
                <a16:creationId xmlns:a16="http://schemas.microsoft.com/office/drawing/2014/main" id="{6B46C1E4-E4E1-5935-1324-DF78990F2971}"/>
              </a:ext>
            </a:extLst>
          </p:cNvPr>
          <p:cNvSpPr/>
          <p:nvPr/>
        </p:nvSpPr>
        <p:spPr>
          <a:xfrm rot="5400000">
            <a:off x="7537579" y="5797535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34" name="Tekstvak 133">
            <a:extLst>
              <a:ext uri="{FF2B5EF4-FFF2-40B4-BE49-F238E27FC236}">
                <a16:creationId xmlns:a16="http://schemas.microsoft.com/office/drawing/2014/main" id="{11754AAC-39F4-D18F-2F36-D74911FBE531}"/>
              </a:ext>
            </a:extLst>
          </p:cNvPr>
          <p:cNvSpPr txBox="1"/>
          <p:nvPr/>
        </p:nvSpPr>
        <p:spPr>
          <a:xfrm>
            <a:off x="6735956" y="592675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1 cm</a:t>
            </a:r>
          </a:p>
        </p:txBody>
      </p:sp>
      <p:sp>
        <p:nvSpPr>
          <p:cNvPr id="135" name="Rechthoek 134">
            <a:extLst>
              <a:ext uri="{FF2B5EF4-FFF2-40B4-BE49-F238E27FC236}">
                <a16:creationId xmlns:a16="http://schemas.microsoft.com/office/drawing/2014/main" id="{9CBCAC26-576F-EEED-E81C-B5F978DC149F}"/>
              </a:ext>
            </a:extLst>
          </p:cNvPr>
          <p:cNvSpPr/>
          <p:nvPr/>
        </p:nvSpPr>
        <p:spPr>
          <a:xfrm rot="5400000">
            <a:off x="8156964" y="5798548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36" name="Rechthoek 135">
            <a:extLst>
              <a:ext uri="{FF2B5EF4-FFF2-40B4-BE49-F238E27FC236}">
                <a16:creationId xmlns:a16="http://schemas.microsoft.com/office/drawing/2014/main" id="{60A0B44D-2A29-FB34-C747-C9F68B94D580}"/>
              </a:ext>
            </a:extLst>
          </p:cNvPr>
          <p:cNvSpPr/>
          <p:nvPr/>
        </p:nvSpPr>
        <p:spPr>
          <a:xfrm rot="5400000">
            <a:off x="8772378" y="5798483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37" name="Rechthoek 136">
            <a:extLst>
              <a:ext uri="{FF2B5EF4-FFF2-40B4-BE49-F238E27FC236}">
                <a16:creationId xmlns:a16="http://schemas.microsoft.com/office/drawing/2014/main" id="{3E2C48D2-B1EC-10CE-6D7E-3D918D92A5FC}"/>
              </a:ext>
            </a:extLst>
          </p:cNvPr>
          <p:cNvSpPr/>
          <p:nvPr/>
        </p:nvSpPr>
        <p:spPr>
          <a:xfrm rot="5400000">
            <a:off x="9392140" y="5797536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AF527AF8-44FE-78EB-944A-62D9A598123B}"/>
              </a:ext>
            </a:extLst>
          </p:cNvPr>
          <p:cNvSpPr txBox="1"/>
          <p:nvPr/>
        </p:nvSpPr>
        <p:spPr>
          <a:xfrm>
            <a:off x="5173096" y="5640586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647CE5D7-5A5F-4EDC-CF37-95209701002C}"/>
              </a:ext>
            </a:extLst>
          </p:cNvPr>
          <p:cNvSpPr txBox="1"/>
          <p:nvPr/>
        </p:nvSpPr>
        <p:spPr>
          <a:xfrm>
            <a:off x="10036779" y="516145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E8D8C7C1-ADE3-A8BB-E646-D701A9ECF826}"/>
              </a:ext>
            </a:extLst>
          </p:cNvPr>
          <p:cNvSpPr txBox="1"/>
          <p:nvPr/>
        </p:nvSpPr>
        <p:spPr>
          <a:xfrm>
            <a:off x="10613661" y="51614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4</a:t>
            </a: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84589533-6B3C-0C80-69AE-4754D51F8EDD}"/>
              </a:ext>
            </a:extLst>
          </p:cNvPr>
          <p:cNvSpPr txBox="1"/>
          <p:nvPr/>
        </p:nvSpPr>
        <p:spPr>
          <a:xfrm>
            <a:off x="10929151" y="51614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4</a:t>
            </a: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D2D00723-ED8C-6F7E-342F-F3FFB87F3D88}"/>
              </a:ext>
            </a:extLst>
          </p:cNvPr>
          <p:cNvSpPr txBox="1"/>
          <p:nvPr/>
        </p:nvSpPr>
        <p:spPr>
          <a:xfrm>
            <a:off x="11273316" y="5172000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32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CB9404E-D2C5-F217-ED62-BC86B28B6F3C}"/>
              </a:ext>
            </a:extLst>
          </p:cNvPr>
          <p:cNvSpPr txBox="1"/>
          <p:nvPr/>
        </p:nvSpPr>
        <p:spPr>
          <a:xfrm>
            <a:off x="10044694" y="5455829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3ADB186D-5E91-4C76-5622-F7A60AE96DD0}"/>
              </a:ext>
            </a:extLst>
          </p:cNvPr>
          <p:cNvSpPr txBox="1"/>
          <p:nvPr/>
        </p:nvSpPr>
        <p:spPr>
          <a:xfrm>
            <a:off x="10775697" y="5455829"/>
            <a:ext cx="500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4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45" name="Tekstvak 144">
            <a:extLst>
              <a:ext uri="{FF2B5EF4-FFF2-40B4-BE49-F238E27FC236}">
                <a16:creationId xmlns:a16="http://schemas.microsoft.com/office/drawing/2014/main" id="{E51A0B56-2A4C-1D67-3085-4D732DB42B77}"/>
              </a:ext>
            </a:extLst>
          </p:cNvPr>
          <p:cNvSpPr txBox="1"/>
          <p:nvPr/>
        </p:nvSpPr>
        <p:spPr>
          <a:xfrm>
            <a:off x="11261672" y="5466379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32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46" name="Rechteraccolade 145">
            <a:extLst>
              <a:ext uri="{FF2B5EF4-FFF2-40B4-BE49-F238E27FC236}">
                <a16:creationId xmlns:a16="http://schemas.microsoft.com/office/drawing/2014/main" id="{235CAB5A-3217-3148-11E0-8B30DD667EFE}"/>
              </a:ext>
            </a:extLst>
          </p:cNvPr>
          <p:cNvSpPr/>
          <p:nvPr/>
        </p:nvSpPr>
        <p:spPr>
          <a:xfrm rot="5400000">
            <a:off x="10944780" y="5559594"/>
            <a:ext cx="117170" cy="5785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684D304D-6916-A7D4-0F25-E968CFD5FFA1}"/>
              </a:ext>
            </a:extLst>
          </p:cNvPr>
          <p:cNvSpPr txBox="1"/>
          <p:nvPr/>
        </p:nvSpPr>
        <p:spPr>
          <a:xfrm>
            <a:off x="10372583" y="5899315"/>
            <a:ext cx="143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Dus wordt de oppervlakte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16 x zo groot</a:t>
            </a:r>
          </a:p>
        </p:txBody>
      </p:sp>
      <p:sp>
        <p:nvSpPr>
          <p:cNvPr id="148" name="Rechthoek 147">
            <a:extLst>
              <a:ext uri="{FF2B5EF4-FFF2-40B4-BE49-F238E27FC236}">
                <a16:creationId xmlns:a16="http://schemas.microsoft.com/office/drawing/2014/main" id="{F0953A4B-377A-D2E7-B5AF-13BA56B60397}"/>
              </a:ext>
            </a:extLst>
          </p:cNvPr>
          <p:cNvSpPr/>
          <p:nvPr/>
        </p:nvSpPr>
        <p:spPr>
          <a:xfrm rot="5400000">
            <a:off x="7538164" y="6143944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D283D6B0-3146-1DDF-B334-129B3DD64BE2}"/>
              </a:ext>
            </a:extLst>
          </p:cNvPr>
          <p:cNvSpPr txBox="1"/>
          <p:nvPr/>
        </p:nvSpPr>
        <p:spPr>
          <a:xfrm>
            <a:off x="6733891" y="627316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50"/>
                </a:solidFill>
              </a:rPr>
              <a:t>1 cm</a:t>
            </a:r>
          </a:p>
        </p:txBody>
      </p:sp>
      <p:sp>
        <p:nvSpPr>
          <p:cNvPr id="150" name="Rechthoek 149">
            <a:extLst>
              <a:ext uri="{FF2B5EF4-FFF2-40B4-BE49-F238E27FC236}">
                <a16:creationId xmlns:a16="http://schemas.microsoft.com/office/drawing/2014/main" id="{55E596E5-EBA3-5C39-28DC-C94601D6ADD3}"/>
              </a:ext>
            </a:extLst>
          </p:cNvPr>
          <p:cNvSpPr/>
          <p:nvPr/>
        </p:nvSpPr>
        <p:spPr>
          <a:xfrm rot="5400000">
            <a:off x="8154899" y="6144957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51" name="Rechthoek 150">
            <a:extLst>
              <a:ext uri="{FF2B5EF4-FFF2-40B4-BE49-F238E27FC236}">
                <a16:creationId xmlns:a16="http://schemas.microsoft.com/office/drawing/2014/main" id="{9949BB7B-83DB-1D97-5BE9-497B97F57D23}"/>
              </a:ext>
            </a:extLst>
          </p:cNvPr>
          <p:cNvSpPr/>
          <p:nvPr/>
        </p:nvSpPr>
        <p:spPr>
          <a:xfrm rot="5400000">
            <a:off x="8770313" y="6144892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52" name="Rechthoek 151">
            <a:extLst>
              <a:ext uri="{FF2B5EF4-FFF2-40B4-BE49-F238E27FC236}">
                <a16:creationId xmlns:a16="http://schemas.microsoft.com/office/drawing/2014/main" id="{2353A3A4-72F9-1CC7-123B-AA09863D32F4}"/>
              </a:ext>
            </a:extLst>
          </p:cNvPr>
          <p:cNvSpPr/>
          <p:nvPr/>
        </p:nvSpPr>
        <p:spPr>
          <a:xfrm rot="5400000">
            <a:off x="9390075" y="6143945"/>
            <a:ext cx="345927" cy="617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0416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5" grpId="0"/>
      <p:bldP spid="9" grpId="0"/>
      <p:bldP spid="10" grpId="0"/>
      <p:bldP spid="12" grpId="0"/>
      <p:bldP spid="14" grpId="0"/>
      <p:bldP spid="15" grpId="0"/>
      <p:bldP spid="17" grpId="0"/>
      <p:bldP spid="18" grpId="0"/>
      <p:bldP spid="20" grpId="0"/>
      <p:bldP spid="21" grpId="0"/>
      <p:bldP spid="24" grpId="0"/>
      <p:bldP spid="41" grpId="0" animBg="1"/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  <p:bldP spid="55" grpId="0"/>
      <p:bldP spid="69" grpId="0"/>
      <p:bldP spid="80" grpId="0"/>
      <p:bldP spid="81" grpId="0"/>
      <p:bldP spid="82" grpId="0"/>
      <p:bldP spid="91" grpId="0"/>
      <p:bldP spid="94" grpId="0"/>
      <p:bldP spid="96" grpId="0"/>
      <p:bldP spid="98" grpId="0"/>
      <p:bldP spid="100" grpId="0"/>
      <p:bldP spid="102" grpId="0"/>
      <p:bldP spid="103" grpId="0"/>
      <p:bldP spid="110" grpId="0"/>
      <p:bldP spid="111" grpId="0" animBg="1"/>
      <p:bldP spid="112" grpId="0"/>
      <p:bldP spid="113" grpId="0"/>
      <p:bldP spid="114" grpId="0"/>
      <p:bldP spid="117" grpId="0"/>
      <p:bldP spid="118" grpId="0"/>
      <p:bldP spid="119" grpId="0" animBg="1"/>
      <p:bldP spid="120" grpId="0"/>
      <p:bldP spid="121" grpId="0"/>
      <p:bldP spid="122" grpId="0" animBg="1"/>
      <p:bldP spid="123" grpId="0"/>
      <p:bldP spid="124" grpId="0" animBg="1"/>
      <p:bldP spid="125" grpId="0"/>
      <p:bldP spid="126" grpId="0" animBg="1"/>
      <p:bldP spid="127" grpId="0"/>
      <p:bldP spid="128" grpId="0" animBg="1"/>
      <p:bldP spid="129" grpId="0"/>
      <p:bldP spid="130" grpId="0" animBg="1"/>
      <p:bldP spid="131" grpId="0" animBg="1"/>
      <p:bldP spid="132" grpId="0" animBg="1"/>
      <p:bldP spid="133" grpId="0" animBg="1"/>
      <p:bldP spid="134" grpId="0"/>
      <p:bldP spid="135" grpId="0" animBg="1"/>
      <p:bldP spid="136" grpId="0" animBg="1"/>
      <p:bldP spid="137" grpId="0" animBg="1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 animBg="1"/>
      <p:bldP spid="147" grpId="0"/>
      <p:bldP spid="148" grpId="0" animBg="1"/>
      <p:bldP spid="149" grpId="0"/>
      <p:bldP spid="150" grpId="0" animBg="1"/>
      <p:bldP spid="151" grpId="0" animBg="1"/>
      <p:bldP spid="15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018A-27FA-E633-7973-E2E39A5B1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DEA9E3BF-39C0-DE25-C3A2-955A067A92F6}"/>
              </a:ext>
            </a:extLst>
          </p:cNvPr>
          <p:cNvSpPr txBox="1"/>
          <p:nvPr/>
        </p:nvSpPr>
        <p:spPr>
          <a:xfrm>
            <a:off x="337243" y="226337"/>
            <a:ext cx="53454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6S Vergrotingsfactor (schaal) en oppervlakte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7F0DCB28-2A1F-41A8-37B6-C9D50CB393E3}"/>
              </a:ext>
            </a:extLst>
          </p:cNvPr>
          <p:cNvSpPr txBox="1"/>
          <p:nvPr/>
        </p:nvSpPr>
        <p:spPr>
          <a:xfrm>
            <a:off x="213813" y="668220"/>
            <a:ext cx="5947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Vergrotingsfactor wordt per dimensie van een figuur toegepast</a:t>
            </a:r>
          </a:p>
        </p:txBody>
      </p:sp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8C321EB3-78EB-2304-79C1-788AEFD97FAE}"/>
              </a:ext>
            </a:extLst>
          </p:cNvPr>
          <p:cNvCxnSpPr>
            <a:cxnSpLocks/>
          </p:cNvCxnSpPr>
          <p:nvPr/>
        </p:nvCxnSpPr>
        <p:spPr>
          <a:xfrm>
            <a:off x="1333932" y="1081828"/>
            <a:ext cx="0" cy="247563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3D420037-18C6-8904-4ED1-CBA4B9C4C18F}"/>
              </a:ext>
            </a:extLst>
          </p:cNvPr>
          <p:cNvSpPr txBox="1"/>
          <p:nvPr/>
        </p:nvSpPr>
        <p:spPr>
          <a:xfrm>
            <a:off x="128567" y="1227795"/>
            <a:ext cx="628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Maat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61BC4CA-A162-E60D-A749-DD1DA0BC8BD5}"/>
              </a:ext>
            </a:extLst>
          </p:cNvPr>
          <p:cNvSpPr txBox="1"/>
          <p:nvPr/>
        </p:nvSpPr>
        <p:spPr>
          <a:xfrm>
            <a:off x="1457315" y="1219433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Eenheden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292FC4C-A9CE-9988-38A2-A618454866E5}"/>
              </a:ext>
            </a:extLst>
          </p:cNvPr>
          <p:cNvSpPr txBox="1"/>
          <p:nvPr/>
        </p:nvSpPr>
        <p:spPr>
          <a:xfrm>
            <a:off x="3107909" y="1215245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Dimensies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417AF01-AC37-E47A-B019-5382CCD025CE}"/>
              </a:ext>
            </a:extLst>
          </p:cNvPr>
          <p:cNvSpPr txBox="1"/>
          <p:nvPr/>
        </p:nvSpPr>
        <p:spPr>
          <a:xfrm>
            <a:off x="5263694" y="1215245"/>
            <a:ext cx="16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gebruiken om te vergroten 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4CDA4BB-BA88-2571-8EF9-867E376C5307}"/>
              </a:ext>
            </a:extLst>
          </p:cNvPr>
          <p:cNvSpPr txBox="1"/>
          <p:nvPr/>
        </p:nvSpPr>
        <p:spPr>
          <a:xfrm>
            <a:off x="122473" y="2102991"/>
            <a:ext cx="866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Afstand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0BB7545-169E-2574-9AE4-C298C6F83B6E}"/>
              </a:ext>
            </a:extLst>
          </p:cNvPr>
          <p:cNvSpPr txBox="1"/>
          <p:nvPr/>
        </p:nvSpPr>
        <p:spPr>
          <a:xfrm>
            <a:off x="1419990" y="2107483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    dm    cm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0BE7463-F4B3-EE02-9668-4A5182B99AD3}"/>
              </a:ext>
            </a:extLst>
          </p:cNvPr>
          <p:cNvSpPr txBox="1"/>
          <p:nvPr/>
        </p:nvSpPr>
        <p:spPr>
          <a:xfrm>
            <a:off x="2900389" y="2124105"/>
            <a:ext cx="1060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nl-NL" sz="1600" dirty="0"/>
              <a:t> lengte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895DBAF-EED7-F74F-B74D-1EF92D4BB5AC}"/>
              </a:ext>
            </a:extLst>
          </p:cNvPr>
          <p:cNvCxnSpPr>
            <a:cxnSpLocks/>
          </p:cNvCxnSpPr>
          <p:nvPr/>
        </p:nvCxnSpPr>
        <p:spPr>
          <a:xfrm>
            <a:off x="1483" y="2600009"/>
            <a:ext cx="1215435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9B4470E8-722E-9585-C259-1445DB28C262}"/>
              </a:ext>
            </a:extLst>
          </p:cNvPr>
          <p:cNvSpPr txBox="1"/>
          <p:nvPr/>
        </p:nvSpPr>
        <p:spPr>
          <a:xfrm>
            <a:off x="108272" y="2958841"/>
            <a:ext cx="1270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Oppervlakte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D84432F-8660-7D5F-EA50-2A06DEF54616}"/>
              </a:ext>
            </a:extLst>
          </p:cNvPr>
          <p:cNvSpPr txBox="1"/>
          <p:nvPr/>
        </p:nvSpPr>
        <p:spPr>
          <a:xfrm>
            <a:off x="1419222" y="2966326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</a:t>
            </a:r>
            <a:r>
              <a:rPr lang="nl-NL" sz="1600" baseline="30000" dirty="0"/>
              <a:t>2  </a:t>
            </a:r>
            <a:r>
              <a:rPr lang="nl-NL" sz="1600" dirty="0"/>
              <a:t> dm</a:t>
            </a:r>
            <a:r>
              <a:rPr lang="nl-NL" sz="1600" baseline="30000" dirty="0"/>
              <a:t>2   </a:t>
            </a:r>
            <a:r>
              <a:rPr lang="nl-NL" sz="1600" dirty="0"/>
              <a:t>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C382DC3B-4AFB-E222-E998-4B3239A10744}"/>
              </a:ext>
            </a:extLst>
          </p:cNvPr>
          <p:cNvCxnSpPr>
            <a:cxnSpLocks/>
          </p:cNvCxnSpPr>
          <p:nvPr/>
        </p:nvCxnSpPr>
        <p:spPr>
          <a:xfrm>
            <a:off x="-119270" y="3557459"/>
            <a:ext cx="1233373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99DE888F-3A52-2844-71F8-32BEA19A3C9B}"/>
              </a:ext>
            </a:extLst>
          </p:cNvPr>
          <p:cNvSpPr txBox="1"/>
          <p:nvPr/>
        </p:nvSpPr>
        <p:spPr>
          <a:xfrm>
            <a:off x="2889453" y="2890958"/>
            <a:ext cx="1157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/>
              <a:t>lengte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/>
              <a:t>breedte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CF663D0-FEFA-7DC6-9B73-E083FCCFD317}"/>
              </a:ext>
            </a:extLst>
          </p:cNvPr>
          <p:cNvSpPr txBox="1"/>
          <p:nvPr/>
        </p:nvSpPr>
        <p:spPr>
          <a:xfrm>
            <a:off x="5687812" y="313286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x vf</a:t>
            </a:r>
            <a:r>
              <a:rPr lang="nl-NL" sz="1600" baseline="30000" dirty="0">
                <a:sym typeface="Wingdings" panose="05000000000000000000" pitchFamily="2" charset="2"/>
              </a:rPr>
              <a:t>2</a:t>
            </a:r>
            <a:endParaRPr lang="nl-NL" sz="1600" dirty="0"/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425DD7A-BD8E-FB9C-94C4-0DE9FA467CF3}"/>
              </a:ext>
            </a:extLst>
          </p:cNvPr>
          <p:cNvCxnSpPr>
            <a:cxnSpLocks/>
          </p:cNvCxnSpPr>
          <p:nvPr/>
        </p:nvCxnSpPr>
        <p:spPr>
          <a:xfrm>
            <a:off x="1483" y="1784191"/>
            <a:ext cx="1215435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703540B4-5592-E0B1-11B7-7B58FF6BB96A}"/>
              </a:ext>
            </a:extLst>
          </p:cNvPr>
          <p:cNvSpPr txBox="1"/>
          <p:nvPr/>
        </p:nvSpPr>
        <p:spPr>
          <a:xfrm>
            <a:off x="5687812" y="2107483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x </a:t>
            </a:r>
            <a:r>
              <a:rPr lang="nl-NL" sz="1600" dirty="0" err="1">
                <a:sym typeface="Wingdings" panose="05000000000000000000" pitchFamily="2" charset="2"/>
              </a:rPr>
              <a:t>vf</a:t>
            </a:r>
            <a:endParaRPr lang="nl-NL" sz="1600" dirty="0"/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538FB5A2-95DF-7455-9CCE-F8C63C54DB03}"/>
              </a:ext>
            </a:extLst>
          </p:cNvPr>
          <p:cNvCxnSpPr>
            <a:cxnSpLocks/>
          </p:cNvCxnSpPr>
          <p:nvPr/>
        </p:nvCxnSpPr>
        <p:spPr>
          <a:xfrm>
            <a:off x="2760438" y="1100217"/>
            <a:ext cx="0" cy="245724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752EC9C-3F32-3F6F-DFB6-A4294A2108E7}"/>
              </a:ext>
            </a:extLst>
          </p:cNvPr>
          <p:cNvCxnSpPr>
            <a:cxnSpLocks/>
          </p:cNvCxnSpPr>
          <p:nvPr/>
        </p:nvCxnSpPr>
        <p:spPr>
          <a:xfrm>
            <a:off x="5098033" y="1081828"/>
            <a:ext cx="24630" cy="247563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1203309-EF8F-3252-F710-3B14F8152AB3}"/>
              </a:ext>
            </a:extLst>
          </p:cNvPr>
          <p:cNvCxnSpPr>
            <a:cxnSpLocks/>
          </p:cNvCxnSpPr>
          <p:nvPr/>
        </p:nvCxnSpPr>
        <p:spPr>
          <a:xfrm>
            <a:off x="6922600" y="1118607"/>
            <a:ext cx="0" cy="243885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76CA1040-4C02-0056-96F0-3708564BB149}"/>
              </a:ext>
            </a:extLst>
          </p:cNvPr>
          <p:cNvCxnSpPr>
            <a:cxnSpLocks/>
          </p:cNvCxnSpPr>
          <p:nvPr/>
        </p:nvCxnSpPr>
        <p:spPr>
          <a:xfrm>
            <a:off x="4283276" y="2300994"/>
            <a:ext cx="49073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0164C55E-9B18-73FB-79E4-2AF25F815706}"/>
              </a:ext>
            </a:extLst>
          </p:cNvPr>
          <p:cNvSpPr/>
          <p:nvPr/>
        </p:nvSpPr>
        <p:spPr>
          <a:xfrm>
            <a:off x="4290010" y="2718387"/>
            <a:ext cx="490738" cy="729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18EF551A-26A6-D942-64DD-924530928847}"/>
              </a:ext>
            </a:extLst>
          </p:cNvPr>
          <p:cNvSpPr txBox="1"/>
          <p:nvPr/>
        </p:nvSpPr>
        <p:spPr>
          <a:xfrm>
            <a:off x="9417533" y="2122540"/>
            <a:ext cx="2593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nieuwe lengte : oude lengte</a:t>
            </a:r>
            <a:endParaRPr lang="nl-NL" sz="1600" dirty="0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2EB55858-4AB8-0DED-3288-5AEFE9A1FC5C}"/>
              </a:ext>
            </a:extLst>
          </p:cNvPr>
          <p:cNvSpPr txBox="1"/>
          <p:nvPr/>
        </p:nvSpPr>
        <p:spPr>
          <a:xfrm>
            <a:off x="9927891" y="1235526"/>
            <a:ext cx="1364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uitrekenen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vak 47">
                <a:extLst>
                  <a:ext uri="{FF2B5EF4-FFF2-40B4-BE49-F238E27FC236}">
                    <a16:creationId xmlns:a16="http://schemas.microsoft.com/office/drawing/2014/main" id="{2C061B9C-CF4C-B64E-3923-A742A46A3111}"/>
                  </a:ext>
                </a:extLst>
              </p:cNvPr>
              <p:cNvSpPr txBox="1"/>
              <p:nvPr/>
            </p:nvSpPr>
            <p:spPr>
              <a:xfrm>
                <a:off x="8843915" y="2942535"/>
                <a:ext cx="3261149" cy="3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nieuwe</m:t>
                          </m:r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oppervl</m:t>
                          </m:r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m:rPr>
                              <m:sty m:val="p"/>
                            </m:rP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oude</m:t>
                          </m:r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oppervl</m:t>
                          </m:r>
                          <m:r>
                            <a:rPr lang="nl-NL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nl-NL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8" name="Tekstvak 47">
                <a:extLst>
                  <a:ext uri="{FF2B5EF4-FFF2-40B4-BE49-F238E27FC236}">
                    <a16:creationId xmlns:a16="http://schemas.microsoft.com/office/drawing/2014/main" id="{2C061B9C-CF4C-B64E-3923-A742A46A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915" y="2942535"/>
                <a:ext cx="3261149" cy="39049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kstvak 48">
            <a:extLst>
              <a:ext uri="{FF2B5EF4-FFF2-40B4-BE49-F238E27FC236}">
                <a16:creationId xmlns:a16="http://schemas.microsoft.com/office/drawing/2014/main" id="{EAE6C966-A6D6-AD62-C653-E8EF073FB2E7}"/>
              </a:ext>
            </a:extLst>
          </p:cNvPr>
          <p:cNvSpPr txBox="1"/>
          <p:nvPr/>
        </p:nvSpPr>
        <p:spPr>
          <a:xfrm>
            <a:off x="2846221" y="1851242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 dimensie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27C98425-3ACB-C865-58AE-9B8CDDA0A4F1}"/>
              </a:ext>
            </a:extLst>
          </p:cNvPr>
          <p:cNvSpPr txBox="1"/>
          <p:nvPr/>
        </p:nvSpPr>
        <p:spPr>
          <a:xfrm>
            <a:off x="2841844" y="2609402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 dimensies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215CA1C8-5FAC-0932-317D-45E748BF3DAE}"/>
              </a:ext>
            </a:extLst>
          </p:cNvPr>
          <p:cNvSpPr txBox="1"/>
          <p:nvPr/>
        </p:nvSpPr>
        <p:spPr>
          <a:xfrm>
            <a:off x="5677906" y="2844791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</a:t>
            </a:r>
            <a:r>
              <a:rPr lang="nl-NL" sz="1600" dirty="0" err="1"/>
              <a:t>vf</a:t>
            </a:r>
            <a:r>
              <a:rPr lang="nl-NL" sz="1600" dirty="0"/>
              <a:t> x </a:t>
            </a:r>
            <a:r>
              <a:rPr lang="nl-NL" sz="1600" dirty="0" err="1"/>
              <a:t>vf</a:t>
            </a:r>
            <a:endParaRPr lang="nl-NL" sz="1600" dirty="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970DDC97-7296-70F6-F416-332DDCCE7AB2}"/>
              </a:ext>
            </a:extLst>
          </p:cNvPr>
          <p:cNvSpPr txBox="1"/>
          <p:nvPr/>
        </p:nvSpPr>
        <p:spPr>
          <a:xfrm>
            <a:off x="7094768" y="1186222"/>
            <a:ext cx="16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gebruiken om te verkleinen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D6819C36-3C84-A62E-45CC-3540C61A6BDC}"/>
              </a:ext>
            </a:extLst>
          </p:cNvPr>
          <p:cNvSpPr txBox="1"/>
          <p:nvPr/>
        </p:nvSpPr>
        <p:spPr>
          <a:xfrm>
            <a:off x="7518886" y="3103838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: vf</a:t>
            </a:r>
            <a:r>
              <a:rPr lang="nl-NL" sz="1600" baseline="30000" dirty="0">
                <a:sym typeface="Wingdings" panose="05000000000000000000" pitchFamily="2" charset="2"/>
              </a:rPr>
              <a:t>2</a:t>
            </a:r>
            <a:endParaRPr lang="nl-NL" sz="1600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423F4C83-9153-6BC7-045A-5550841BDD3D}"/>
              </a:ext>
            </a:extLst>
          </p:cNvPr>
          <p:cNvSpPr txBox="1"/>
          <p:nvPr/>
        </p:nvSpPr>
        <p:spPr>
          <a:xfrm>
            <a:off x="7518886" y="2078460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ym typeface="Wingdings" panose="05000000000000000000" pitchFamily="2" charset="2"/>
              </a:rPr>
              <a:t>: </a:t>
            </a:r>
            <a:r>
              <a:rPr lang="nl-NL" sz="1600" dirty="0" err="1">
                <a:sym typeface="Wingdings" panose="05000000000000000000" pitchFamily="2" charset="2"/>
              </a:rPr>
              <a:t>vf</a:t>
            </a:r>
            <a:endParaRPr lang="nl-NL" sz="1600" dirty="0"/>
          </a:p>
        </p:txBody>
      </p: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74884023-791A-33B9-E9AC-7D06994AFB16}"/>
              </a:ext>
            </a:extLst>
          </p:cNvPr>
          <p:cNvCxnSpPr>
            <a:cxnSpLocks/>
          </p:cNvCxnSpPr>
          <p:nvPr/>
        </p:nvCxnSpPr>
        <p:spPr>
          <a:xfrm>
            <a:off x="8753674" y="1100217"/>
            <a:ext cx="0" cy="245724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>
            <a:extLst>
              <a:ext uri="{FF2B5EF4-FFF2-40B4-BE49-F238E27FC236}">
                <a16:creationId xmlns:a16="http://schemas.microsoft.com/office/drawing/2014/main" id="{BE76EF17-01AB-E2AF-E30D-8509526AF0F1}"/>
              </a:ext>
            </a:extLst>
          </p:cNvPr>
          <p:cNvSpPr txBox="1"/>
          <p:nvPr/>
        </p:nvSpPr>
        <p:spPr>
          <a:xfrm>
            <a:off x="7508980" y="28157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: </a:t>
            </a:r>
            <a:r>
              <a:rPr lang="nl-NL" sz="1600" dirty="0" err="1"/>
              <a:t>vf</a:t>
            </a:r>
            <a:r>
              <a:rPr lang="nl-NL" sz="1600" dirty="0"/>
              <a:t> : </a:t>
            </a:r>
            <a:r>
              <a:rPr lang="nl-NL" sz="1600" dirty="0" err="1"/>
              <a:t>vf</a:t>
            </a:r>
            <a:endParaRPr lang="nl-NL" sz="1600" dirty="0"/>
          </a:p>
        </p:txBody>
      </p: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48820521-614B-6E47-86BE-3F80B7BB1C68}"/>
              </a:ext>
            </a:extLst>
          </p:cNvPr>
          <p:cNvCxnSpPr>
            <a:cxnSpLocks/>
          </p:cNvCxnSpPr>
          <p:nvPr/>
        </p:nvCxnSpPr>
        <p:spPr>
          <a:xfrm>
            <a:off x="20307" y="1100217"/>
            <a:ext cx="1215435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D855E4CD-905B-ED12-06B4-4E8E451B8236}"/>
              </a:ext>
            </a:extLst>
          </p:cNvPr>
          <p:cNvSpPr txBox="1"/>
          <p:nvPr/>
        </p:nvSpPr>
        <p:spPr>
          <a:xfrm>
            <a:off x="1240893" y="3640605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Klein </a:t>
            </a:r>
            <a:r>
              <a:rPr lang="nl-NL" sz="1600" dirty="0">
                <a:solidFill>
                  <a:srgbClr val="0070C0"/>
                </a:solidFill>
                <a:sym typeface="Wingdings" panose="05000000000000000000" pitchFamily="2" charset="2"/>
              </a:rPr>
              <a:t> Groot 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F7F0DF1-9752-8FF9-C8F9-4376DFC1E3F9}"/>
              </a:ext>
            </a:extLst>
          </p:cNvPr>
          <p:cNvSpPr txBox="1"/>
          <p:nvPr/>
        </p:nvSpPr>
        <p:spPr>
          <a:xfrm>
            <a:off x="315403" y="3974780"/>
            <a:ext cx="3536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Figuur B is een vergroting van figuur A. </a:t>
            </a:r>
          </a:p>
          <a:p>
            <a:r>
              <a:rPr lang="nl-NL" sz="1600" dirty="0"/>
              <a:t>Wat is de oppervlakte van figuur B?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8D0293A-C1E3-9923-FD26-18205BD937FD}"/>
              </a:ext>
            </a:extLst>
          </p:cNvPr>
          <p:cNvSpPr>
            <a:spLocks noChangeAspect="1"/>
          </p:cNvSpPr>
          <p:nvPr/>
        </p:nvSpPr>
        <p:spPr>
          <a:xfrm flipH="1">
            <a:off x="93671" y="5546802"/>
            <a:ext cx="485524" cy="731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1FCA5D-6604-43F2-6D6A-C8F41C8351C2}"/>
              </a:ext>
            </a:extLst>
          </p:cNvPr>
          <p:cNvSpPr txBox="1"/>
          <p:nvPr/>
        </p:nvSpPr>
        <p:spPr>
          <a:xfrm>
            <a:off x="18076" y="624096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5 cm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F315F7C4-9544-E776-9F9E-9C6E1ED469C4}"/>
              </a:ext>
            </a:extLst>
          </p:cNvPr>
          <p:cNvSpPr txBox="1"/>
          <p:nvPr/>
        </p:nvSpPr>
        <p:spPr>
          <a:xfrm>
            <a:off x="976355" y="6313444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10,5 cm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C04621EA-2381-8EFC-53B0-71E0E93CCCD4}"/>
              </a:ext>
            </a:extLst>
          </p:cNvPr>
          <p:cNvSpPr txBox="1"/>
          <p:nvPr/>
        </p:nvSpPr>
        <p:spPr>
          <a:xfrm>
            <a:off x="-36554" y="57377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40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0AF8A0BC-8A90-844F-8314-654545A3C81B}"/>
              </a:ext>
            </a:extLst>
          </p:cNvPr>
          <p:cNvSpPr txBox="1"/>
          <p:nvPr/>
        </p:nvSpPr>
        <p:spPr>
          <a:xfrm>
            <a:off x="177575" y="5165418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A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AF6A09E-C869-1492-2D98-6731921DBA58}"/>
              </a:ext>
            </a:extLst>
          </p:cNvPr>
          <p:cNvSpPr txBox="1"/>
          <p:nvPr/>
        </p:nvSpPr>
        <p:spPr>
          <a:xfrm>
            <a:off x="1255179" y="469660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B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0861BA76-74BD-ED1A-939D-76C685B1E64E}"/>
              </a:ext>
            </a:extLst>
          </p:cNvPr>
          <p:cNvSpPr>
            <a:spLocks noChangeAspect="1"/>
          </p:cNvSpPr>
          <p:nvPr/>
        </p:nvSpPr>
        <p:spPr>
          <a:xfrm flipH="1">
            <a:off x="988881" y="4979743"/>
            <a:ext cx="870423" cy="1310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7712AA10-A8B5-E2A0-85F6-7379FE13C29A}"/>
              </a:ext>
            </a:extLst>
          </p:cNvPr>
          <p:cNvSpPr txBox="1"/>
          <p:nvPr/>
        </p:nvSpPr>
        <p:spPr>
          <a:xfrm>
            <a:off x="1224596" y="545004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0FD8BE74-FAF3-0F64-C62D-0C48015E2DCC}"/>
              </a:ext>
            </a:extLst>
          </p:cNvPr>
          <p:cNvSpPr txBox="1"/>
          <p:nvPr/>
        </p:nvSpPr>
        <p:spPr>
          <a:xfrm>
            <a:off x="2093425" y="4587591"/>
            <a:ext cx="2013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 1:  </a:t>
            </a:r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berekenen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A1BB50E7-3B22-6005-B763-C0F67A7BFB02}"/>
              </a:ext>
            </a:extLst>
          </p:cNvPr>
          <p:cNvSpPr txBox="1"/>
          <p:nvPr/>
        </p:nvSpPr>
        <p:spPr>
          <a:xfrm>
            <a:off x="2096706" y="5343466"/>
            <a:ext cx="1950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 2:  </a:t>
            </a:r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gebruiken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A9159FE-CA7B-282C-F764-59B56AC71652}"/>
              </a:ext>
            </a:extLst>
          </p:cNvPr>
          <p:cNvSpPr txBox="1"/>
          <p:nvPr/>
        </p:nvSpPr>
        <p:spPr>
          <a:xfrm>
            <a:off x="2093425" y="4939067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 err="1"/>
              <a:t>vf</a:t>
            </a:r>
            <a:r>
              <a:rPr lang="nl-NL" sz="1600" dirty="0"/>
              <a:t> =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940319ED-4CB5-4448-96A0-B5B94DB68A3B}"/>
              </a:ext>
            </a:extLst>
          </p:cNvPr>
          <p:cNvSpPr txBox="1"/>
          <p:nvPr/>
        </p:nvSpPr>
        <p:spPr>
          <a:xfrm>
            <a:off x="2453784" y="493781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10,5 : 5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0A40FE8F-9A9C-0D0C-72EE-381941417979}"/>
              </a:ext>
            </a:extLst>
          </p:cNvPr>
          <p:cNvSpPr txBox="1"/>
          <p:nvPr/>
        </p:nvSpPr>
        <p:spPr>
          <a:xfrm>
            <a:off x="3171657" y="4939067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2,5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B343A5C3-24F2-A5BD-466B-81E0889CF100}"/>
              </a:ext>
            </a:extLst>
          </p:cNvPr>
          <p:cNvSpPr txBox="1"/>
          <p:nvPr/>
        </p:nvSpPr>
        <p:spPr>
          <a:xfrm>
            <a:off x="2084520" y="572986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40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9FE37A41-C1B1-05A0-1BDB-8DC7C6AF88A8}"/>
              </a:ext>
            </a:extLst>
          </p:cNvPr>
          <p:cNvSpPr txBox="1"/>
          <p:nvPr/>
        </p:nvSpPr>
        <p:spPr>
          <a:xfrm>
            <a:off x="2765149" y="574268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2,5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BBFC088C-A5E3-BF24-F0BF-EFDDD5B234A7}"/>
              </a:ext>
            </a:extLst>
          </p:cNvPr>
          <p:cNvSpPr txBox="1"/>
          <p:nvPr/>
        </p:nvSpPr>
        <p:spPr>
          <a:xfrm>
            <a:off x="3239366" y="574268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2,5 =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674DA295-1BE5-B1E4-3312-FF7EC2691EA6}"/>
              </a:ext>
            </a:extLst>
          </p:cNvPr>
          <p:cNvSpPr txBox="1"/>
          <p:nvPr/>
        </p:nvSpPr>
        <p:spPr>
          <a:xfrm>
            <a:off x="3133310" y="6339246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115,6 cm</a:t>
            </a:r>
            <a:r>
              <a:rPr lang="nl-NL" sz="1600" baseline="30000" dirty="0"/>
              <a:t>2</a:t>
            </a:r>
            <a:r>
              <a:rPr lang="nl-NL" sz="1600" dirty="0"/>
              <a:t> </a:t>
            </a:r>
          </a:p>
        </p:txBody>
      </p: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D2251920-D4B2-B078-B10D-CA81BEE51072}"/>
              </a:ext>
            </a:extLst>
          </p:cNvPr>
          <p:cNvCxnSpPr>
            <a:cxnSpLocks/>
          </p:cNvCxnSpPr>
          <p:nvPr/>
        </p:nvCxnSpPr>
        <p:spPr>
          <a:xfrm>
            <a:off x="4133376" y="3566407"/>
            <a:ext cx="0" cy="329159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F98F1955-2E40-3B43-E926-926E60401F4B}"/>
              </a:ext>
            </a:extLst>
          </p:cNvPr>
          <p:cNvCxnSpPr>
            <a:cxnSpLocks/>
          </p:cNvCxnSpPr>
          <p:nvPr/>
        </p:nvCxnSpPr>
        <p:spPr>
          <a:xfrm>
            <a:off x="7965627" y="3557459"/>
            <a:ext cx="0" cy="329159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83D087C9-92ED-A173-4B68-4098FA966818}"/>
              </a:ext>
            </a:extLst>
          </p:cNvPr>
          <p:cNvSpPr txBox="1"/>
          <p:nvPr/>
        </p:nvSpPr>
        <p:spPr>
          <a:xfrm>
            <a:off x="5233168" y="3640605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Groot </a:t>
            </a:r>
            <a:r>
              <a:rPr lang="nl-NL" sz="1600" dirty="0">
                <a:solidFill>
                  <a:srgbClr val="0070C0"/>
                </a:solidFill>
                <a:sym typeface="Wingdings" panose="05000000000000000000" pitchFamily="2" charset="2"/>
              </a:rPr>
              <a:t> Klein 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27EFF0D6-9B17-4BAE-D809-FD0AD7872388}"/>
              </a:ext>
            </a:extLst>
          </p:cNvPr>
          <p:cNvSpPr txBox="1"/>
          <p:nvPr/>
        </p:nvSpPr>
        <p:spPr>
          <a:xfrm>
            <a:off x="4256244" y="3984136"/>
            <a:ext cx="3629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Figuur C is een verkleining van figuur D. </a:t>
            </a:r>
          </a:p>
          <a:p>
            <a:r>
              <a:rPr lang="nl-NL" sz="1600" dirty="0"/>
              <a:t>Wat is de oppervlakte van figuur D?</a:t>
            </a:r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4E26A1D5-86D9-5BE6-4FB6-DAEAA51FC940}"/>
              </a:ext>
            </a:extLst>
          </p:cNvPr>
          <p:cNvSpPr>
            <a:spLocks noChangeAspect="1"/>
          </p:cNvSpPr>
          <p:nvPr/>
        </p:nvSpPr>
        <p:spPr>
          <a:xfrm flipH="1">
            <a:off x="4478394" y="4667120"/>
            <a:ext cx="958450" cy="472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AB70E98C-9EB2-A018-ADDD-522A7231C73C}"/>
              </a:ext>
            </a:extLst>
          </p:cNvPr>
          <p:cNvSpPr txBox="1"/>
          <p:nvPr/>
        </p:nvSpPr>
        <p:spPr>
          <a:xfrm>
            <a:off x="4642937" y="4724956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?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37DA05A3-6D24-3C0A-6BD5-B745B05BE9C4}"/>
              </a:ext>
            </a:extLst>
          </p:cNvPr>
          <p:cNvSpPr txBox="1"/>
          <p:nvPr/>
        </p:nvSpPr>
        <p:spPr>
          <a:xfrm>
            <a:off x="4151060" y="4716008"/>
            <a:ext cx="327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C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E35B4790-368D-44D2-6A80-50E771ED3CBF}"/>
              </a:ext>
            </a:extLst>
          </p:cNvPr>
          <p:cNvSpPr txBox="1"/>
          <p:nvPr/>
        </p:nvSpPr>
        <p:spPr>
          <a:xfrm>
            <a:off x="4690105" y="5115914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 m</a:t>
            </a:r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1635BA42-664F-C205-FAFD-86542735FDD1}"/>
              </a:ext>
            </a:extLst>
          </p:cNvPr>
          <p:cNvSpPr>
            <a:spLocks noChangeAspect="1"/>
          </p:cNvSpPr>
          <p:nvPr/>
        </p:nvSpPr>
        <p:spPr>
          <a:xfrm flipH="1">
            <a:off x="4441251" y="5647879"/>
            <a:ext cx="1547026" cy="7623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AD6C5E15-5609-383F-FD08-DE67C2D154D7}"/>
              </a:ext>
            </a:extLst>
          </p:cNvPr>
          <p:cNvSpPr txBox="1"/>
          <p:nvPr/>
        </p:nvSpPr>
        <p:spPr>
          <a:xfrm>
            <a:off x="4890641" y="641024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 12 m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08E3B119-1EA1-39B6-FE8A-99279F2CE0D1}"/>
              </a:ext>
            </a:extLst>
          </p:cNvPr>
          <p:cNvSpPr txBox="1"/>
          <p:nvPr/>
        </p:nvSpPr>
        <p:spPr>
          <a:xfrm>
            <a:off x="4757899" y="5845423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200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99FA87CF-9760-8C9E-8C14-76F61E2AB27F}"/>
              </a:ext>
            </a:extLst>
          </p:cNvPr>
          <p:cNvSpPr txBox="1"/>
          <p:nvPr/>
        </p:nvSpPr>
        <p:spPr>
          <a:xfrm>
            <a:off x="4143697" y="5891373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D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26E13D09-57DE-B7FA-B88C-FC4C64FF31A0}"/>
              </a:ext>
            </a:extLst>
          </p:cNvPr>
          <p:cNvSpPr txBox="1"/>
          <p:nvPr/>
        </p:nvSpPr>
        <p:spPr>
          <a:xfrm>
            <a:off x="6000789" y="4590178"/>
            <a:ext cx="2013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 1:  </a:t>
            </a:r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berekenen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502083D1-FC62-B5EB-7AF9-F8C1826F86DF}"/>
              </a:ext>
            </a:extLst>
          </p:cNvPr>
          <p:cNvSpPr txBox="1"/>
          <p:nvPr/>
        </p:nvSpPr>
        <p:spPr>
          <a:xfrm>
            <a:off x="6004070" y="5346053"/>
            <a:ext cx="1950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 2:  </a:t>
            </a:r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gebruiken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BB3551E1-A1B9-11C1-2CE9-891B24F279E6}"/>
              </a:ext>
            </a:extLst>
          </p:cNvPr>
          <p:cNvSpPr txBox="1"/>
          <p:nvPr/>
        </p:nvSpPr>
        <p:spPr>
          <a:xfrm>
            <a:off x="6000789" y="4941654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 err="1"/>
              <a:t>vf</a:t>
            </a:r>
            <a:r>
              <a:rPr lang="nl-NL" sz="1600" dirty="0"/>
              <a:t> =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0D36792F-4B04-6EA3-B59C-AC9DA6D20158}"/>
              </a:ext>
            </a:extLst>
          </p:cNvPr>
          <p:cNvSpPr txBox="1"/>
          <p:nvPr/>
        </p:nvSpPr>
        <p:spPr>
          <a:xfrm>
            <a:off x="6361148" y="4940400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 : 8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99B836E9-8FAB-2AC7-B1E7-5A3F5902D42C}"/>
              </a:ext>
            </a:extLst>
          </p:cNvPr>
          <p:cNvSpPr txBox="1"/>
          <p:nvPr/>
        </p:nvSpPr>
        <p:spPr>
          <a:xfrm>
            <a:off x="6951800" y="4941654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1,5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812FB991-B248-A1B2-C6B2-94E51E12D1A9}"/>
              </a:ext>
            </a:extLst>
          </p:cNvPr>
          <p:cNvSpPr txBox="1"/>
          <p:nvPr/>
        </p:nvSpPr>
        <p:spPr>
          <a:xfrm>
            <a:off x="5991884" y="5732448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200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83384E0B-E521-2DB6-A562-3BE6BE17F27D}"/>
              </a:ext>
            </a:extLst>
          </p:cNvPr>
          <p:cNvSpPr txBox="1"/>
          <p:nvPr/>
        </p:nvSpPr>
        <p:spPr>
          <a:xfrm>
            <a:off x="6672513" y="5745275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: 1,5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7F01A43A-0A41-F1AC-8BF1-7429D8827F53}"/>
              </a:ext>
            </a:extLst>
          </p:cNvPr>
          <p:cNvSpPr txBox="1"/>
          <p:nvPr/>
        </p:nvSpPr>
        <p:spPr>
          <a:xfrm>
            <a:off x="7146730" y="5745275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: 1,5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9C427479-6CED-4703-8E36-D81F121AD347}"/>
              </a:ext>
            </a:extLst>
          </p:cNvPr>
          <p:cNvSpPr txBox="1"/>
          <p:nvPr/>
        </p:nvSpPr>
        <p:spPr>
          <a:xfrm>
            <a:off x="7184491" y="630606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88,9 m</a:t>
            </a:r>
            <a:r>
              <a:rPr lang="nl-NL" sz="1600" baseline="30000" dirty="0"/>
              <a:t>2</a:t>
            </a:r>
            <a:r>
              <a:rPr lang="nl-NL" sz="1600" dirty="0"/>
              <a:t>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61590F1-91D9-B58D-B32D-B0820637A803}"/>
              </a:ext>
            </a:extLst>
          </p:cNvPr>
          <p:cNvSpPr txBox="1"/>
          <p:nvPr/>
        </p:nvSpPr>
        <p:spPr>
          <a:xfrm>
            <a:off x="8701294" y="3644370"/>
            <a:ext cx="2895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sym typeface="Wingdings" panose="05000000000000000000" pitchFamily="2" charset="2"/>
              </a:rPr>
              <a:t>Vergroting  vergrotingsfactor 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09BB61FC-6379-329A-4BAD-65828ACF5AB1}"/>
              </a:ext>
            </a:extLst>
          </p:cNvPr>
          <p:cNvSpPr txBox="1"/>
          <p:nvPr/>
        </p:nvSpPr>
        <p:spPr>
          <a:xfrm>
            <a:off x="8341059" y="3987901"/>
            <a:ext cx="392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Figuur F is een vergroting van figuur E. </a:t>
            </a:r>
          </a:p>
          <a:p>
            <a:r>
              <a:rPr lang="nl-NL" sz="1600" dirty="0"/>
              <a:t>Wat is de vergrotingsfactor die is gebruikt?</a:t>
            </a:r>
          </a:p>
        </p:txBody>
      </p:sp>
      <p:sp>
        <p:nvSpPr>
          <p:cNvPr id="96" name="Ovaal 95">
            <a:extLst>
              <a:ext uri="{FF2B5EF4-FFF2-40B4-BE49-F238E27FC236}">
                <a16:creationId xmlns:a16="http://schemas.microsoft.com/office/drawing/2014/main" id="{5C4903A6-8C77-F13A-F7CC-988A40F2F293}"/>
              </a:ext>
            </a:extLst>
          </p:cNvPr>
          <p:cNvSpPr/>
          <p:nvPr/>
        </p:nvSpPr>
        <p:spPr>
          <a:xfrm>
            <a:off x="8746554" y="4633278"/>
            <a:ext cx="540000" cy="54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7DAEC41A-085B-16C2-FC4E-3969595F2B86}"/>
              </a:ext>
            </a:extLst>
          </p:cNvPr>
          <p:cNvSpPr txBox="1"/>
          <p:nvPr/>
        </p:nvSpPr>
        <p:spPr>
          <a:xfrm>
            <a:off x="8727753" y="4728721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3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97" name="Ovaal 96">
            <a:extLst>
              <a:ext uri="{FF2B5EF4-FFF2-40B4-BE49-F238E27FC236}">
                <a16:creationId xmlns:a16="http://schemas.microsoft.com/office/drawing/2014/main" id="{B14F240F-4EA9-C1B3-4E5F-F0060631960D}"/>
              </a:ext>
            </a:extLst>
          </p:cNvPr>
          <p:cNvSpPr/>
          <p:nvPr/>
        </p:nvSpPr>
        <p:spPr>
          <a:xfrm>
            <a:off x="8664984" y="5647413"/>
            <a:ext cx="763200" cy="763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67DFB239-AB3F-CAE0-1E8B-E16B95F58C9E}"/>
              </a:ext>
            </a:extLst>
          </p:cNvPr>
          <p:cNvSpPr txBox="1"/>
          <p:nvPr/>
        </p:nvSpPr>
        <p:spPr>
          <a:xfrm>
            <a:off x="8235876" y="471977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E</a:t>
            </a: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C3FE417F-69BC-D08C-6F20-FF29D6B9702D}"/>
              </a:ext>
            </a:extLst>
          </p:cNvPr>
          <p:cNvSpPr txBox="1"/>
          <p:nvPr/>
        </p:nvSpPr>
        <p:spPr>
          <a:xfrm>
            <a:off x="8760957" y="585480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959FC79C-6C02-8DF5-13E7-37C4071EB11D}"/>
              </a:ext>
            </a:extLst>
          </p:cNvPr>
          <p:cNvSpPr txBox="1"/>
          <p:nvPr/>
        </p:nvSpPr>
        <p:spPr>
          <a:xfrm>
            <a:off x="8228513" y="5895138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F</a:t>
            </a: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499CF817-A4B7-6AE7-68D7-470CB195B261}"/>
              </a:ext>
            </a:extLst>
          </p:cNvPr>
          <p:cNvSpPr txBox="1"/>
          <p:nvPr/>
        </p:nvSpPr>
        <p:spPr>
          <a:xfrm>
            <a:off x="9530023" y="4593943"/>
            <a:ext cx="2729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 1:  vergroting berekenen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C598F6CC-D079-EA2A-220B-2F4B44BC1D80}"/>
              </a:ext>
            </a:extLst>
          </p:cNvPr>
          <p:cNvSpPr txBox="1"/>
          <p:nvPr/>
        </p:nvSpPr>
        <p:spPr>
          <a:xfrm>
            <a:off x="9533304" y="5349818"/>
            <a:ext cx="2021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Stap 2:  </a:t>
            </a:r>
            <a:r>
              <a:rPr lang="nl-NL" sz="1600" dirty="0" err="1">
                <a:solidFill>
                  <a:srgbClr val="0070C0"/>
                </a:solidFill>
              </a:rPr>
              <a:t>vf</a:t>
            </a:r>
            <a:r>
              <a:rPr lang="nl-NL" sz="1600" dirty="0">
                <a:solidFill>
                  <a:srgbClr val="0070C0"/>
                </a:solidFill>
              </a:rPr>
              <a:t> uitrekenen</a:t>
            </a:r>
          </a:p>
        </p:txBody>
      </p:sp>
      <p:sp>
        <p:nvSpPr>
          <p:cNvPr id="89" name="Tekstvak 88">
            <a:extLst>
              <a:ext uri="{FF2B5EF4-FFF2-40B4-BE49-F238E27FC236}">
                <a16:creationId xmlns:a16="http://schemas.microsoft.com/office/drawing/2014/main" id="{FE005B66-A120-1868-E8A4-A00500F3925E}"/>
              </a:ext>
            </a:extLst>
          </p:cNvPr>
          <p:cNvSpPr txBox="1"/>
          <p:nvPr/>
        </p:nvSpPr>
        <p:spPr>
          <a:xfrm>
            <a:off x="9530023" y="4945419"/>
            <a:ext cx="120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vergroting =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2E573538-F449-5001-4741-052EF27E9C71}"/>
              </a:ext>
            </a:extLst>
          </p:cNvPr>
          <p:cNvSpPr txBox="1"/>
          <p:nvPr/>
        </p:nvSpPr>
        <p:spPr>
          <a:xfrm>
            <a:off x="10596437" y="4944165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 m</a:t>
            </a:r>
            <a:r>
              <a:rPr lang="nl-NL" sz="1600" baseline="30000" dirty="0"/>
              <a:t>2</a:t>
            </a:r>
            <a:r>
              <a:rPr lang="nl-NL" sz="1600" dirty="0"/>
              <a:t> : 3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0BB8CDA6-C181-58AB-5728-B44DB0A0029A}"/>
              </a:ext>
            </a:extLst>
          </p:cNvPr>
          <p:cNvSpPr txBox="1"/>
          <p:nvPr/>
        </p:nvSpPr>
        <p:spPr>
          <a:xfrm>
            <a:off x="11603779" y="4945419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2</a:t>
            </a: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60DD29BE-D92D-9F90-C65D-36B70C855CB9}"/>
              </a:ext>
            </a:extLst>
          </p:cNvPr>
          <p:cNvSpPr txBox="1"/>
          <p:nvPr/>
        </p:nvSpPr>
        <p:spPr>
          <a:xfrm>
            <a:off x="9521118" y="5736213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/>
              <a:t>vf</a:t>
            </a:r>
            <a:r>
              <a:rPr lang="nl-NL" sz="1600" dirty="0"/>
              <a:t>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kstvak 92">
                <a:extLst>
                  <a:ext uri="{FF2B5EF4-FFF2-40B4-BE49-F238E27FC236}">
                    <a16:creationId xmlns:a16="http://schemas.microsoft.com/office/drawing/2014/main" id="{02979382-8642-F01E-D5DF-024126E8A23F}"/>
                  </a:ext>
                </a:extLst>
              </p:cNvPr>
              <p:cNvSpPr txBox="1"/>
              <p:nvPr/>
            </p:nvSpPr>
            <p:spPr>
              <a:xfrm>
                <a:off x="9870011" y="5701286"/>
                <a:ext cx="474938" cy="367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93" name="Tekstvak 92">
                <a:extLst>
                  <a:ext uri="{FF2B5EF4-FFF2-40B4-BE49-F238E27FC236}">
                    <a16:creationId xmlns:a16="http://schemas.microsoft.com/office/drawing/2014/main" id="{02979382-8642-F01E-D5DF-024126E8A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1" y="5701286"/>
                <a:ext cx="474938" cy="367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kstvak 94">
            <a:extLst>
              <a:ext uri="{FF2B5EF4-FFF2-40B4-BE49-F238E27FC236}">
                <a16:creationId xmlns:a16="http://schemas.microsoft.com/office/drawing/2014/main" id="{E6DC3754-2D7C-D609-0EAB-5191A2D66C79}"/>
              </a:ext>
            </a:extLst>
          </p:cNvPr>
          <p:cNvSpPr txBox="1"/>
          <p:nvPr/>
        </p:nvSpPr>
        <p:spPr>
          <a:xfrm>
            <a:off x="10231560" y="5733456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1,41 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4FF9DDC0-1865-AD0A-EFF4-11110D13DD5B}"/>
              </a:ext>
            </a:extLst>
          </p:cNvPr>
          <p:cNvSpPr txBox="1"/>
          <p:nvPr/>
        </p:nvSpPr>
        <p:spPr>
          <a:xfrm>
            <a:off x="2078993" y="602925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40 cm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99" name="Tekstvak 98">
            <a:extLst>
              <a:ext uri="{FF2B5EF4-FFF2-40B4-BE49-F238E27FC236}">
                <a16:creationId xmlns:a16="http://schemas.microsoft.com/office/drawing/2014/main" id="{85B40241-85D3-C56A-47A9-65EC196A175E}"/>
              </a:ext>
            </a:extLst>
          </p:cNvPr>
          <p:cNvSpPr txBox="1"/>
          <p:nvPr/>
        </p:nvSpPr>
        <p:spPr>
          <a:xfrm>
            <a:off x="2759622" y="6042078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2,5</a:t>
            </a:r>
            <a:r>
              <a:rPr lang="nl-NL" sz="1600" baseline="30000" dirty="0"/>
              <a:t>2 </a:t>
            </a:r>
            <a:r>
              <a:rPr lang="nl-NL" sz="1600" dirty="0"/>
              <a:t>=</a:t>
            </a:r>
          </a:p>
        </p:txBody>
      </p:sp>
      <p:sp>
        <p:nvSpPr>
          <p:cNvPr id="100" name="Tekstvak 99">
            <a:extLst>
              <a:ext uri="{FF2B5EF4-FFF2-40B4-BE49-F238E27FC236}">
                <a16:creationId xmlns:a16="http://schemas.microsoft.com/office/drawing/2014/main" id="{3D7D8C6E-84F9-CAF2-3511-0F5667944AA8}"/>
              </a:ext>
            </a:extLst>
          </p:cNvPr>
          <p:cNvSpPr txBox="1"/>
          <p:nvPr/>
        </p:nvSpPr>
        <p:spPr>
          <a:xfrm>
            <a:off x="5986357" y="6031838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200 m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782BE425-2DAB-237D-A1B8-D7A99464633B}"/>
              </a:ext>
            </a:extLst>
          </p:cNvPr>
          <p:cNvSpPr txBox="1"/>
          <p:nvPr/>
        </p:nvSpPr>
        <p:spPr>
          <a:xfrm>
            <a:off x="6666986" y="6044665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: 1,5</a:t>
            </a:r>
            <a:r>
              <a:rPr lang="nl-NL" sz="1600" baseline="30000" dirty="0"/>
              <a:t>2</a:t>
            </a:r>
            <a:r>
              <a:rPr lang="nl-NL" sz="1600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7305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1" grpId="0"/>
      <p:bldP spid="23" grpId="0"/>
      <p:bldP spid="26" grpId="0"/>
      <p:bldP spid="28" grpId="0"/>
      <p:bldP spid="29" grpId="0"/>
      <p:bldP spid="31" grpId="0" animBg="1"/>
      <p:bldP spid="32" grpId="0"/>
      <p:bldP spid="33" grpId="0"/>
      <p:bldP spid="34" grpId="0"/>
      <p:bldP spid="35" grpId="0"/>
      <p:bldP spid="36" grpId="0"/>
      <p:bldP spid="39" grpId="0"/>
      <p:bldP spid="40" grpId="0"/>
      <p:bldP spid="42" grpId="0"/>
      <p:bldP spid="43" grpId="0"/>
      <p:bldP spid="44" grpId="0"/>
      <p:bldP spid="57" grpId="0"/>
      <p:bldP spid="58" grpId="0"/>
      <p:bldP spid="59" grpId="0" animBg="1"/>
      <p:bldP spid="60" grpId="0"/>
      <p:bldP spid="61" grpId="0"/>
      <p:bldP spid="63" grpId="0"/>
      <p:bldP spid="64" grpId="0" animBg="1"/>
      <p:bldP spid="65" grpId="0"/>
      <p:bldP spid="66" grpId="0"/>
      <p:bldP spid="67" grpId="0"/>
      <p:bldP spid="68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6" grpId="0"/>
      <p:bldP spid="52" grpId="0"/>
      <p:bldP spid="96" grpId="0" animBg="1"/>
      <p:bldP spid="80" grpId="0"/>
      <p:bldP spid="97" grpId="0" animBg="1"/>
      <p:bldP spid="81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5" grpId="0"/>
      <p:bldP spid="98" grpId="0"/>
      <p:bldP spid="99" grpId="0"/>
      <p:bldP spid="100" grpId="0"/>
      <p:bldP spid="10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A4EE5-AFFD-8577-1086-7CC6D55C8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206" y="0"/>
            <a:ext cx="6998397" cy="1092688"/>
          </a:xfrm>
        </p:spPr>
        <p:txBody>
          <a:bodyPr>
            <a:normAutofit fontScale="90000"/>
          </a:bodyPr>
          <a:lstStyle/>
          <a:p>
            <a:r>
              <a:rPr lang="nl-NL" dirty="0"/>
              <a:t>Hoofdstuk 7 Verbanden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09DF54B-36D6-AA64-1CF4-D69A8C346CB6}"/>
              </a:ext>
            </a:extLst>
          </p:cNvPr>
          <p:cNvSpPr txBox="1"/>
          <p:nvPr/>
        </p:nvSpPr>
        <p:spPr>
          <a:xfrm>
            <a:off x="1946550" y="1240949"/>
            <a:ext cx="70612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2400" dirty="0"/>
              <a:t>7A Verbanden</a:t>
            </a:r>
          </a:p>
          <a:p>
            <a:pPr algn="l"/>
            <a:r>
              <a:rPr lang="nl-NL" sz="2400" dirty="0"/>
              <a:t>7A , X  Invullen en vergelijking oplossen (inklemmen)</a:t>
            </a:r>
          </a:p>
          <a:p>
            <a:pPr algn="l"/>
            <a:r>
              <a:rPr lang="nl-NL" sz="2400" dirty="0"/>
              <a:t>7B Maximum en minimum grafiek </a:t>
            </a:r>
          </a:p>
          <a:p>
            <a:pPr algn="l"/>
            <a:r>
              <a:rPr lang="nl-NL" sz="2400" dirty="0"/>
              <a:t>7B Extra maximum en minimum en indelen van een </a:t>
            </a:r>
          </a:p>
          <a:p>
            <a:pPr algn="l"/>
            <a:r>
              <a:rPr lang="nl-NL" sz="2400" dirty="0"/>
              <a:t>       assenstelsel</a:t>
            </a:r>
          </a:p>
          <a:p>
            <a:pPr algn="l"/>
            <a:r>
              <a:rPr lang="nl-NL" sz="2400" dirty="0"/>
              <a:t>7C t/m I  Lineair verband</a:t>
            </a:r>
          </a:p>
          <a:p>
            <a:pPr algn="l"/>
            <a:r>
              <a:rPr lang="nl-NL" sz="2400" dirty="0"/>
              <a:t>7K Somformule/grafiek en verschilformule/grafiek</a:t>
            </a:r>
          </a:p>
          <a:p>
            <a:pPr algn="l"/>
            <a:r>
              <a:rPr lang="nl-NL" sz="2400" dirty="0"/>
              <a:t>7L Parabool (kwadratisch verband)</a:t>
            </a:r>
          </a:p>
          <a:p>
            <a:pPr algn="l"/>
            <a:r>
              <a:rPr lang="nl-NL" sz="2400" dirty="0"/>
              <a:t>7M Wortelverband (zie boek)</a:t>
            </a:r>
          </a:p>
          <a:p>
            <a:pPr algn="l"/>
            <a:r>
              <a:rPr lang="nl-NL" sz="2400" dirty="0"/>
              <a:t>7N Machtsverband (zie boek)</a:t>
            </a:r>
          </a:p>
          <a:p>
            <a:pPr algn="l"/>
            <a:r>
              <a:rPr lang="nl-NL" sz="2400" dirty="0"/>
              <a:t>7O t/m S Exponentieel verband</a:t>
            </a:r>
          </a:p>
          <a:p>
            <a:r>
              <a:rPr lang="nl-NL" sz="2400" dirty="0"/>
              <a:t>7T Omgekeerd evenredig verband (zie boek)</a:t>
            </a:r>
          </a:p>
          <a:p>
            <a:r>
              <a:rPr lang="nl-NL" sz="2400" dirty="0"/>
              <a:t>7U Periodiek verband</a:t>
            </a:r>
          </a:p>
          <a:p>
            <a:r>
              <a:rPr lang="nl-NL" sz="2400" dirty="0"/>
              <a:t>7V Periode, frequentie, evenwichtsstand, amplitude </a:t>
            </a:r>
          </a:p>
          <a:p>
            <a:r>
              <a:rPr lang="nl-NL" sz="2400" dirty="0"/>
              <a:t>7W Formules bij hetzelfde verband (zie boek)</a:t>
            </a:r>
          </a:p>
          <a:p>
            <a:pPr algn="l"/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642271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D5351-7471-5852-01F6-2C8C90C96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8E721BA4-C378-097B-2AE8-A0F4583AB114}"/>
              </a:ext>
            </a:extLst>
          </p:cNvPr>
          <p:cNvSpPr txBox="1"/>
          <p:nvPr/>
        </p:nvSpPr>
        <p:spPr>
          <a:xfrm>
            <a:off x="337243" y="226337"/>
            <a:ext cx="1572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800" dirty="0"/>
              <a:t>7A Verbanden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87F6152F-3499-C91D-0183-C3419C16AF1B}"/>
              </a:ext>
            </a:extLst>
          </p:cNvPr>
          <p:cNvSpPr txBox="1"/>
          <p:nvPr/>
        </p:nvSpPr>
        <p:spPr>
          <a:xfrm>
            <a:off x="228599" y="753035"/>
            <a:ext cx="6915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Bij een verband is spraken als er op de een manier geldt dat: bij A hoort B. 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0EA97143-A5A7-CB09-183D-61A4C58B7A94}"/>
              </a:ext>
            </a:extLst>
          </p:cNvPr>
          <p:cNvSpPr txBox="1"/>
          <p:nvPr/>
        </p:nvSpPr>
        <p:spPr>
          <a:xfrm>
            <a:off x="226098" y="1088191"/>
            <a:ext cx="8450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In dit hoofdstuk komen er verschillende manieren naar voren waarbij geldt:  bij A hoort B.  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A12E2A14-9F71-25D3-21FD-FF6C7FE86A70}"/>
              </a:ext>
            </a:extLst>
          </p:cNvPr>
          <p:cNvSpPr txBox="1"/>
          <p:nvPr/>
        </p:nvSpPr>
        <p:spPr>
          <a:xfrm>
            <a:off x="165798" y="3929762"/>
            <a:ext cx="7092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De variabelen kunnen op verschillende manieren van invloed zijn op elkaar.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CD596641-345F-AC04-D4BA-13C932AE89F3}"/>
              </a:ext>
            </a:extLst>
          </p:cNvPr>
          <p:cNvSpPr txBox="1"/>
          <p:nvPr/>
        </p:nvSpPr>
        <p:spPr>
          <a:xfrm>
            <a:off x="226098" y="1607256"/>
            <a:ext cx="3847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 tijd die je werkt het loon dat je verdient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22A7763C-72F2-BC60-E25A-B7EE16EC8827}"/>
              </a:ext>
            </a:extLst>
          </p:cNvPr>
          <p:cNvSpPr txBox="1"/>
          <p:nvPr/>
        </p:nvSpPr>
        <p:spPr>
          <a:xfrm>
            <a:off x="209262" y="1932198"/>
            <a:ext cx="579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 afstand van een bal die je wegschopt en de hoogte die de bal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C18C0EC7-20EC-44C8-9ADA-0B8B9B12B10D}"/>
              </a:ext>
            </a:extLst>
          </p:cNvPr>
          <p:cNvSpPr txBox="1"/>
          <p:nvPr/>
        </p:nvSpPr>
        <p:spPr>
          <a:xfrm>
            <a:off x="6551240" y="1612141"/>
            <a:ext cx="5009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 tijd dat een ballon vliegt en de hoogte van de ballon 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D045EED3-2473-FB25-7343-0B5FD090882B}"/>
              </a:ext>
            </a:extLst>
          </p:cNvPr>
          <p:cNvSpPr txBox="1"/>
          <p:nvPr/>
        </p:nvSpPr>
        <p:spPr>
          <a:xfrm>
            <a:off x="6551240" y="1927790"/>
            <a:ext cx="5371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 tijd dat je in een reuzenrad zit en de hoogte die je hebt 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B0601052-8965-1F91-A709-D41ED728EC64}"/>
              </a:ext>
            </a:extLst>
          </p:cNvPr>
          <p:cNvSpPr txBox="1"/>
          <p:nvPr/>
        </p:nvSpPr>
        <p:spPr>
          <a:xfrm>
            <a:off x="6551239" y="2260401"/>
            <a:ext cx="5131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 straal van een cirkel en de oppervlakte van een cirkel 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2E01CE22-885E-A69D-877C-A66F08C06609}"/>
              </a:ext>
            </a:extLst>
          </p:cNvPr>
          <p:cNvSpPr txBox="1"/>
          <p:nvPr/>
        </p:nvSpPr>
        <p:spPr>
          <a:xfrm>
            <a:off x="226098" y="2236151"/>
            <a:ext cx="4227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 tijd dat je oud bent en de lengte die je hebt 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CAB46725-0ED2-68B3-00B8-FF98BED19A75}"/>
              </a:ext>
            </a:extLst>
          </p:cNvPr>
          <p:cNvSpPr txBox="1"/>
          <p:nvPr/>
        </p:nvSpPr>
        <p:spPr>
          <a:xfrm>
            <a:off x="8255084" y="2771233"/>
            <a:ext cx="31564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Lineair verband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Kwadratisch verband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Wortelverband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Machtsverband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Exponentieel verband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Omgekeerd evenredig verband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Periodiek verband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CFA03D9-0A7D-6581-0155-ADFC157ADD0F}"/>
              </a:ext>
            </a:extLst>
          </p:cNvPr>
          <p:cNvSpPr txBox="1"/>
          <p:nvPr/>
        </p:nvSpPr>
        <p:spPr>
          <a:xfrm>
            <a:off x="182785" y="5014463"/>
            <a:ext cx="485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/>
              <a:t>Per verband kun je dit opschrijven in de vorm een: 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028E9DB4-85C4-2C06-4A83-4E2CE4E721AD}"/>
              </a:ext>
            </a:extLst>
          </p:cNvPr>
          <p:cNvCxnSpPr>
            <a:cxnSpLocks/>
          </p:cNvCxnSpPr>
          <p:nvPr/>
        </p:nvCxnSpPr>
        <p:spPr>
          <a:xfrm>
            <a:off x="0" y="1525136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0912ADBC-B644-6E32-8F3A-9D5867290C88}"/>
              </a:ext>
            </a:extLst>
          </p:cNvPr>
          <p:cNvCxnSpPr>
            <a:cxnSpLocks/>
          </p:cNvCxnSpPr>
          <p:nvPr/>
        </p:nvCxnSpPr>
        <p:spPr>
          <a:xfrm>
            <a:off x="-27985" y="2666190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9" name="Tekstvak 78">
            <a:extLst>
              <a:ext uri="{FF2B5EF4-FFF2-40B4-BE49-F238E27FC236}">
                <a16:creationId xmlns:a16="http://schemas.microsoft.com/office/drawing/2014/main" id="{B3BDBE82-4EDC-4E3D-D5D7-6F8FD420B655}"/>
              </a:ext>
            </a:extLst>
          </p:cNvPr>
          <p:cNvSpPr txBox="1"/>
          <p:nvPr/>
        </p:nvSpPr>
        <p:spPr>
          <a:xfrm>
            <a:off x="165798" y="2849316"/>
            <a:ext cx="7283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De ‘dingen’ die invloed op elkaar hebben noemen we bij wiskunde variabelen.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25F48E5C-DA5F-1158-1EF9-799C0737FC3B}"/>
              </a:ext>
            </a:extLst>
          </p:cNvPr>
          <p:cNvSpPr txBox="1"/>
          <p:nvPr/>
        </p:nvSpPr>
        <p:spPr>
          <a:xfrm>
            <a:off x="165798" y="4244237"/>
            <a:ext cx="61184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1" dirty="0"/>
              <a:t>Hierdoor zijn er dus verschillende verbanden </a:t>
            </a:r>
            <a:endParaRPr lang="nl-NL" sz="1600" dirty="0"/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66910EE1-E509-9018-B3F3-68E0887C8F39}"/>
              </a:ext>
            </a:extLst>
          </p:cNvPr>
          <p:cNvSpPr txBox="1"/>
          <p:nvPr/>
        </p:nvSpPr>
        <p:spPr>
          <a:xfrm>
            <a:off x="5556000" y="5052135"/>
            <a:ext cx="1080000" cy="3600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Formule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EF034920-D375-9162-3E87-EE25EB5DEB62}"/>
              </a:ext>
            </a:extLst>
          </p:cNvPr>
          <p:cNvSpPr txBox="1"/>
          <p:nvPr/>
        </p:nvSpPr>
        <p:spPr>
          <a:xfrm>
            <a:off x="4524611" y="6030820"/>
            <a:ext cx="1080000" cy="3600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Tabel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D5D01AC6-991F-2F67-B200-0ED06D7FF765}"/>
              </a:ext>
            </a:extLst>
          </p:cNvPr>
          <p:cNvSpPr txBox="1"/>
          <p:nvPr/>
        </p:nvSpPr>
        <p:spPr>
          <a:xfrm>
            <a:off x="6467167" y="6030820"/>
            <a:ext cx="1080000" cy="3600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Grafiek</a:t>
            </a:r>
          </a:p>
        </p:txBody>
      </p:sp>
      <p:cxnSp>
        <p:nvCxnSpPr>
          <p:cNvPr id="85" name="Rechte verbindingslijn met pijl 84">
            <a:extLst>
              <a:ext uri="{FF2B5EF4-FFF2-40B4-BE49-F238E27FC236}">
                <a16:creationId xmlns:a16="http://schemas.microsoft.com/office/drawing/2014/main" id="{0DFFA7CB-9584-D8CD-4D3D-517A932C1384}"/>
              </a:ext>
            </a:extLst>
          </p:cNvPr>
          <p:cNvCxnSpPr>
            <a:cxnSpLocks/>
          </p:cNvCxnSpPr>
          <p:nvPr/>
        </p:nvCxnSpPr>
        <p:spPr>
          <a:xfrm>
            <a:off x="5711889" y="6030820"/>
            <a:ext cx="648000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met pijl 85">
            <a:extLst>
              <a:ext uri="{FF2B5EF4-FFF2-40B4-BE49-F238E27FC236}">
                <a16:creationId xmlns:a16="http://schemas.microsoft.com/office/drawing/2014/main" id="{C11D5D3B-12C8-7AA3-A711-C07DAAFA7C40}"/>
              </a:ext>
            </a:extLst>
          </p:cNvPr>
          <p:cNvCxnSpPr>
            <a:cxnSpLocks/>
          </p:cNvCxnSpPr>
          <p:nvPr/>
        </p:nvCxnSpPr>
        <p:spPr>
          <a:xfrm>
            <a:off x="6110747" y="5427934"/>
            <a:ext cx="324000" cy="54000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80DF4E6E-8AB4-C7B9-0008-6E23D562F767}"/>
              </a:ext>
            </a:extLst>
          </p:cNvPr>
          <p:cNvCxnSpPr>
            <a:cxnSpLocks/>
          </p:cNvCxnSpPr>
          <p:nvPr/>
        </p:nvCxnSpPr>
        <p:spPr>
          <a:xfrm flipH="1">
            <a:off x="5678451" y="5434337"/>
            <a:ext cx="324000" cy="54000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>
            <a:extLst>
              <a:ext uri="{FF2B5EF4-FFF2-40B4-BE49-F238E27FC236}">
                <a16:creationId xmlns:a16="http://schemas.microsoft.com/office/drawing/2014/main" id="{7D9D0D24-C11E-C019-96F2-0EE78E642B1C}"/>
              </a:ext>
            </a:extLst>
          </p:cNvPr>
          <p:cNvSpPr txBox="1"/>
          <p:nvPr/>
        </p:nvSpPr>
        <p:spPr>
          <a:xfrm>
            <a:off x="8281433" y="4816636"/>
            <a:ext cx="3511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Er is altijd: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een variabele die je invult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een variabele die je uitrekent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4DABF3B3-3AB8-4FA3-09ED-840F5D83AC61}"/>
              </a:ext>
            </a:extLst>
          </p:cNvPr>
          <p:cNvSpPr txBox="1"/>
          <p:nvPr/>
        </p:nvSpPr>
        <p:spPr>
          <a:xfrm>
            <a:off x="8255084" y="5883235"/>
            <a:ext cx="3728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Deze hebben beiden een vaste plek in de formule, tabel en grafiek</a:t>
            </a:r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95587CE5-A3A4-F4BC-4CEC-0C91334DA7D3}"/>
              </a:ext>
            </a:extLst>
          </p:cNvPr>
          <p:cNvCxnSpPr>
            <a:cxnSpLocks/>
          </p:cNvCxnSpPr>
          <p:nvPr/>
        </p:nvCxnSpPr>
        <p:spPr>
          <a:xfrm>
            <a:off x="-44497" y="4710509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8" name="Tekstvak 97">
            <a:extLst>
              <a:ext uri="{FF2B5EF4-FFF2-40B4-BE49-F238E27FC236}">
                <a16:creationId xmlns:a16="http://schemas.microsoft.com/office/drawing/2014/main" id="{24A283AA-CC54-5F9E-A35F-8E1B6A385679}"/>
              </a:ext>
            </a:extLst>
          </p:cNvPr>
          <p:cNvSpPr txBox="1"/>
          <p:nvPr/>
        </p:nvSpPr>
        <p:spPr>
          <a:xfrm>
            <a:off x="165798" y="3199230"/>
            <a:ext cx="7515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Variabelen kunnen op verschillende manier worden gemeten. Dit is de eenheid.</a:t>
            </a:r>
          </a:p>
        </p:txBody>
      </p:sp>
      <p:sp>
        <p:nvSpPr>
          <p:cNvPr id="99" name="Tekstvak 98">
            <a:extLst>
              <a:ext uri="{FF2B5EF4-FFF2-40B4-BE49-F238E27FC236}">
                <a16:creationId xmlns:a16="http://schemas.microsoft.com/office/drawing/2014/main" id="{61C24C50-D019-E68B-D756-B953113BCD71}"/>
              </a:ext>
            </a:extLst>
          </p:cNvPr>
          <p:cNvSpPr txBox="1"/>
          <p:nvPr/>
        </p:nvSpPr>
        <p:spPr>
          <a:xfrm>
            <a:off x="165798" y="3555804"/>
            <a:ext cx="7525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 variabele tijd kan bijvoorbeeld gemeten worden in de eenheid sec, min, uren etc.</a:t>
            </a:r>
          </a:p>
        </p:txBody>
      </p:sp>
      <p:sp>
        <p:nvSpPr>
          <p:cNvPr id="100" name="Rechteraccolade 99">
            <a:extLst>
              <a:ext uri="{FF2B5EF4-FFF2-40B4-BE49-F238E27FC236}">
                <a16:creationId xmlns:a16="http://schemas.microsoft.com/office/drawing/2014/main" id="{5F9F9ACB-342D-3C15-ECD5-F71662548940}"/>
              </a:ext>
            </a:extLst>
          </p:cNvPr>
          <p:cNvSpPr/>
          <p:nvPr/>
        </p:nvSpPr>
        <p:spPr>
          <a:xfrm>
            <a:off x="7813287" y="2849316"/>
            <a:ext cx="200577" cy="1588376"/>
          </a:xfrm>
          <a:prstGeom prst="rightBrac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8232074D-41E9-3B93-DB90-6B2C3B95B4BA}"/>
              </a:ext>
            </a:extLst>
          </p:cNvPr>
          <p:cNvSpPr txBox="1"/>
          <p:nvPr/>
        </p:nvSpPr>
        <p:spPr>
          <a:xfrm>
            <a:off x="182159" y="5773823"/>
            <a:ext cx="419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Per verband moet je de eigenschappen kunnen herkennen en toepassen. </a:t>
            </a:r>
          </a:p>
        </p:txBody>
      </p:sp>
    </p:spTree>
    <p:extLst>
      <p:ext uri="{BB962C8B-B14F-4D97-AF65-F5344CB8AC3E}">
        <p14:creationId xmlns:p14="http://schemas.microsoft.com/office/powerpoint/2010/main" val="1061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5" grpId="0"/>
      <p:bldP spid="56" grpId="0"/>
      <p:bldP spid="57" grpId="0"/>
      <p:bldP spid="59" grpId="0"/>
      <p:bldP spid="64" grpId="0"/>
      <p:bldP spid="66" grpId="0"/>
      <p:bldP spid="67" grpId="0"/>
      <p:bldP spid="68" grpId="0"/>
      <p:bldP spid="72" grpId="0"/>
      <p:bldP spid="75" grpId="0"/>
      <p:bldP spid="79" grpId="0"/>
      <p:bldP spid="81" grpId="0"/>
      <p:bldP spid="82" grpId="0" animBg="1"/>
      <p:bldP spid="83" grpId="0" animBg="1"/>
      <p:bldP spid="84" grpId="0" animBg="1"/>
      <p:bldP spid="94" grpId="0"/>
      <p:bldP spid="95" grpId="0"/>
      <p:bldP spid="98" grpId="0"/>
      <p:bldP spid="99" grpId="0"/>
      <p:bldP spid="100" grpId="0" animBg="1"/>
      <p:bldP spid="10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32E9B-B507-D075-74DA-78C74496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0C69AEC3-CECA-B0BE-DE99-9FB5C86963CC}"/>
              </a:ext>
            </a:extLst>
          </p:cNvPr>
          <p:cNvSpPr txBox="1"/>
          <p:nvPr/>
        </p:nvSpPr>
        <p:spPr>
          <a:xfrm>
            <a:off x="337243" y="226337"/>
            <a:ext cx="1572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800" dirty="0"/>
              <a:t>7A Verbanden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51B9876-6102-6F7C-1975-6DF8AC029C33}"/>
              </a:ext>
            </a:extLst>
          </p:cNvPr>
          <p:cNvSpPr txBox="1"/>
          <p:nvPr/>
        </p:nvSpPr>
        <p:spPr>
          <a:xfrm>
            <a:off x="9818288" y="875990"/>
            <a:ext cx="1805238" cy="584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B0F0"/>
                </a:solidFill>
              </a:rPr>
              <a:t>Variabele die </a:t>
            </a:r>
          </a:p>
          <a:p>
            <a:pPr algn="ctr"/>
            <a:r>
              <a:rPr lang="nl-NL" sz="1600" dirty="0">
                <a:solidFill>
                  <a:srgbClr val="00B0F0"/>
                </a:solidFill>
              </a:rPr>
              <a:t>wordt ingevuld (in)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11AD20-D755-5443-8EE0-A34A10C3EA99}"/>
              </a:ext>
            </a:extLst>
          </p:cNvPr>
          <p:cNvSpPr txBox="1"/>
          <p:nvPr/>
        </p:nvSpPr>
        <p:spPr>
          <a:xfrm>
            <a:off x="2461392" y="878379"/>
            <a:ext cx="1815177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7030A0"/>
                </a:solidFill>
              </a:rPr>
              <a:t>Variabele die  </a:t>
            </a:r>
          </a:p>
          <a:p>
            <a:pPr algn="ctr"/>
            <a:r>
              <a:rPr lang="nl-NL" sz="1600" dirty="0">
                <a:solidFill>
                  <a:srgbClr val="7030A0"/>
                </a:solidFill>
              </a:rPr>
              <a:t>is de uitkomst (uit)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7116601E-1F09-EF6D-2989-1E6E53F2038F}"/>
              </a:ext>
            </a:extLst>
          </p:cNvPr>
          <p:cNvCxnSpPr>
            <a:cxnSpLocks/>
          </p:cNvCxnSpPr>
          <p:nvPr/>
        </p:nvCxnSpPr>
        <p:spPr>
          <a:xfrm flipV="1">
            <a:off x="-30365" y="1598192"/>
            <a:ext cx="12222365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B389577-80D2-BF31-5CEE-3FAF2A3EB5EF}"/>
              </a:ext>
            </a:extLst>
          </p:cNvPr>
          <p:cNvCxnSpPr>
            <a:cxnSpLocks/>
          </p:cNvCxnSpPr>
          <p:nvPr/>
        </p:nvCxnSpPr>
        <p:spPr>
          <a:xfrm>
            <a:off x="1790133" y="709788"/>
            <a:ext cx="0" cy="6082199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9E50E338-56F5-A8C0-E616-9AE77BA6B453}"/>
              </a:ext>
            </a:extLst>
          </p:cNvPr>
          <p:cNvCxnSpPr>
            <a:cxnSpLocks/>
          </p:cNvCxnSpPr>
          <p:nvPr/>
        </p:nvCxnSpPr>
        <p:spPr>
          <a:xfrm>
            <a:off x="-22425" y="2680016"/>
            <a:ext cx="12214425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3402A91B-7CDD-53EF-43D7-786EC69D9B6B}"/>
              </a:ext>
            </a:extLst>
          </p:cNvPr>
          <p:cNvCxnSpPr>
            <a:cxnSpLocks/>
          </p:cNvCxnSpPr>
          <p:nvPr/>
        </p:nvCxnSpPr>
        <p:spPr>
          <a:xfrm>
            <a:off x="-22425" y="4108884"/>
            <a:ext cx="12214425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D797325-825C-E67E-AC72-90A9167FFF57}"/>
              </a:ext>
            </a:extLst>
          </p:cNvPr>
          <p:cNvSpPr txBox="1"/>
          <p:nvPr/>
        </p:nvSpPr>
        <p:spPr>
          <a:xfrm>
            <a:off x="175179" y="1833596"/>
            <a:ext cx="1445622" cy="33855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Formule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1A13B2F-E790-95CA-9E47-55D3F831185A}"/>
              </a:ext>
            </a:extLst>
          </p:cNvPr>
          <p:cNvSpPr txBox="1"/>
          <p:nvPr/>
        </p:nvSpPr>
        <p:spPr>
          <a:xfrm>
            <a:off x="157073" y="3390724"/>
            <a:ext cx="1445622" cy="33855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Tabel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32E5A85-5CD4-35B2-85A6-97FE521FC80A}"/>
              </a:ext>
            </a:extLst>
          </p:cNvPr>
          <p:cNvSpPr txBox="1"/>
          <p:nvPr/>
        </p:nvSpPr>
        <p:spPr>
          <a:xfrm>
            <a:off x="157073" y="5150158"/>
            <a:ext cx="1445622" cy="33855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Grafiek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0FE5623-7E85-61CE-92A5-91597509AF8A}"/>
              </a:ext>
            </a:extLst>
          </p:cNvPr>
          <p:cNvSpPr txBox="1"/>
          <p:nvPr/>
        </p:nvSpPr>
        <p:spPr>
          <a:xfrm>
            <a:off x="5191188" y="1657254"/>
            <a:ext cx="41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7030A0"/>
                </a:solidFill>
              </a:rPr>
              <a:t>Kosten in €  </a:t>
            </a:r>
            <a:r>
              <a:rPr lang="nl-NL" sz="1600" dirty="0"/>
              <a:t>= 5 + 1,50 x </a:t>
            </a:r>
            <a:r>
              <a:rPr lang="nl-NL" sz="1600" dirty="0">
                <a:solidFill>
                  <a:srgbClr val="00B0F0"/>
                </a:solidFill>
              </a:rPr>
              <a:t>afstand in km</a:t>
            </a:r>
          </a:p>
        </p:txBody>
      </p:sp>
      <p:graphicFrame>
        <p:nvGraphicFramePr>
          <p:cNvPr id="17" name="Tabel 16">
            <a:extLst>
              <a:ext uri="{FF2B5EF4-FFF2-40B4-BE49-F238E27FC236}">
                <a16:creationId xmlns:a16="http://schemas.microsoft.com/office/drawing/2014/main" id="{821713A2-28B6-72E0-99EE-04D8424BBA35}"/>
              </a:ext>
            </a:extLst>
          </p:cNvPr>
          <p:cNvGraphicFramePr>
            <a:graphicFrameLocks noGrp="1"/>
          </p:cNvGraphicFramePr>
          <p:nvPr/>
        </p:nvGraphicFramePr>
        <p:xfrm>
          <a:off x="4986404" y="3224721"/>
          <a:ext cx="4247210" cy="6705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849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0817">
                <a:tc>
                  <a:txBody>
                    <a:bodyPr/>
                    <a:lstStyle/>
                    <a:p>
                      <a:pPr algn="ctr"/>
                      <a:r>
                        <a:rPr lang="nl-NL" sz="1600" dirty="0">
                          <a:solidFill>
                            <a:srgbClr val="00B0F0"/>
                          </a:solidFill>
                        </a:rPr>
                        <a:t>afstand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17">
                <a:tc>
                  <a:txBody>
                    <a:bodyPr/>
                    <a:lstStyle/>
                    <a:p>
                      <a:pPr algn="ctr"/>
                      <a:r>
                        <a:rPr lang="nl-NL" sz="1600" dirty="0">
                          <a:solidFill>
                            <a:srgbClr val="7030A0"/>
                          </a:solidFill>
                        </a:rPr>
                        <a:t>kosten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kstvak 17">
            <a:extLst>
              <a:ext uri="{FF2B5EF4-FFF2-40B4-BE49-F238E27FC236}">
                <a16:creationId xmlns:a16="http://schemas.microsoft.com/office/drawing/2014/main" id="{08026FE1-B778-5CE8-D2AD-35AC85C393CE}"/>
              </a:ext>
            </a:extLst>
          </p:cNvPr>
          <p:cNvSpPr txBox="1"/>
          <p:nvPr/>
        </p:nvSpPr>
        <p:spPr>
          <a:xfrm>
            <a:off x="4928566" y="5141555"/>
            <a:ext cx="1936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Kosten in euro’s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FC20F75-9687-DBE6-D18D-EE91C58700FA}"/>
              </a:ext>
            </a:extLst>
          </p:cNvPr>
          <p:cNvSpPr txBox="1"/>
          <p:nvPr/>
        </p:nvSpPr>
        <p:spPr>
          <a:xfrm>
            <a:off x="8155470" y="6454562"/>
            <a:ext cx="1936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Afstand in km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B1C1F29-6771-32FD-E7D2-CE92A48633C6}"/>
              </a:ext>
            </a:extLst>
          </p:cNvPr>
          <p:cNvCxnSpPr>
            <a:cxnSpLocks/>
          </p:cNvCxnSpPr>
          <p:nvPr/>
        </p:nvCxnSpPr>
        <p:spPr>
          <a:xfrm>
            <a:off x="6851420" y="4463487"/>
            <a:ext cx="0" cy="17802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FD0BD81-F58C-3964-3939-DCD9C850C8BD}"/>
              </a:ext>
            </a:extLst>
          </p:cNvPr>
          <p:cNvCxnSpPr>
            <a:cxnSpLocks/>
          </p:cNvCxnSpPr>
          <p:nvPr/>
        </p:nvCxnSpPr>
        <p:spPr>
          <a:xfrm flipH="1">
            <a:off x="6851420" y="6225832"/>
            <a:ext cx="1987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AC05EEC7-A6AD-0D62-D625-7085B12D03A9}"/>
              </a:ext>
            </a:extLst>
          </p:cNvPr>
          <p:cNvCxnSpPr>
            <a:cxnSpLocks/>
          </p:cNvCxnSpPr>
          <p:nvPr/>
        </p:nvCxnSpPr>
        <p:spPr>
          <a:xfrm flipH="1">
            <a:off x="6861298" y="4526987"/>
            <a:ext cx="1977325" cy="16200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1E0D3E59-8639-A58E-079C-FF28790832FA}"/>
              </a:ext>
            </a:extLst>
          </p:cNvPr>
          <p:cNvSpPr txBox="1"/>
          <p:nvPr/>
        </p:nvSpPr>
        <p:spPr>
          <a:xfrm>
            <a:off x="238736" y="4118007"/>
            <a:ext cx="1223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Coördinaat 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B0BE7C7-7BF3-71F1-5409-F8F54F0E7B7B}"/>
              </a:ext>
            </a:extLst>
          </p:cNvPr>
          <p:cNvSpPr txBox="1"/>
          <p:nvPr/>
        </p:nvSpPr>
        <p:spPr>
          <a:xfrm>
            <a:off x="3352400" y="4166537"/>
            <a:ext cx="1039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(</a:t>
            </a:r>
            <a:r>
              <a:rPr lang="nl-NL" sz="1600" dirty="0">
                <a:solidFill>
                  <a:srgbClr val="00B0F0"/>
                </a:solidFill>
              </a:rPr>
              <a:t>in  </a:t>
            </a:r>
            <a:r>
              <a:rPr lang="nl-NL" sz="1600" dirty="0"/>
              <a:t> ;   </a:t>
            </a:r>
            <a:r>
              <a:rPr lang="nl-NL" sz="1600" dirty="0">
                <a:solidFill>
                  <a:srgbClr val="7030A0"/>
                </a:solidFill>
              </a:rPr>
              <a:t>uit</a:t>
            </a:r>
            <a:r>
              <a:rPr lang="nl-NL" sz="1600" dirty="0"/>
              <a:t>)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8CA80D2-850B-9EB3-75AF-BE02D5ACFFFD}"/>
              </a:ext>
            </a:extLst>
          </p:cNvPr>
          <p:cNvSpPr txBox="1"/>
          <p:nvPr/>
        </p:nvSpPr>
        <p:spPr>
          <a:xfrm>
            <a:off x="6610852" y="4131085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</a:t>
            </a:r>
            <a:r>
              <a:rPr lang="nl-NL" sz="1600" dirty="0">
                <a:solidFill>
                  <a:srgbClr val="00B0F0"/>
                </a:solidFill>
              </a:rPr>
              <a:t>10</a:t>
            </a:r>
            <a:r>
              <a:rPr lang="nl-NL" sz="1600" dirty="0"/>
              <a:t> ; </a:t>
            </a:r>
            <a:r>
              <a:rPr lang="nl-NL" sz="1600" dirty="0">
                <a:solidFill>
                  <a:srgbClr val="7030A0"/>
                </a:solidFill>
              </a:rPr>
              <a:t>20</a:t>
            </a:r>
            <a:r>
              <a:rPr lang="nl-NL" sz="1600" dirty="0"/>
              <a:t>)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9CB66E3-3E80-65E8-DF82-4F31AB5942B5}"/>
              </a:ext>
            </a:extLst>
          </p:cNvPr>
          <p:cNvSpPr txBox="1"/>
          <p:nvPr/>
        </p:nvSpPr>
        <p:spPr>
          <a:xfrm>
            <a:off x="7502967" y="4124933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</a:t>
            </a:r>
            <a:r>
              <a:rPr lang="nl-NL" sz="1600" dirty="0">
                <a:solidFill>
                  <a:srgbClr val="00B0F0"/>
                </a:solidFill>
              </a:rPr>
              <a:t>30</a:t>
            </a:r>
            <a:r>
              <a:rPr lang="nl-NL" sz="1600" dirty="0"/>
              <a:t> ; </a:t>
            </a:r>
            <a:r>
              <a:rPr lang="nl-NL" sz="1600" dirty="0">
                <a:solidFill>
                  <a:srgbClr val="7030A0"/>
                </a:solidFill>
              </a:rPr>
              <a:t>50</a:t>
            </a:r>
            <a:r>
              <a:rPr lang="nl-NL" sz="1600" dirty="0"/>
              <a:t>)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5227D58C-84F0-66A5-F27D-554DC7BB9A65}"/>
              </a:ext>
            </a:extLst>
          </p:cNvPr>
          <p:cNvSpPr txBox="1"/>
          <p:nvPr/>
        </p:nvSpPr>
        <p:spPr>
          <a:xfrm>
            <a:off x="8358875" y="4124933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</a:t>
            </a:r>
            <a:r>
              <a:rPr lang="nl-NL" sz="1600" dirty="0">
                <a:solidFill>
                  <a:srgbClr val="00B0F0"/>
                </a:solidFill>
              </a:rPr>
              <a:t>50</a:t>
            </a:r>
            <a:r>
              <a:rPr lang="nl-NL" sz="1600" dirty="0"/>
              <a:t> ; </a:t>
            </a:r>
            <a:r>
              <a:rPr lang="nl-NL" sz="1600" dirty="0">
                <a:solidFill>
                  <a:srgbClr val="7030A0"/>
                </a:solidFill>
              </a:rPr>
              <a:t>80</a:t>
            </a:r>
            <a:r>
              <a:rPr lang="nl-NL" sz="1600" dirty="0"/>
              <a:t>)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79C5589F-AF74-196E-CAD2-F65837422C6F}"/>
              </a:ext>
            </a:extLst>
          </p:cNvPr>
          <p:cNvSpPr txBox="1"/>
          <p:nvPr/>
        </p:nvSpPr>
        <p:spPr>
          <a:xfrm>
            <a:off x="6715545" y="6198027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0     10    20    30    40    50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C1EC8DC2-0B29-B595-0EB9-D3CFEFEBBF15}"/>
              </a:ext>
            </a:extLst>
          </p:cNvPr>
          <p:cNvSpPr txBox="1"/>
          <p:nvPr/>
        </p:nvSpPr>
        <p:spPr>
          <a:xfrm>
            <a:off x="6465274" y="4492751"/>
            <a:ext cx="40267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80</a:t>
            </a:r>
          </a:p>
          <a:p>
            <a:pPr algn="l"/>
            <a:endParaRPr lang="nl-NL" sz="1000" dirty="0"/>
          </a:p>
          <a:p>
            <a:pPr algn="l"/>
            <a:r>
              <a:rPr lang="nl-NL" sz="1600" dirty="0"/>
              <a:t>60</a:t>
            </a:r>
          </a:p>
          <a:p>
            <a:pPr algn="l"/>
            <a:endParaRPr lang="nl-NL" sz="1000" dirty="0"/>
          </a:p>
          <a:p>
            <a:pPr algn="l"/>
            <a:r>
              <a:rPr lang="nl-NL" sz="1600" dirty="0"/>
              <a:t>40</a:t>
            </a:r>
          </a:p>
          <a:p>
            <a:pPr algn="l"/>
            <a:endParaRPr lang="nl-NL" sz="1000" dirty="0"/>
          </a:p>
          <a:p>
            <a:pPr algn="l"/>
            <a:r>
              <a:rPr lang="nl-NL" sz="1600" dirty="0"/>
              <a:t>20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9D83DF3-6F2A-C4DE-B9B2-A110CF2F9EFA}"/>
              </a:ext>
            </a:extLst>
          </p:cNvPr>
          <p:cNvCxnSpPr>
            <a:cxnSpLocks/>
          </p:cNvCxnSpPr>
          <p:nvPr/>
        </p:nvCxnSpPr>
        <p:spPr>
          <a:xfrm flipV="1">
            <a:off x="7231050" y="5847408"/>
            <a:ext cx="0" cy="360000"/>
          </a:xfrm>
          <a:prstGeom prst="line">
            <a:avLst/>
          </a:prstGeom>
          <a:ln w="190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9FD91F7-7B96-0A6B-8D9C-8ABEACADC82F}"/>
              </a:ext>
            </a:extLst>
          </p:cNvPr>
          <p:cNvCxnSpPr>
            <a:cxnSpLocks/>
          </p:cNvCxnSpPr>
          <p:nvPr/>
        </p:nvCxnSpPr>
        <p:spPr>
          <a:xfrm flipH="1">
            <a:off x="6850210" y="5856933"/>
            <a:ext cx="360000" cy="0"/>
          </a:xfrm>
          <a:prstGeom prst="line">
            <a:avLst/>
          </a:prstGeom>
          <a:ln w="190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60AC4773-B96F-C717-CE57-DE09D8D41272}"/>
              </a:ext>
            </a:extLst>
          </p:cNvPr>
          <p:cNvCxnSpPr>
            <a:cxnSpLocks/>
          </p:cNvCxnSpPr>
          <p:nvPr/>
        </p:nvCxnSpPr>
        <p:spPr>
          <a:xfrm flipV="1">
            <a:off x="7970153" y="5234408"/>
            <a:ext cx="0" cy="962849"/>
          </a:xfrm>
          <a:prstGeom prst="line">
            <a:avLst/>
          </a:prstGeom>
          <a:ln w="190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746BDAAD-EB67-3396-2A18-D46F45A86AA3}"/>
              </a:ext>
            </a:extLst>
          </p:cNvPr>
          <p:cNvCxnSpPr>
            <a:cxnSpLocks/>
          </p:cNvCxnSpPr>
          <p:nvPr/>
        </p:nvCxnSpPr>
        <p:spPr>
          <a:xfrm flipH="1" flipV="1">
            <a:off x="6867948" y="5240758"/>
            <a:ext cx="1080000" cy="0"/>
          </a:xfrm>
          <a:prstGeom prst="line">
            <a:avLst/>
          </a:prstGeom>
          <a:ln w="190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E25D8683-2821-DBF9-FE54-2BF3E46D9CCD}"/>
              </a:ext>
            </a:extLst>
          </p:cNvPr>
          <p:cNvSpPr txBox="1"/>
          <p:nvPr/>
        </p:nvSpPr>
        <p:spPr>
          <a:xfrm>
            <a:off x="5947964" y="4140811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</a:t>
            </a:r>
            <a:r>
              <a:rPr lang="nl-NL" sz="1600" dirty="0">
                <a:solidFill>
                  <a:srgbClr val="00B0F0"/>
                </a:solidFill>
              </a:rPr>
              <a:t>0</a:t>
            </a:r>
            <a:r>
              <a:rPr lang="nl-NL" sz="1600" dirty="0"/>
              <a:t> ; </a:t>
            </a:r>
            <a:r>
              <a:rPr lang="nl-NL" sz="1600" dirty="0">
                <a:solidFill>
                  <a:srgbClr val="7030A0"/>
                </a:solidFill>
              </a:rPr>
              <a:t>5</a:t>
            </a:r>
            <a:r>
              <a:rPr lang="nl-NL" sz="1600" dirty="0"/>
              <a:t>)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2778E9E7-481F-6264-2353-21466BA42CE6}"/>
              </a:ext>
            </a:extLst>
          </p:cNvPr>
          <p:cNvCxnSpPr>
            <a:cxnSpLocks/>
          </p:cNvCxnSpPr>
          <p:nvPr/>
        </p:nvCxnSpPr>
        <p:spPr>
          <a:xfrm>
            <a:off x="-7267" y="6792551"/>
            <a:ext cx="12214425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99C0CDC8-0BE6-6B58-4262-6A88AB8273A0}"/>
              </a:ext>
            </a:extLst>
          </p:cNvPr>
          <p:cNvCxnSpPr>
            <a:cxnSpLocks/>
          </p:cNvCxnSpPr>
          <p:nvPr/>
        </p:nvCxnSpPr>
        <p:spPr>
          <a:xfrm flipV="1">
            <a:off x="4866615" y="733425"/>
            <a:ext cx="0" cy="6058562"/>
          </a:xfrm>
          <a:prstGeom prst="line">
            <a:avLst/>
          </a:prstGeom>
          <a:ln w="190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085BC64B-0873-13B2-0C5C-B9D40D401048}"/>
              </a:ext>
            </a:extLst>
          </p:cNvPr>
          <p:cNvCxnSpPr>
            <a:cxnSpLocks/>
          </p:cNvCxnSpPr>
          <p:nvPr/>
        </p:nvCxnSpPr>
        <p:spPr>
          <a:xfrm flipH="1" flipV="1">
            <a:off x="9397192" y="709788"/>
            <a:ext cx="60193" cy="6082199"/>
          </a:xfrm>
          <a:prstGeom prst="line">
            <a:avLst/>
          </a:prstGeom>
          <a:ln w="190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1D14015-DE29-137D-8233-F33394057E3F}"/>
              </a:ext>
            </a:extLst>
          </p:cNvPr>
          <p:cNvSpPr txBox="1"/>
          <p:nvPr/>
        </p:nvSpPr>
        <p:spPr>
          <a:xfrm>
            <a:off x="5720236" y="678326"/>
            <a:ext cx="308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Bijvoorbeeld:</a:t>
            </a:r>
          </a:p>
          <a:p>
            <a:pPr algn="ctr"/>
            <a:r>
              <a:rPr lang="nl-NL" sz="1600" dirty="0"/>
              <a:t>Een taxi vraagt €5 voorrijdkosten.</a:t>
            </a:r>
          </a:p>
          <a:p>
            <a:pPr algn="ctr"/>
            <a:r>
              <a:rPr lang="nl-NL" sz="1600" dirty="0"/>
              <a:t>Hierna betaal je €1,50 per km. 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76B006CA-8BC4-ECA1-A2D2-1DD1E2BAEE2A}"/>
              </a:ext>
            </a:extLst>
          </p:cNvPr>
          <p:cNvSpPr txBox="1"/>
          <p:nvPr/>
        </p:nvSpPr>
        <p:spPr>
          <a:xfrm>
            <a:off x="5025909" y="1964093"/>
            <a:ext cx="41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7030A0"/>
                </a:solidFill>
              </a:rPr>
              <a:t>K  </a:t>
            </a:r>
            <a:r>
              <a:rPr lang="nl-NL" sz="1600" dirty="0"/>
              <a:t>= 5 + 1,5 x </a:t>
            </a:r>
            <a:r>
              <a:rPr lang="nl-NL" sz="16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CAB8CF5E-BECE-6F99-38A5-EE33EDE69102}"/>
              </a:ext>
            </a:extLst>
          </p:cNvPr>
          <p:cNvSpPr txBox="1"/>
          <p:nvPr/>
        </p:nvSpPr>
        <p:spPr>
          <a:xfrm>
            <a:off x="4945177" y="2268353"/>
            <a:ext cx="41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7030A0"/>
                </a:solidFill>
              </a:rPr>
              <a:t>K  </a:t>
            </a:r>
            <a:r>
              <a:rPr lang="nl-NL" sz="1600" dirty="0"/>
              <a:t>= 5 + 1,5 </a:t>
            </a:r>
            <a:r>
              <a:rPr lang="nl-NL" sz="16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978A2124-49F0-5A44-197E-2CD52E9513D9}"/>
              </a:ext>
            </a:extLst>
          </p:cNvPr>
          <p:cNvSpPr txBox="1"/>
          <p:nvPr/>
        </p:nvSpPr>
        <p:spPr>
          <a:xfrm>
            <a:off x="9962111" y="4128697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</a:t>
            </a:r>
            <a:r>
              <a:rPr lang="nl-NL" sz="1600" dirty="0">
                <a:solidFill>
                  <a:srgbClr val="00B0F0"/>
                </a:solidFill>
              </a:rPr>
              <a:t>in  </a:t>
            </a:r>
            <a:r>
              <a:rPr lang="nl-NL" sz="1600" dirty="0"/>
              <a:t> ;   </a:t>
            </a:r>
            <a:r>
              <a:rPr lang="nl-NL" sz="1600" dirty="0">
                <a:solidFill>
                  <a:srgbClr val="7030A0"/>
                </a:solidFill>
              </a:rPr>
              <a:t>uit</a:t>
            </a:r>
            <a:r>
              <a:rPr lang="nl-NL" sz="1600" dirty="0"/>
              <a:t>)</a:t>
            </a:r>
          </a:p>
        </p:txBody>
      </p: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B990EA3F-5BC6-6116-EE25-AA055A318A99}"/>
              </a:ext>
            </a:extLst>
          </p:cNvPr>
          <p:cNvCxnSpPr>
            <a:cxnSpLocks/>
          </p:cNvCxnSpPr>
          <p:nvPr/>
        </p:nvCxnSpPr>
        <p:spPr>
          <a:xfrm flipV="1">
            <a:off x="1790133" y="709788"/>
            <a:ext cx="10409807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FB93FCE4-16ED-1F47-CB5B-0296EC9DB60C}"/>
              </a:ext>
            </a:extLst>
          </p:cNvPr>
          <p:cNvCxnSpPr>
            <a:cxnSpLocks/>
          </p:cNvCxnSpPr>
          <p:nvPr/>
        </p:nvCxnSpPr>
        <p:spPr>
          <a:xfrm flipV="1">
            <a:off x="8690891" y="4634807"/>
            <a:ext cx="0" cy="1552490"/>
          </a:xfrm>
          <a:prstGeom prst="line">
            <a:avLst/>
          </a:prstGeom>
          <a:ln w="190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B11CC04E-B191-8383-89FC-6BAA2ED6DEB2}"/>
              </a:ext>
            </a:extLst>
          </p:cNvPr>
          <p:cNvCxnSpPr>
            <a:cxnSpLocks/>
          </p:cNvCxnSpPr>
          <p:nvPr/>
        </p:nvCxnSpPr>
        <p:spPr>
          <a:xfrm flipH="1">
            <a:off x="6850210" y="4634807"/>
            <a:ext cx="1800000" cy="0"/>
          </a:xfrm>
          <a:prstGeom prst="line">
            <a:avLst/>
          </a:prstGeom>
          <a:ln w="190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kstvak 124">
            <a:extLst>
              <a:ext uri="{FF2B5EF4-FFF2-40B4-BE49-F238E27FC236}">
                <a16:creationId xmlns:a16="http://schemas.microsoft.com/office/drawing/2014/main" id="{CE0A0A2E-30AA-4E16-9357-C1B1D2DD25D6}"/>
              </a:ext>
            </a:extLst>
          </p:cNvPr>
          <p:cNvSpPr txBox="1"/>
          <p:nvPr/>
        </p:nvSpPr>
        <p:spPr>
          <a:xfrm>
            <a:off x="5720236" y="2662553"/>
            <a:ext cx="1096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5 + 1,5 x </a:t>
            </a:r>
            <a:r>
              <a:rPr lang="nl-NL" sz="16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80E79547-CA9E-7801-F2FB-B6E2D9AC4835}"/>
              </a:ext>
            </a:extLst>
          </p:cNvPr>
          <p:cNvSpPr txBox="1"/>
          <p:nvPr/>
        </p:nvSpPr>
        <p:spPr>
          <a:xfrm>
            <a:off x="6108338" y="3552601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</a:t>
            </a: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31D7848B-A4D5-166D-5A11-7F7E4A21B699}"/>
              </a:ext>
            </a:extLst>
          </p:cNvPr>
          <p:cNvSpPr txBox="1"/>
          <p:nvPr/>
        </p:nvSpPr>
        <p:spPr>
          <a:xfrm>
            <a:off x="6421295" y="2934056"/>
            <a:ext cx="1264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5 + 1,5 x </a:t>
            </a:r>
            <a:r>
              <a:rPr lang="nl-NL" sz="1600" dirty="0">
                <a:solidFill>
                  <a:srgbClr val="00B0F0"/>
                </a:solidFill>
              </a:rPr>
              <a:t>10</a:t>
            </a:r>
          </a:p>
        </p:txBody>
      </p:sp>
      <p:sp>
        <p:nvSpPr>
          <p:cNvPr id="128" name="Tekstvak 127">
            <a:extLst>
              <a:ext uri="{FF2B5EF4-FFF2-40B4-BE49-F238E27FC236}">
                <a16:creationId xmlns:a16="http://schemas.microsoft.com/office/drawing/2014/main" id="{65746904-C26B-0FBB-FB4B-B4E850BDD029}"/>
              </a:ext>
            </a:extLst>
          </p:cNvPr>
          <p:cNvSpPr txBox="1"/>
          <p:nvPr/>
        </p:nvSpPr>
        <p:spPr>
          <a:xfrm>
            <a:off x="6912461" y="354181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20</a:t>
            </a: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1F98A69B-9B6E-9C59-683D-714C735F0E56}"/>
              </a:ext>
            </a:extLst>
          </p:cNvPr>
          <p:cNvSpPr txBox="1"/>
          <p:nvPr/>
        </p:nvSpPr>
        <p:spPr>
          <a:xfrm>
            <a:off x="7300336" y="2658762"/>
            <a:ext cx="1374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5 + 1,5 x</a:t>
            </a:r>
            <a:r>
              <a:rPr lang="nl-NL" sz="1600" dirty="0">
                <a:solidFill>
                  <a:srgbClr val="00B0F0"/>
                </a:solidFill>
              </a:rPr>
              <a:t> 30</a:t>
            </a:r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F75FD140-F1E9-2160-2047-34A0207A16E3}"/>
              </a:ext>
            </a:extLst>
          </p:cNvPr>
          <p:cNvSpPr txBox="1"/>
          <p:nvPr/>
        </p:nvSpPr>
        <p:spPr>
          <a:xfrm>
            <a:off x="7769917" y="354881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50</a:t>
            </a: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F5616EBC-97AB-2136-0F32-3C4876D1B13B}"/>
              </a:ext>
            </a:extLst>
          </p:cNvPr>
          <p:cNvSpPr txBox="1"/>
          <p:nvPr/>
        </p:nvSpPr>
        <p:spPr>
          <a:xfrm>
            <a:off x="8074833" y="2925462"/>
            <a:ext cx="1264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5 + 1,5 x </a:t>
            </a:r>
            <a:r>
              <a:rPr lang="nl-NL" sz="1600" dirty="0">
                <a:solidFill>
                  <a:srgbClr val="00B0F0"/>
                </a:solidFill>
              </a:rPr>
              <a:t>50</a:t>
            </a:r>
          </a:p>
        </p:txBody>
      </p:sp>
      <p:sp>
        <p:nvSpPr>
          <p:cNvPr id="134" name="Tekstvak 133">
            <a:extLst>
              <a:ext uri="{FF2B5EF4-FFF2-40B4-BE49-F238E27FC236}">
                <a16:creationId xmlns:a16="http://schemas.microsoft.com/office/drawing/2014/main" id="{8372A591-1F82-1210-A282-68A8D58D0E7D}"/>
              </a:ext>
            </a:extLst>
          </p:cNvPr>
          <p:cNvSpPr txBox="1"/>
          <p:nvPr/>
        </p:nvSpPr>
        <p:spPr>
          <a:xfrm>
            <a:off x="8630738" y="355024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80</a:t>
            </a:r>
          </a:p>
        </p:txBody>
      </p:sp>
      <p:sp>
        <p:nvSpPr>
          <p:cNvPr id="137" name="Ovaal 136">
            <a:extLst>
              <a:ext uri="{FF2B5EF4-FFF2-40B4-BE49-F238E27FC236}">
                <a16:creationId xmlns:a16="http://schemas.microsoft.com/office/drawing/2014/main" id="{1894F043-BF61-E928-439F-2FC5537E26F8}"/>
              </a:ext>
            </a:extLst>
          </p:cNvPr>
          <p:cNvSpPr/>
          <p:nvPr/>
        </p:nvSpPr>
        <p:spPr>
          <a:xfrm>
            <a:off x="6812086" y="6075997"/>
            <a:ext cx="98423" cy="9936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8" name="Ovaal 137">
            <a:extLst>
              <a:ext uri="{FF2B5EF4-FFF2-40B4-BE49-F238E27FC236}">
                <a16:creationId xmlns:a16="http://schemas.microsoft.com/office/drawing/2014/main" id="{759D90A4-48D3-8348-0B8B-1B6D30FCDD44}"/>
              </a:ext>
            </a:extLst>
          </p:cNvPr>
          <p:cNvSpPr/>
          <p:nvPr/>
        </p:nvSpPr>
        <p:spPr>
          <a:xfrm>
            <a:off x="7178467" y="5813565"/>
            <a:ext cx="98423" cy="9936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9" name="Ovaal 138">
            <a:extLst>
              <a:ext uri="{FF2B5EF4-FFF2-40B4-BE49-F238E27FC236}">
                <a16:creationId xmlns:a16="http://schemas.microsoft.com/office/drawing/2014/main" id="{47114157-9F01-6A1B-9F90-B00A8359036B}"/>
              </a:ext>
            </a:extLst>
          </p:cNvPr>
          <p:cNvSpPr/>
          <p:nvPr/>
        </p:nvSpPr>
        <p:spPr>
          <a:xfrm>
            <a:off x="7919434" y="5199120"/>
            <a:ext cx="98423" cy="9936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0" name="Ovaal 139">
            <a:extLst>
              <a:ext uri="{FF2B5EF4-FFF2-40B4-BE49-F238E27FC236}">
                <a16:creationId xmlns:a16="http://schemas.microsoft.com/office/drawing/2014/main" id="{1A4C21A0-0A75-8C4B-F644-2F900383B74C}"/>
              </a:ext>
            </a:extLst>
          </p:cNvPr>
          <p:cNvSpPr/>
          <p:nvPr/>
        </p:nvSpPr>
        <p:spPr>
          <a:xfrm>
            <a:off x="8640332" y="4596030"/>
            <a:ext cx="98423" cy="9936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Tekstballon: rechthoek 18">
            <a:extLst>
              <a:ext uri="{FF2B5EF4-FFF2-40B4-BE49-F238E27FC236}">
                <a16:creationId xmlns:a16="http://schemas.microsoft.com/office/drawing/2014/main" id="{F9175840-3A26-F203-2BB8-10EC2C7A906E}"/>
              </a:ext>
            </a:extLst>
          </p:cNvPr>
          <p:cNvSpPr/>
          <p:nvPr/>
        </p:nvSpPr>
        <p:spPr>
          <a:xfrm>
            <a:off x="1888398" y="1908111"/>
            <a:ext cx="2784361" cy="460192"/>
          </a:xfrm>
          <a:prstGeom prst="wedgeRectCallout">
            <a:avLst>
              <a:gd name="adj1" fmla="val 82521"/>
              <a:gd name="adj2" fmla="val -6429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7030A0"/>
                </a:solidFill>
              </a:rPr>
              <a:t>Voor ‘=‘ teken van de formule</a:t>
            </a:r>
          </a:p>
        </p:txBody>
      </p:sp>
      <p:sp>
        <p:nvSpPr>
          <p:cNvPr id="38" name="Tekstballon: rechthoek 37">
            <a:extLst>
              <a:ext uri="{FF2B5EF4-FFF2-40B4-BE49-F238E27FC236}">
                <a16:creationId xmlns:a16="http://schemas.microsoft.com/office/drawing/2014/main" id="{D9671348-4C64-29C1-01B0-B28CEAA2D30C}"/>
              </a:ext>
            </a:extLst>
          </p:cNvPr>
          <p:cNvSpPr/>
          <p:nvPr/>
        </p:nvSpPr>
        <p:spPr>
          <a:xfrm>
            <a:off x="9606817" y="1902715"/>
            <a:ext cx="2431253" cy="460192"/>
          </a:xfrm>
          <a:prstGeom prst="wedgeRectCallout">
            <a:avLst>
              <a:gd name="adj1" fmla="val -78671"/>
              <a:gd name="adj2" fmla="val -59970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00B0F0"/>
                </a:solidFill>
              </a:rPr>
              <a:t>Na ‘=‘ teken in de formule</a:t>
            </a:r>
          </a:p>
        </p:txBody>
      </p:sp>
      <p:sp>
        <p:nvSpPr>
          <p:cNvPr id="39" name="Tekstballon: rechthoek 38">
            <a:extLst>
              <a:ext uri="{FF2B5EF4-FFF2-40B4-BE49-F238E27FC236}">
                <a16:creationId xmlns:a16="http://schemas.microsoft.com/office/drawing/2014/main" id="{2A09A9E8-303A-B148-6824-1AA61707CB43}"/>
              </a:ext>
            </a:extLst>
          </p:cNvPr>
          <p:cNvSpPr/>
          <p:nvPr/>
        </p:nvSpPr>
        <p:spPr>
          <a:xfrm>
            <a:off x="2753315" y="3479698"/>
            <a:ext cx="1614799" cy="460192"/>
          </a:xfrm>
          <a:prstGeom prst="wedgeRectCallout">
            <a:avLst>
              <a:gd name="adj1" fmla="val 89907"/>
              <a:gd name="adj2" fmla="val 4823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7030A0"/>
                </a:solidFill>
              </a:rPr>
              <a:t>Onder in tabel</a:t>
            </a:r>
          </a:p>
        </p:txBody>
      </p:sp>
      <p:sp>
        <p:nvSpPr>
          <p:cNvPr id="40" name="Tekstballon: rechthoek 39">
            <a:extLst>
              <a:ext uri="{FF2B5EF4-FFF2-40B4-BE49-F238E27FC236}">
                <a16:creationId xmlns:a16="http://schemas.microsoft.com/office/drawing/2014/main" id="{4128C584-AB38-C329-5B3A-33366300A2A1}"/>
              </a:ext>
            </a:extLst>
          </p:cNvPr>
          <p:cNvSpPr/>
          <p:nvPr/>
        </p:nvSpPr>
        <p:spPr>
          <a:xfrm>
            <a:off x="9955886" y="3198904"/>
            <a:ext cx="1468867" cy="460192"/>
          </a:xfrm>
          <a:prstGeom prst="wedgeRectCallout">
            <a:avLst>
              <a:gd name="adj1" fmla="val -97617"/>
              <a:gd name="adj2" fmla="val -165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00B0F0"/>
                </a:solidFill>
              </a:rPr>
              <a:t>Boven in tabel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5ECFCEB4-FB57-4AF0-0B9B-B1899F71C00E}"/>
              </a:ext>
            </a:extLst>
          </p:cNvPr>
          <p:cNvSpPr txBox="1"/>
          <p:nvPr/>
        </p:nvSpPr>
        <p:spPr>
          <a:xfrm>
            <a:off x="302354" y="4397730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 …  ;  …) </a:t>
            </a:r>
          </a:p>
        </p:txBody>
      </p:sp>
      <p:sp>
        <p:nvSpPr>
          <p:cNvPr id="43" name="Tekstballon: rechthoek 42">
            <a:extLst>
              <a:ext uri="{FF2B5EF4-FFF2-40B4-BE49-F238E27FC236}">
                <a16:creationId xmlns:a16="http://schemas.microsoft.com/office/drawing/2014/main" id="{340F6AC1-49A4-C4AF-F6DC-22DFCB90A4A8}"/>
              </a:ext>
            </a:extLst>
          </p:cNvPr>
          <p:cNvSpPr/>
          <p:nvPr/>
        </p:nvSpPr>
        <p:spPr>
          <a:xfrm>
            <a:off x="2113746" y="4567007"/>
            <a:ext cx="1103426" cy="460192"/>
          </a:xfrm>
          <a:prstGeom prst="wedgeRectCallout">
            <a:avLst>
              <a:gd name="adj1" fmla="val 126188"/>
              <a:gd name="adj2" fmla="val -78216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7030A0"/>
                </a:solidFill>
              </a:rPr>
              <a:t>Achteraan </a:t>
            </a:r>
          </a:p>
        </p:txBody>
      </p:sp>
      <p:sp>
        <p:nvSpPr>
          <p:cNvPr id="45" name="Tekstballon: rechthoek 44">
            <a:extLst>
              <a:ext uri="{FF2B5EF4-FFF2-40B4-BE49-F238E27FC236}">
                <a16:creationId xmlns:a16="http://schemas.microsoft.com/office/drawing/2014/main" id="{08C0A615-283C-BC53-D434-573B1E63C235}"/>
              </a:ext>
            </a:extLst>
          </p:cNvPr>
          <p:cNvSpPr/>
          <p:nvPr/>
        </p:nvSpPr>
        <p:spPr>
          <a:xfrm>
            <a:off x="10857033" y="4627771"/>
            <a:ext cx="947199" cy="460192"/>
          </a:xfrm>
          <a:prstGeom prst="wedgeRectCallout">
            <a:avLst>
              <a:gd name="adj1" fmla="val -118581"/>
              <a:gd name="adj2" fmla="val -85344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00B0F0"/>
                </a:solidFill>
              </a:rPr>
              <a:t>vooraan</a:t>
            </a:r>
          </a:p>
        </p:txBody>
      </p:sp>
      <p:sp>
        <p:nvSpPr>
          <p:cNvPr id="49" name="Tekstballon: rechthoek 48">
            <a:extLst>
              <a:ext uri="{FF2B5EF4-FFF2-40B4-BE49-F238E27FC236}">
                <a16:creationId xmlns:a16="http://schemas.microsoft.com/office/drawing/2014/main" id="{905DE7BE-3135-664C-0F6C-47C640E4F0DC}"/>
              </a:ext>
            </a:extLst>
          </p:cNvPr>
          <p:cNvSpPr/>
          <p:nvPr/>
        </p:nvSpPr>
        <p:spPr>
          <a:xfrm>
            <a:off x="2843112" y="5756012"/>
            <a:ext cx="1309984" cy="460192"/>
          </a:xfrm>
          <a:prstGeom prst="wedgeRectCallout">
            <a:avLst>
              <a:gd name="adj1" fmla="val 123842"/>
              <a:gd name="adj2" fmla="val -11829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7030A0"/>
                </a:solidFill>
              </a:rPr>
              <a:t>Verticale as</a:t>
            </a:r>
          </a:p>
        </p:txBody>
      </p:sp>
      <p:sp>
        <p:nvSpPr>
          <p:cNvPr id="50" name="Tekstballon: rechthoek 49">
            <a:extLst>
              <a:ext uri="{FF2B5EF4-FFF2-40B4-BE49-F238E27FC236}">
                <a16:creationId xmlns:a16="http://schemas.microsoft.com/office/drawing/2014/main" id="{4F5A0929-8CD2-7E9C-A104-FD60886DC2B5}"/>
              </a:ext>
            </a:extLst>
          </p:cNvPr>
          <p:cNvSpPr/>
          <p:nvPr/>
        </p:nvSpPr>
        <p:spPr>
          <a:xfrm>
            <a:off x="10078535" y="5756012"/>
            <a:ext cx="1662251" cy="460192"/>
          </a:xfrm>
          <a:prstGeom prst="wedgeRectCallout">
            <a:avLst>
              <a:gd name="adj1" fmla="val -107949"/>
              <a:gd name="adj2" fmla="val 94989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00B0F0"/>
                </a:solidFill>
              </a:rPr>
              <a:t>Horizontale as</a:t>
            </a:r>
          </a:p>
        </p:txBody>
      </p:sp>
    </p:spTree>
    <p:extLst>
      <p:ext uri="{BB962C8B-B14F-4D97-AF65-F5344CB8AC3E}">
        <p14:creationId xmlns:p14="http://schemas.microsoft.com/office/powerpoint/2010/main" val="21440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  <p:bldP spid="11" grpId="0" animBg="1"/>
      <p:bldP spid="14" grpId="0"/>
      <p:bldP spid="18" grpId="0"/>
      <p:bldP spid="20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7" grpId="0"/>
      <p:bldP spid="47" grpId="0"/>
      <p:bldP spid="48" grpId="0"/>
      <p:bldP spid="52" grpId="0"/>
      <p:bldP spid="53" grpId="0"/>
      <p:bldP spid="125" grpId="0"/>
      <p:bldP spid="126" grpId="0"/>
      <p:bldP spid="127" grpId="0"/>
      <p:bldP spid="128" grpId="0"/>
      <p:bldP spid="131" grpId="0"/>
      <p:bldP spid="132" grpId="0"/>
      <p:bldP spid="133" grpId="0"/>
      <p:bldP spid="134" grpId="0"/>
      <p:bldP spid="137" grpId="0" animBg="1"/>
      <p:bldP spid="138" grpId="0" animBg="1"/>
      <p:bldP spid="139" grpId="0" animBg="1"/>
      <p:bldP spid="140" grpId="0" animBg="1"/>
      <p:bldP spid="19" grpId="0" animBg="1"/>
      <p:bldP spid="38" grpId="0" animBg="1"/>
      <p:bldP spid="39" grpId="0" animBg="1"/>
      <p:bldP spid="40" grpId="0" animBg="1"/>
      <p:bldP spid="41" grpId="0"/>
      <p:bldP spid="43" grpId="0" animBg="1"/>
      <p:bldP spid="45" grpId="0" animBg="1"/>
      <p:bldP spid="49" grpId="0" animBg="1"/>
      <p:bldP spid="5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42B4A-2138-99E7-C1AE-02E403415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B2A51FE9-65FC-83B2-6B7E-2559C6F5FFD0}"/>
              </a:ext>
            </a:extLst>
          </p:cNvPr>
          <p:cNvSpPr txBox="1"/>
          <p:nvPr/>
        </p:nvSpPr>
        <p:spPr>
          <a:xfrm>
            <a:off x="337243" y="226337"/>
            <a:ext cx="54494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800" dirty="0"/>
              <a:t>7A en X </a:t>
            </a:r>
            <a:r>
              <a:rPr lang="nl-NL" dirty="0"/>
              <a:t>Invullen en vergelijking oplossen (inklemmen)</a:t>
            </a:r>
            <a:endParaRPr lang="nl-NL" sz="1800" dirty="0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FE8F0AF-C00A-C98C-3E9E-6A496B26A907}"/>
              </a:ext>
            </a:extLst>
          </p:cNvPr>
          <p:cNvSpPr txBox="1"/>
          <p:nvPr/>
        </p:nvSpPr>
        <p:spPr>
          <a:xfrm>
            <a:off x="6080811" y="254894"/>
            <a:ext cx="6141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Bij werken met verbanden zijn er 2 bewerkingen die je kunt doen: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37FA499-6048-9F33-B370-D7A3DB73AFEF}"/>
              </a:ext>
            </a:extLst>
          </p:cNvPr>
          <p:cNvSpPr txBox="1"/>
          <p:nvPr/>
        </p:nvSpPr>
        <p:spPr>
          <a:xfrm>
            <a:off x="208229" y="1268581"/>
            <a:ext cx="5555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B0F0"/>
                </a:solidFill>
              </a:rPr>
              <a:t>je weet de waarde van de variabele die je moet invullen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E040930-C9C2-B50C-9E16-829CB8637F6C}"/>
              </a:ext>
            </a:extLst>
          </p:cNvPr>
          <p:cNvSpPr txBox="1"/>
          <p:nvPr/>
        </p:nvSpPr>
        <p:spPr>
          <a:xfrm>
            <a:off x="443620" y="1558009"/>
            <a:ext cx="4962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nl-NL" sz="1600" b="1" dirty="0">
                <a:sym typeface="Wingdings" panose="05000000000000000000" pitchFamily="2" charset="2"/>
              </a:rPr>
              <a:t>  </a:t>
            </a:r>
            <a:r>
              <a:rPr lang="nl-NL" sz="1600" b="1" dirty="0">
                <a:solidFill>
                  <a:srgbClr val="7030A0"/>
                </a:solidFill>
                <a:sym typeface="Wingdings" panose="05000000000000000000" pitchFamily="2" charset="2"/>
              </a:rPr>
              <a:t>Je vult deze waarde in en reken je de uitkomst uit</a:t>
            </a:r>
            <a:endParaRPr lang="nl-NL" sz="1600" b="1" dirty="0">
              <a:solidFill>
                <a:srgbClr val="7030A0"/>
              </a:solidFill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F2898D2D-79E4-1E60-C39A-9A71C8492B5E}"/>
              </a:ext>
            </a:extLst>
          </p:cNvPr>
          <p:cNvSpPr txBox="1"/>
          <p:nvPr/>
        </p:nvSpPr>
        <p:spPr>
          <a:xfrm>
            <a:off x="6522981" y="1268581"/>
            <a:ext cx="5460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7030A0"/>
                </a:solidFill>
              </a:rPr>
              <a:t>je weet de waarde van de variabele die de uitkomst is  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BACEB2ED-20CD-ABE9-D860-44374CB6349A}"/>
              </a:ext>
            </a:extLst>
          </p:cNvPr>
          <p:cNvSpPr txBox="1"/>
          <p:nvPr/>
        </p:nvSpPr>
        <p:spPr>
          <a:xfrm>
            <a:off x="6522981" y="1598937"/>
            <a:ext cx="546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nl-NL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Je gaat met inklemmen zoeken wat je moet invullen </a:t>
            </a:r>
          </a:p>
          <a:p>
            <a:pPr algn="l"/>
            <a:r>
              <a:rPr lang="nl-NL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       om de waarde van de uitkomst te krijgen</a:t>
            </a:r>
            <a:endParaRPr lang="nl-NL" sz="1600" b="1" dirty="0">
              <a:solidFill>
                <a:srgbClr val="00B0F0"/>
              </a:solidFill>
            </a:endParaRP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AB21DEBB-2DDE-6AE5-2B58-D2216B7AB273}"/>
              </a:ext>
            </a:extLst>
          </p:cNvPr>
          <p:cNvCxnSpPr>
            <a:cxnSpLocks/>
          </p:cNvCxnSpPr>
          <p:nvPr/>
        </p:nvCxnSpPr>
        <p:spPr>
          <a:xfrm flipV="1">
            <a:off x="0" y="2186668"/>
            <a:ext cx="12222365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81F6CB84-AD94-CC95-405C-69696B87D1C5}"/>
              </a:ext>
            </a:extLst>
          </p:cNvPr>
          <p:cNvCxnSpPr>
            <a:cxnSpLocks/>
          </p:cNvCxnSpPr>
          <p:nvPr/>
        </p:nvCxnSpPr>
        <p:spPr>
          <a:xfrm flipV="1">
            <a:off x="-1" y="908621"/>
            <a:ext cx="12222365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B263EE3C-CA1D-00D8-775C-299BA1B03908}"/>
              </a:ext>
            </a:extLst>
          </p:cNvPr>
          <p:cNvCxnSpPr>
            <a:cxnSpLocks/>
          </p:cNvCxnSpPr>
          <p:nvPr/>
        </p:nvCxnSpPr>
        <p:spPr>
          <a:xfrm>
            <a:off x="6011501" y="908621"/>
            <a:ext cx="0" cy="5949379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hthoek 58">
            <a:extLst>
              <a:ext uri="{FF2B5EF4-FFF2-40B4-BE49-F238E27FC236}">
                <a16:creationId xmlns:a16="http://schemas.microsoft.com/office/drawing/2014/main" id="{7C94D6C6-DBD2-D28C-466F-4CC52E8F8899}"/>
              </a:ext>
            </a:extLst>
          </p:cNvPr>
          <p:cNvSpPr/>
          <p:nvPr/>
        </p:nvSpPr>
        <p:spPr>
          <a:xfrm>
            <a:off x="4179559" y="2419131"/>
            <a:ext cx="3823700" cy="130354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0F5CE80A-D87B-8845-A3CF-40EA01EB7A46}"/>
              </a:ext>
            </a:extLst>
          </p:cNvPr>
          <p:cNvSpPr txBox="1"/>
          <p:nvPr/>
        </p:nvSpPr>
        <p:spPr>
          <a:xfrm>
            <a:off x="4717587" y="2448012"/>
            <a:ext cx="2442969" cy="3385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Gegeven is de formule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313AEF4D-2671-E45B-06FC-9F140E3A4060}"/>
              </a:ext>
            </a:extLst>
          </p:cNvPr>
          <p:cNvSpPr txBox="1"/>
          <p:nvPr/>
        </p:nvSpPr>
        <p:spPr>
          <a:xfrm>
            <a:off x="5226377" y="2757685"/>
            <a:ext cx="142539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S</a:t>
            </a:r>
            <a:r>
              <a:rPr lang="nl-NL" sz="1600" dirty="0"/>
              <a:t> = 250 x 1,02</a:t>
            </a:r>
            <a:r>
              <a:rPr lang="nl-NL" sz="1600" baseline="30000" dirty="0">
                <a:solidFill>
                  <a:srgbClr val="00B0F0"/>
                </a:solidFill>
              </a:rPr>
              <a:t>t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824245C7-7363-633A-8688-D34103958FAC}"/>
              </a:ext>
            </a:extLst>
          </p:cNvPr>
          <p:cNvSpPr txBox="1"/>
          <p:nvPr/>
        </p:nvSpPr>
        <p:spPr>
          <a:xfrm>
            <a:off x="4224776" y="3082511"/>
            <a:ext cx="37332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S</a:t>
            </a:r>
            <a:r>
              <a:rPr lang="nl-NL" sz="1600" dirty="0"/>
              <a:t> is het spaarbedrag in euro</a:t>
            </a:r>
          </a:p>
          <a:p>
            <a:pPr algn="l"/>
            <a:r>
              <a:rPr lang="nl-NL" sz="1600" dirty="0">
                <a:solidFill>
                  <a:srgbClr val="00B0F0"/>
                </a:solidFill>
              </a:rPr>
              <a:t>t</a:t>
            </a:r>
            <a:r>
              <a:rPr lang="nl-NL" sz="1600" dirty="0"/>
              <a:t> is het aantal jaren met t = 0 op 1/1 2005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4E983ED9-DAB8-D408-A8B1-E9D4F1D98121}"/>
              </a:ext>
            </a:extLst>
          </p:cNvPr>
          <p:cNvSpPr txBox="1"/>
          <p:nvPr/>
        </p:nvSpPr>
        <p:spPr>
          <a:xfrm>
            <a:off x="8677" y="2214873"/>
            <a:ext cx="3996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Vraag 1: </a:t>
            </a:r>
          </a:p>
          <a:p>
            <a:r>
              <a:rPr lang="nl-NL" sz="1600" dirty="0">
                <a:solidFill>
                  <a:srgbClr val="7030A0"/>
                </a:solidFill>
              </a:rPr>
              <a:t>Bereken het spaarbedrag </a:t>
            </a:r>
            <a:r>
              <a:rPr lang="nl-NL" sz="1600" dirty="0">
                <a:solidFill>
                  <a:srgbClr val="00B0F0"/>
                </a:solidFill>
              </a:rPr>
              <a:t>op</a:t>
            </a:r>
            <a:r>
              <a:rPr lang="nl-NL" sz="1600" dirty="0"/>
              <a:t> </a:t>
            </a:r>
            <a:r>
              <a:rPr lang="nl-NL" sz="1600" dirty="0">
                <a:solidFill>
                  <a:srgbClr val="00B0F0"/>
                </a:solidFill>
              </a:rPr>
              <a:t>1/1  2009</a:t>
            </a:r>
            <a:r>
              <a:rPr lang="nl-NL" sz="1600" dirty="0"/>
              <a:t>.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95835BEC-C0E3-EBF2-197E-706712B97D3B}"/>
              </a:ext>
            </a:extLst>
          </p:cNvPr>
          <p:cNvSpPr txBox="1"/>
          <p:nvPr/>
        </p:nvSpPr>
        <p:spPr>
          <a:xfrm>
            <a:off x="907233" y="2812579"/>
            <a:ext cx="367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 </a:t>
            </a:r>
            <a:r>
              <a:rPr lang="nl-NL" sz="1600" dirty="0"/>
              <a:t>= </a:t>
            </a:r>
            <a:r>
              <a:rPr lang="nl-NL" sz="1600" dirty="0">
                <a:solidFill>
                  <a:srgbClr val="00B0F0"/>
                </a:solidFill>
              </a:rPr>
              <a:t>4</a:t>
            </a:r>
            <a:r>
              <a:rPr lang="nl-NL" sz="1600" dirty="0"/>
              <a:t> (want 2009 – 2005)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B2B909D0-3B73-4CE8-F517-0B5A653C8D27}"/>
              </a:ext>
            </a:extLst>
          </p:cNvPr>
          <p:cNvSpPr txBox="1"/>
          <p:nvPr/>
        </p:nvSpPr>
        <p:spPr>
          <a:xfrm>
            <a:off x="895155" y="3231742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S</a:t>
            </a:r>
            <a:r>
              <a:rPr lang="nl-NL" sz="1600" dirty="0"/>
              <a:t> = 250 x 1,02</a:t>
            </a:r>
            <a:r>
              <a:rPr lang="nl-NL" sz="1600" baseline="30000" dirty="0">
                <a:solidFill>
                  <a:srgbClr val="00B0F0"/>
                </a:solidFill>
              </a:rPr>
              <a:t>4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98257E31-34F8-B14C-FF95-6B086C381A5C}"/>
              </a:ext>
            </a:extLst>
          </p:cNvPr>
          <p:cNvSpPr txBox="1"/>
          <p:nvPr/>
        </p:nvSpPr>
        <p:spPr>
          <a:xfrm>
            <a:off x="2307755" y="3231742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€270,61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02571118-EDE3-5934-CBD7-D023A27FBD2A}"/>
              </a:ext>
            </a:extLst>
          </p:cNvPr>
          <p:cNvSpPr txBox="1"/>
          <p:nvPr/>
        </p:nvSpPr>
        <p:spPr>
          <a:xfrm>
            <a:off x="-11214" y="3954579"/>
            <a:ext cx="5956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Vraag 2: </a:t>
            </a:r>
          </a:p>
          <a:p>
            <a:r>
              <a:rPr lang="nl-NL" sz="1600" dirty="0">
                <a:solidFill>
                  <a:srgbClr val="7030A0"/>
                </a:solidFill>
              </a:rPr>
              <a:t>Bereken hoeveel het spaarbedrag </a:t>
            </a:r>
            <a:r>
              <a:rPr lang="nl-NL" sz="1600" dirty="0"/>
              <a:t>is </a:t>
            </a:r>
            <a:r>
              <a:rPr lang="nl-NL" sz="1600" dirty="0">
                <a:solidFill>
                  <a:srgbClr val="00B0F0"/>
                </a:solidFill>
              </a:rPr>
              <a:t>toegenomen</a:t>
            </a:r>
            <a:r>
              <a:rPr lang="nl-NL" sz="1600" dirty="0"/>
              <a:t> </a:t>
            </a:r>
            <a:r>
              <a:rPr lang="nl-NL" sz="1600" dirty="0">
                <a:solidFill>
                  <a:srgbClr val="00B0F0"/>
                </a:solidFill>
              </a:rPr>
              <a:t>in het jaar 2012</a:t>
            </a:r>
            <a:r>
              <a:rPr lang="nl-NL" sz="1600" dirty="0"/>
              <a:t>.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D0D8FE23-AE35-1F59-0C6D-0974710ABC61}"/>
              </a:ext>
            </a:extLst>
          </p:cNvPr>
          <p:cNvSpPr txBox="1"/>
          <p:nvPr/>
        </p:nvSpPr>
        <p:spPr>
          <a:xfrm>
            <a:off x="730965" y="5170380"/>
            <a:ext cx="367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 </a:t>
            </a:r>
            <a:r>
              <a:rPr lang="nl-NL" sz="1600" dirty="0"/>
              <a:t>= </a:t>
            </a:r>
            <a:r>
              <a:rPr lang="nl-NL" sz="1600" dirty="0">
                <a:solidFill>
                  <a:srgbClr val="00B0F0"/>
                </a:solidFill>
              </a:rPr>
              <a:t>7</a:t>
            </a:r>
            <a:r>
              <a:rPr lang="nl-NL" sz="1600" dirty="0"/>
              <a:t> (want 2012 – 2005)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3FA48041-8B65-89CF-7686-E5E708EF4455}"/>
              </a:ext>
            </a:extLst>
          </p:cNvPr>
          <p:cNvSpPr txBox="1"/>
          <p:nvPr/>
        </p:nvSpPr>
        <p:spPr>
          <a:xfrm>
            <a:off x="701052" y="5862441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S</a:t>
            </a:r>
            <a:r>
              <a:rPr lang="nl-NL" sz="1600" dirty="0"/>
              <a:t> = 250 x 1,02</a:t>
            </a:r>
            <a:r>
              <a:rPr lang="nl-NL" sz="1600" baseline="30000" dirty="0">
                <a:solidFill>
                  <a:srgbClr val="00B0F0"/>
                </a:solidFill>
              </a:rPr>
              <a:t>7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E5272052-A151-FAAA-6552-60D60BEE7EDC}"/>
              </a:ext>
            </a:extLst>
          </p:cNvPr>
          <p:cNvSpPr txBox="1"/>
          <p:nvPr/>
        </p:nvSpPr>
        <p:spPr>
          <a:xfrm>
            <a:off x="2143429" y="5857996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€287,17</a:t>
            </a:r>
          </a:p>
        </p:txBody>
      </p: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1983BD0D-A4E2-702A-1EC0-3BE3889AD4F0}"/>
              </a:ext>
            </a:extLst>
          </p:cNvPr>
          <p:cNvCxnSpPr>
            <a:cxnSpLocks/>
          </p:cNvCxnSpPr>
          <p:nvPr/>
        </p:nvCxnSpPr>
        <p:spPr>
          <a:xfrm flipH="1">
            <a:off x="5035" y="3941338"/>
            <a:ext cx="6006466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07DB0219-7D98-A5AA-B5C6-4FD3B2371F0C}"/>
              </a:ext>
            </a:extLst>
          </p:cNvPr>
          <p:cNvSpPr txBox="1"/>
          <p:nvPr/>
        </p:nvSpPr>
        <p:spPr>
          <a:xfrm>
            <a:off x="730965" y="4855873"/>
            <a:ext cx="5200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Dit is dus het verschil tussen 1/1 2012 en 1/1 2013</a:t>
            </a: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338CFF98-986A-C1DA-5281-E1F3A55765D9}"/>
              </a:ext>
            </a:extLst>
          </p:cNvPr>
          <p:cNvSpPr txBox="1"/>
          <p:nvPr/>
        </p:nvSpPr>
        <p:spPr>
          <a:xfrm>
            <a:off x="730965" y="5459727"/>
            <a:ext cx="367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00B0F0"/>
                </a:solidFill>
              </a:rPr>
              <a:t> 8</a:t>
            </a:r>
            <a:r>
              <a:rPr lang="nl-NL" sz="1600" dirty="0"/>
              <a:t> (want 2013 – 2005)</a:t>
            </a: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430903BC-6F9E-0B43-5178-7BF369A12637}"/>
              </a:ext>
            </a:extLst>
          </p:cNvPr>
          <p:cNvSpPr txBox="1"/>
          <p:nvPr/>
        </p:nvSpPr>
        <p:spPr>
          <a:xfrm>
            <a:off x="701052" y="6218680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S</a:t>
            </a:r>
            <a:r>
              <a:rPr lang="nl-NL" sz="1600" dirty="0"/>
              <a:t> = 250 x 1,02</a:t>
            </a:r>
            <a:r>
              <a:rPr lang="nl-NL" sz="1600" baseline="30000" dirty="0">
                <a:solidFill>
                  <a:srgbClr val="00B0F0"/>
                </a:solidFill>
              </a:rPr>
              <a:t>8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F3295B60-3810-A0AA-3A6C-9EC53C558C28}"/>
              </a:ext>
            </a:extLst>
          </p:cNvPr>
          <p:cNvSpPr txBox="1"/>
          <p:nvPr/>
        </p:nvSpPr>
        <p:spPr>
          <a:xfrm>
            <a:off x="2143429" y="6214235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€292,91</a:t>
            </a:r>
          </a:p>
        </p:txBody>
      </p:sp>
      <p:sp>
        <p:nvSpPr>
          <p:cNvPr id="76" name="Rechteraccolade 75">
            <a:extLst>
              <a:ext uri="{FF2B5EF4-FFF2-40B4-BE49-F238E27FC236}">
                <a16:creationId xmlns:a16="http://schemas.microsoft.com/office/drawing/2014/main" id="{1683D1FF-60D1-F7BD-540E-CC527D365206}"/>
              </a:ext>
            </a:extLst>
          </p:cNvPr>
          <p:cNvSpPr/>
          <p:nvPr/>
        </p:nvSpPr>
        <p:spPr>
          <a:xfrm>
            <a:off x="3249836" y="5945525"/>
            <a:ext cx="115266" cy="623345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74F5CCB1-ABE8-28F5-2D22-7E10DE32A5DF}"/>
              </a:ext>
            </a:extLst>
          </p:cNvPr>
          <p:cNvSpPr txBox="1"/>
          <p:nvPr/>
        </p:nvSpPr>
        <p:spPr>
          <a:xfrm>
            <a:off x="3338949" y="5921847"/>
            <a:ext cx="261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Dus </a:t>
            </a:r>
            <a:r>
              <a:rPr lang="nl-NL" sz="1600" dirty="0">
                <a:solidFill>
                  <a:srgbClr val="7030A0"/>
                </a:solidFill>
              </a:rPr>
              <a:t>het spaarbedrag </a:t>
            </a:r>
            <a:r>
              <a:rPr lang="nl-NL" sz="1600" dirty="0"/>
              <a:t>is </a:t>
            </a:r>
            <a:r>
              <a:rPr lang="nl-NL" sz="1600" dirty="0">
                <a:solidFill>
                  <a:srgbClr val="7030A0"/>
                </a:solidFill>
              </a:rPr>
              <a:t>€5,74 toegenomen </a:t>
            </a:r>
            <a:r>
              <a:rPr lang="nl-NL" sz="1600" dirty="0">
                <a:solidFill>
                  <a:srgbClr val="00B0F0"/>
                </a:solidFill>
              </a:rPr>
              <a:t>in 2012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3FB692E7-1854-C679-0250-FCD48F58020D}"/>
              </a:ext>
            </a:extLst>
          </p:cNvPr>
          <p:cNvSpPr txBox="1"/>
          <p:nvPr/>
        </p:nvSpPr>
        <p:spPr>
          <a:xfrm>
            <a:off x="8131680" y="2207860"/>
            <a:ext cx="401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dirty="0"/>
              <a:t>Vraag 3: </a:t>
            </a:r>
          </a:p>
          <a:p>
            <a:pPr algn="r"/>
            <a:r>
              <a:rPr lang="nl-NL" sz="1600" dirty="0">
                <a:solidFill>
                  <a:srgbClr val="00B0F0"/>
                </a:solidFill>
              </a:rPr>
              <a:t>Bereken </a:t>
            </a:r>
            <a:r>
              <a:rPr lang="nl-NL" sz="1600" b="1" dirty="0">
                <a:solidFill>
                  <a:srgbClr val="00B0F0"/>
                </a:solidFill>
              </a:rPr>
              <a:t>na</a:t>
            </a:r>
            <a:r>
              <a:rPr lang="nl-NL" sz="1600" dirty="0">
                <a:solidFill>
                  <a:srgbClr val="00B0F0"/>
                </a:solidFill>
              </a:rPr>
              <a:t> hoeveel jaar </a:t>
            </a:r>
            <a:r>
              <a:rPr lang="nl-NL" sz="1600" dirty="0">
                <a:solidFill>
                  <a:srgbClr val="7030A0"/>
                </a:solidFill>
              </a:rPr>
              <a:t>het spaarbedrag </a:t>
            </a:r>
            <a:r>
              <a:rPr lang="nl-NL" sz="1600" dirty="0"/>
              <a:t>voor het eerst </a:t>
            </a:r>
            <a:r>
              <a:rPr lang="nl-NL" sz="1600" dirty="0">
                <a:solidFill>
                  <a:srgbClr val="7030A0"/>
                </a:solidFill>
              </a:rPr>
              <a:t>meer is dan €325.</a:t>
            </a:r>
          </a:p>
        </p:txBody>
      </p:sp>
      <p:cxnSp>
        <p:nvCxnSpPr>
          <p:cNvPr id="80" name="Straight Connector 10">
            <a:extLst>
              <a:ext uri="{FF2B5EF4-FFF2-40B4-BE49-F238E27FC236}">
                <a16:creationId xmlns:a16="http://schemas.microsoft.com/office/drawing/2014/main" id="{EB128F1F-A3DB-F130-4737-CBB1A4966859}"/>
              </a:ext>
            </a:extLst>
          </p:cNvPr>
          <p:cNvCxnSpPr>
            <a:cxnSpLocks/>
          </p:cNvCxnSpPr>
          <p:nvPr/>
        </p:nvCxnSpPr>
        <p:spPr>
          <a:xfrm>
            <a:off x="8608466" y="3498196"/>
            <a:ext cx="31079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2">
            <a:extLst>
              <a:ext uri="{FF2B5EF4-FFF2-40B4-BE49-F238E27FC236}">
                <a16:creationId xmlns:a16="http://schemas.microsoft.com/office/drawing/2014/main" id="{F824D7B2-A83A-626A-893D-92E375764691}"/>
              </a:ext>
            </a:extLst>
          </p:cNvPr>
          <p:cNvCxnSpPr>
            <a:cxnSpLocks/>
          </p:cNvCxnSpPr>
          <p:nvPr/>
        </p:nvCxnSpPr>
        <p:spPr>
          <a:xfrm>
            <a:off x="9423789" y="3154977"/>
            <a:ext cx="0" cy="15801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4">
            <a:extLst>
              <a:ext uri="{FF2B5EF4-FFF2-40B4-BE49-F238E27FC236}">
                <a16:creationId xmlns:a16="http://schemas.microsoft.com/office/drawing/2014/main" id="{0AE4CEDF-DA2A-B543-9C19-E5B5D90FE414}"/>
              </a:ext>
            </a:extLst>
          </p:cNvPr>
          <p:cNvCxnSpPr>
            <a:cxnSpLocks/>
          </p:cNvCxnSpPr>
          <p:nvPr/>
        </p:nvCxnSpPr>
        <p:spPr>
          <a:xfrm>
            <a:off x="10825676" y="3168523"/>
            <a:ext cx="12172" cy="156661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5">
            <a:extLst>
              <a:ext uri="{FF2B5EF4-FFF2-40B4-BE49-F238E27FC236}">
                <a16:creationId xmlns:a16="http://schemas.microsoft.com/office/drawing/2014/main" id="{5CE0FB06-D63C-8880-0A0F-D30C5136807C}"/>
              </a:ext>
            </a:extLst>
          </p:cNvPr>
          <p:cNvSpPr txBox="1"/>
          <p:nvPr/>
        </p:nvSpPr>
        <p:spPr>
          <a:xfrm>
            <a:off x="8711465" y="3154995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tijd</a:t>
            </a:r>
          </a:p>
        </p:txBody>
      </p:sp>
      <p:sp>
        <p:nvSpPr>
          <p:cNvPr id="84" name="TextBox 16">
            <a:extLst>
              <a:ext uri="{FF2B5EF4-FFF2-40B4-BE49-F238E27FC236}">
                <a16:creationId xmlns:a16="http://schemas.microsoft.com/office/drawing/2014/main" id="{AA8E25D3-B729-66EB-0173-3AD50D0529A3}"/>
              </a:ext>
            </a:extLst>
          </p:cNvPr>
          <p:cNvSpPr txBox="1"/>
          <p:nvPr/>
        </p:nvSpPr>
        <p:spPr>
          <a:xfrm>
            <a:off x="9479969" y="3146454"/>
            <a:ext cx="129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spaarbedrag</a:t>
            </a:r>
          </a:p>
        </p:txBody>
      </p:sp>
      <p:sp>
        <p:nvSpPr>
          <p:cNvPr id="85" name="TextBox 18">
            <a:extLst>
              <a:ext uri="{FF2B5EF4-FFF2-40B4-BE49-F238E27FC236}">
                <a16:creationId xmlns:a16="http://schemas.microsoft.com/office/drawing/2014/main" id="{5DE79345-C229-EDF7-2113-C89A5EE1BA3D}"/>
              </a:ext>
            </a:extLst>
          </p:cNvPr>
          <p:cNvSpPr txBox="1"/>
          <p:nvPr/>
        </p:nvSpPr>
        <p:spPr>
          <a:xfrm>
            <a:off x="11009292" y="316404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325</a:t>
            </a:r>
          </a:p>
        </p:txBody>
      </p:sp>
      <p:sp>
        <p:nvSpPr>
          <p:cNvPr id="86" name="TextBox 20">
            <a:extLst>
              <a:ext uri="{FF2B5EF4-FFF2-40B4-BE49-F238E27FC236}">
                <a16:creationId xmlns:a16="http://schemas.microsoft.com/office/drawing/2014/main" id="{35B3674A-EEB6-2C8D-CE57-BB34EC3ADAAD}"/>
              </a:ext>
            </a:extLst>
          </p:cNvPr>
          <p:cNvSpPr txBox="1"/>
          <p:nvPr/>
        </p:nvSpPr>
        <p:spPr>
          <a:xfrm>
            <a:off x="8832478" y="350797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11</a:t>
            </a:r>
          </a:p>
        </p:txBody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E0F30F95-1F52-55BF-AF28-B4CF17228A78}"/>
              </a:ext>
            </a:extLst>
          </p:cNvPr>
          <p:cNvSpPr txBox="1"/>
          <p:nvPr/>
        </p:nvSpPr>
        <p:spPr>
          <a:xfrm>
            <a:off x="9663748" y="3507979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310,84</a:t>
            </a: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EC72275F-63D1-02D4-800A-5B4005BED239}"/>
              </a:ext>
            </a:extLst>
          </p:cNvPr>
          <p:cNvSpPr txBox="1"/>
          <p:nvPr/>
        </p:nvSpPr>
        <p:spPr>
          <a:xfrm>
            <a:off x="10958292" y="3493215"/>
            <a:ext cx="62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lager</a:t>
            </a:r>
          </a:p>
        </p:txBody>
      </p:sp>
      <p:sp>
        <p:nvSpPr>
          <p:cNvPr id="89" name="TextBox 23">
            <a:extLst>
              <a:ext uri="{FF2B5EF4-FFF2-40B4-BE49-F238E27FC236}">
                <a16:creationId xmlns:a16="http://schemas.microsoft.com/office/drawing/2014/main" id="{930BD508-983D-6E01-F4A6-16CB6A045104}"/>
              </a:ext>
            </a:extLst>
          </p:cNvPr>
          <p:cNvSpPr txBox="1"/>
          <p:nvPr/>
        </p:nvSpPr>
        <p:spPr>
          <a:xfrm>
            <a:off x="8832478" y="3818098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12</a:t>
            </a:r>
          </a:p>
        </p:txBody>
      </p:sp>
      <p:sp>
        <p:nvSpPr>
          <p:cNvPr id="90" name="TextBox 24">
            <a:extLst>
              <a:ext uri="{FF2B5EF4-FFF2-40B4-BE49-F238E27FC236}">
                <a16:creationId xmlns:a16="http://schemas.microsoft.com/office/drawing/2014/main" id="{2655DB46-B1C0-4772-A20B-BE998007717F}"/>
              </a:ext>
            </a:extLst>
          </p:cNvPr>
          <p:cNvSpPr txBox="1"/>
          <p:nvPr/>
        </p:nvSpPr>
        <p:spPr>
          <a:xfrm>
            <a:off x="9655312" y="3818098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317,06</a:t>
            </a:r>
          </a:p>
        </p:txBody>
      </p:sp>
      <p:sp>
        <p:nvSpPr>
          <p:cNvPr id="91" name="TextBox 25">
            <a:extLst>
              <a:ext uri="{FF2B5EF4-FFF2-40B4-BE49-F238E27FC236}">
                <a16:creationId xmlns:a16="http://schemas.microsoft.com/office/drawing/2014/main" id="{CAAF2D3F-B0EB-BD5A-1A80-200016E4D586}"/>
              </a:ext>
            </a:extLst>
          </p:cNvPr>
          <p:cNvSpPr txBox="1"/>
          <p:nvPr/>
        </p:nvSpPr>
        <p:spPr>
          <a:xfrm>
            <a:off x="10951744" y="3808512"/>
            <a:ext cx="62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lager</a:t>
            </a:r>
          </a:p>
        </p:txBody>
      </p:sp>
      <p:sp>
        <p:nvSpPr>
          <p:cNvPr id="92" name="TextBox 28">
            <a:extLst>
              <a:ext uri="{FF2B5EF4-FFF2-40B4-BE49-F238E27FC236}">
                <a16:creationId xmlns:a16="http://schemas.microsoft.com/office/drawing/2014/main" id="{92D85FC4-68AF-7F0E-5539-F6B6FE359692}"/>
              </a:ext>
            </a:extLst>
          </p:cNvPr>
          <p:cNvSpPr txBox="1"/>
          <p:nvPr/>
        </p:nvSpPr>
        <p:spPr>
          <a:xfrm>
            <a:off x="8832191" y="412797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13</a:t>
            </a:r>
          </a:p>
        </p:txBody>
      </p:sp>
      <p:sp>
        <p:nvSpPr>
          <p:cNvPr id="93" name="TextBox 29">
            <a:extLst>
              <a:ext uri="{FF2B5EF4-FFF2-40B4-BE49-F238E27FC236}">
                <a16:creationId xmlns:a16="http://schemas.microsoft.com/office/drawing/2014/main" id="{BBC06E88-B119-8D30-4E87-295BC15B78F0}"/>
              </a:ext>
            </a:extLst>
          </p:cNvPr>
          <p:cNvSpPr txBox="1"/>
          <p:nvPr/>
        </p:nvSpPr>
        <p:spPr>
          <a:xfrm>
            <a:off x="9663748" y="4119509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323,40</a:t>
            </a:r>
          </a:p>
        </p:txBody>
      </p:sp>
      <p:sp>
        <p:nvSpPr>
          <p:cNvPr id="94" name="TextBox 30">
            <a:extLst>
              <a:ext uri="{FF2B5EF4-FFF2-40B4-BE49-F238E27FC236}">
                <a16:creationId xmlns:a16="http://schemas.microsoft.com/office/drawing/2014/main" id="{B9DF4866-0631-ECB3-6685-2B621A19C303}"/>
              </a:ext>
            </a:extLst>
          </p:cNvPr>
          <p:cNvSpPr txBox="1"/>
          <p:nvPr/>
        </p:nvSpPr>
        <p:spPr>
          <a:xfrm>
            <a:off x="10945196" y="4127976"/>
            <a:ext cx="62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lager</a:t>
            </a:r>
          </a:p>
        </p:txBody>
      </p:sp>
      <p:sp>
        <p:nvSpPr>
          <p:cNvPr id="95" name="TextBox 31">
            <a:extLst>
              <a:ext uri="{FF2B5EF4-FFF2-40B4-BE49-F238E27FC236}">
                <a16:creationId xmlns:a16="http://schemas.microsoft.com/office/drawing/2014/main" id="{98DFDC25-1D3E-5613-A327-58CA370F160C}"/>
              </a:ext>
            </a:extLst>
          </p:cNvPr>
          <p:cNvSpPr txBox="1"/>
          <p:nvPr/>
        </p:nvSpPr>
        <p:spPr>
          <a:xfrm>
            <a:off x="8822325" y="443809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14</a:t>
            </a:r>
          </a:p>
        </p:txBody>
      </p:sp>
      <p:sp>
        <p:nvSpPr>
          <p:cNvPr id="96" name="TextBox 32">
            <a:extLst>
              <a:ext uri="{FF2B5EF4-FFF2-40B4-BE49-F238E27FC236}">
                <a16:creationId xmlns:a16="http://schemas.microsoft.com/office/drawing/2014/main" id="{A83C61F9-B093-3582-D7E5-B676540AC6AB}"/>
              </a:ext>
            </a:extLst>
          </p:cNvPr>
          <p:cNvSpPr txBox="1"/>
          <p:nvPr/>
        </p:nvSpPr>
        <p:spPr>
          <a:xfrm>
            <a:off x="9663748" y="4431138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329,87</a:t>
            </a:r>
          </a:p>
        </p:txBody>
      </p:sp>
      <p:sp>
        <p:nvSpPr>
          <p:cNvPr id="97" name="TextBox 33">
            <a:extLst>
              <a:ext uri="{FF2B5EF4-FFF2-40B4-BE49-F238E27FC236}">
                <a16:creationId xmlns:a16="http://schemas.microsoft.com/office/drawing/2014/main" id="{11A63B7A-5C38-C61A-E6B6-9A37BF302764}"/>
              </a:ext>
            </a:extLst>
          </p:cNvPr>
          <p:cNvSpPr txBox="1"/>
          <p:nvPr/>
        </p:nvSpPr>
        <p:spPr>
          <a:xfrm>
            <a:off x="10945196" y="4431138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hoger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2B1A9019-6EB3-39BF-1521-D76AA41E4179}"/>
              </a:ext>
            </a:extLst>
          </p:cNvPr>
          <p:cNvSpPr txBox="1"/>
          <p:nvPr/>
        </p:nvSpPr>
        <p:spPr>
          <a:xfrm>
            <a:off x="8730030" y="4832271"/>
            <a:ext cx="1443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Dus na 14 jaar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6A782914-3B96-AAFC-5C48-F8A66127ABCE}"/>
              </a:ext>
            </a:extLst>
          </p:cNvPr>
          <p:cNvSpPr/>
          <p:nvPr/>
        </p:nvSpPr>
        <p:spPr>
          <a:xfrm>
            <a:off x="8788383" y="4177843"/>
            <a:ext cx="2879922" cy="5955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1AD2BCE-79A5-EA92-84BA-401B6AD55731}"/>
              </a:ext>
            </a:extLst>
          </p:cNvPr>
          <p:cNvCxnSpPr>
            <a:cxnSpLocks/>
          </p:cNvCxnSpPr>
          <p:nvPr/>
        </p:nvCxnSpPr>
        <p:spPr>
          <a:xfrm flipH="1">
            <a:off x="6011501" y="5272357"/>
            <a:ext cx="6180499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>
            <a:extLst>
              <a:ext uri="{FF2B5EF4-FFF2-40B4-BE49-F238E27FC236}">
                <a16:creationId xmlns:a16="http://schemas.microsoft.com/office/drawing/2014/main" id="{09A91F5F-B79E-B805-6AB9-8065947E448A}"/>
              </a:ext>
            </a:extLst>
          </p:cNvPr>
          <p:cNvSpPr txBox="1"/>
          <p:nvPr/>
        </p:nvSpPr>
        <p:spPr>
          <a:xfrm>
            <a:off x="8516385" y="5238210"/>
            <a:ext cx="3630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dirty="0"/>
              <a:t>Vraag 4: </a:t>
            </a:r>
          </a:p>
          <a:p>
            <a:pPr algn="r"/>
            <a:r>
              <a:rPr lang="nl-NL" sz="1600" dirty="0">
                <a:solidFill>
                  <a:srgbClr val="00B0F0"/>
                </a:solidFill>
              </a:rPr>
              <a:t>Bereken</a:t>
            </a:r>
            <a:r>
              <a:rPr lang="nl-NL" sz="1600" b="1" dirty="0">
                <a:solidFill>
                  <a:srgbClr val="00B0F0"/>
                </a:solidFill>
              </a:rPr>
              <a:t> in </a:t>
            </a:r>
            <a:r>
              <a:rPr lang="nl-NL" sz="1600" dirty="0">
                <a:solidFill>
                  <a:srgbClr val="00B0F0"/>
                </a:solidFill>
              </a:rPr>
              <a:t>welke jaar </a:t>
            </a:r>
            <a:r>
              <a:rPr lang="nl-NL" sz="1600" dirty="0">
                <a:solidFill>
                  <a:srgbClr val="7030A0"/>
                </a:solidFill>
              </a:rPr>
              <a:t>het spaarbedrag </a:t>
            </a:r>
            <a:r>
              <a:rPr lang="nl-NL" sz="1600" dirty="0"/>
              <a:t>voor het eerst </a:t>
            </a:r>
            <a:r>
              <a:rPr lang="nl-NL" sz="1600" dirty="0">
                <a:solidFill>
                  <a:srgbClr val="7030A0"/>
                </a:solidFill>
              </a:rPr>
              <a:t>meer is dan €325.</a:t>
            </a:r>
          </a:p>
        </p:txBody>
      </p:sp>
      <p:sp>
        <p:nvSpPr>
          <p:cNvPr id="106" name="Tekstvak 105">
            <a:extLst>
              <a:ext uri="{FF2B5EF4-FFF2-40B4-BE49-F238E27FC236}">
                <a16:creationId xmlns:a16="http://schemas.microsoft.com/office/drawing/2014/main" id="{B308B068-7268-5665-00C6-3ED60A318184}"/>
              </a:ext>
            </a:extLst>
          </p:cNvPr>
          <p:cNvSpPr txBox="1"/>
          <p:nvPr/>
        </p:nvSpPr>
        <p:spPr>
          <a:xfrm>
            <a:off x="6130051" y="6131701"/>
            <a:ext cx="3820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00B0F0"/>
                </a:solidFill>
              </a:rPr>
              <a:t> 13 </a:t>
            </a:r>
            <a:r>
              <a:rPr lang="nl-NL" sz="1600" dirty="0"/>
              <a:t>is bedrag op </a:t>
            </a:r>
            <a:r>
              <a:rPr lang="nl-NL" sz="1600" dirty="0">
                <a:solidFill>
                  <a:srgbClr val="00B0F0"/>
                </a:solidFill>
              </a:rPr>
              <a:t>1/1 2018 </a:t>
            </a:r>
            <a:r>
              <a:rPr lang="nl-NL" sz="1600" dirty="0"/>
              <a:t>(2005 + 13)</a:t>
            </a: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F98B56D2-9864-4697-F0E4-6845A5ED0534}"/>
              </a:ext>
            </a:extLst>
          </p:cNvPr>
          <p:cNvSpPr txBox="1"/>
          <p:nvPr/>
        </p:nvSpPr>
        <p:spPr>
          <a:xfrm>
            <a:off x="9865002" y="6151505"/>
            <a:ext cx="2846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Dus</a:t>
            </a:r>
            <a:r>
              <a:rPr lang="nl-NL" sz="1600" dirty="0">
                <a:solidFill>
                  <a:srgbClr val="00B0F0"/>
                </a:solidFill>
              </a:rPr>
              <a:t> in 2018 </a:t>
            </a:r>
            <a:r>
              <a:rPr lang="nl-NL" sz="1600" dirty="0"/>
              <a:t>is</a:t>
            </a:r>
            <a:r>
              <a:rPr lang="nl-NL" sz="1600" dirty="0">
                <a:solidFill>
                  <a:srgbClr val="00B0F0"/>
                </a:solidFill>
              </a:rPr>
              <a:t> </a:t>
            </a:r>
            <a:r>
              <a:rPr lang="nl-NL" sz="1600" dirty="0">
                <a:solidFill>
                  <a:srgbClr val="7030A0"/>
                </a:solidFill>
              </a:rPr>
              <a:t>het bedrag</a:t>
            </a:r>
          </a:p>
          <a:p>
            <a:r>
              <a:rPr lang="nl-NL" sz="1600" dirty="0">
                <a:solidFill>
                  <a:srgbClr val="7030A0"/>
                </a:solidFill>
              </a:rPr>
              <a:t>meer is dan €325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8A19859C-F690-DE6B-86E7-CFA241966B7F}"/>
              </a:ext>
            </a:extLst>
          </p:cNvPr>
          <p:cNvSpPr txBox="1"/>
          <p:nvPr/>
        </p:nvSpPr>
        <p:spPr>
          <a:xfrm>
            <a:off x="6130051" y="6469251"/>
            <a:ext cx="3820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00B0F0"/>
                </a:solidFill>
              </a:rPr>
              <a:t> 14 </a:t>
            </a:r>
            <a:r>
              <a:rPr lang="nl-NL" sz="1600" dirty="0"/>
              <a:t>is bedrag op </a:t>
            </a:r>
            <a:r>
              <a:rPr lang="nl-NL" sz="1600" dirty="0">
                <a:solidFill>
                  <a:srgbClr val="00B0F0"/>
                </a:solidFill>
              </a:rPr>
              <a:t>1/1 2019 </a:t>
            </a:r>
            <a:r>
              <a:rPr lang="nl-NL" sz="1600" dirty="0"/>
              <a:t>(2005 + 14)</a:t>
            </a:r>
          </a:p>
        </p:txBody>
      </p:sp>
      <p:sp>
        <p:nvSpPr>
          <p:cNvPr id="110" name="Rechteraccolade 109">
            <a:extLst>
              <a:ext uri="{FF2B5EF4-FFF2-40B4-BE49-F238E27FC236}">
                <a16:creationId xmlns:a16="http://schemas.microsoft.com/office/drawing/2014/main" id="{1854F375-8C39-5B62-B540-3F1AD284E1C5}"/>
              </a:ext>
            </a:extLst>
          </p:cNvPr>
          <p:cNvSpPr/>
          <p:nvPr/>
        </p:nvSpPr>
        <p:spPr>
          <a:xfrm>
            <a:off x="9744075" y="6131701"/>
            <a:ext cx="87806" cy="6761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BC412C90-116C-8F82-E4DA-8A1FDBB02884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3331388" y="4519544"/>
            <a:ext cx="673505" cy="33632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EA15824B-D231-FB1A-25D8-B944E46C8F50}"/>
              </a:ext>
            </a:extLst>
          </p:cNvPr>
          <p:cNvSpPr txBox="1"/>
          <p:nvPr/>
        </p:nvSpPr>
        <p:spPr>
          <a:xfrm>
            <a:off x="10255743" y="4251266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&lt; 325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845C20E-F11F-B5F2-0A98-47979C7D23B5}"/>
              </a:ext>
            </a:extLst>
          </p:cNvPr>
          <p:cNvSpPr txBox="1"/>
          <p:nvPr/>
        </p:nvSpPr>
        <p:spPr>
          <a:xfrm>
            <a:off x="2278928" y="940847"/>
            <a:ext cx="937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Invullen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B35FC87-AE6B-60E8-753C-3D73DD0CE4E8}"/>
              </a:ext>
            </a:extLst>
          </p:cNvPr>
          <p:cNvSpPr txBox="1"/>
          <p:nvPr/>
        </p:nvSpPr>
        <p:spPr>
          <a:xfrm>
            <a:off x="2470685" y="-824642"/>
            <a:ext cx="885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Invullen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48BB736-720A-E70B-A18D-2B0DF87594C4}"/>
              </a:ext>
            </a:extLst>
          </p:cNvPr>
          <p:cNvSpPr txBox="1"/>
          <p:nvPr/>
        </p:nvSpPr>
        <p:spPr>
          <a:xfrm>
            <a:off x="7687232" y="940847"/>
            <a:ext cx="3379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latin typeface="Aptos" panose="020B0004020202020204" pitchFamily="34" charset="0"/>
              </a:rPr>
              <a:t>Vergelijking oplossen (inklemmen)</a:t>
            </a:r>
            <a:endParaRPr lang="nl-NL" sz="1600" b="1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/>
      <p:bldP spid="39" grpId="0"/>
      <p:bldP spid="40" grpId="0"/>
      <p:bldP spid="41" grpId="0"/>
      <p:bldP spid="59" grpId="0" animBg="1"/>
      <p:bldP spid="55" grpId="0" animBg="1"/>
      <p:bldP spid="56" grpId="0" animBg="1"/>
      <p:bldP spid="57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73" grpId="0"/>
      <p:bldP spid="74" grpId="0"/>
      <p:bldP spid="75" grpId="0"/>
      <p:bldP spid="76" grpId="0" animBg="1"/>
      <p:bldP spid="77" grpId="0"/>
      <p:bldP spid="79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 animBg="1"/>
      <p:bldP spid="104" grpId="0"/>
      <p:bldP spid="106" grpId="0"/>
      <p:bldP spid="107" grpId="0"/>
      <p:bldP spid="109" grpId="0"/>
      <p:bldP spid="110" grpId="0" animBg="1"/>
      <p:bldP spid="2" grpId="0"/>
      <p:bldP spid="5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07DC4-5479-831D-854E-AECDC3C54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5154C1E-B12C-88B5-AB3F-7457AB48DB0A}"/>
              </a:ext>
            </a:extLst>
          </p:cNvPr>
          <p:cNvCxnSpPr>
            <a:cxnSpLocks/>
          </p:cNvCxnSpPr>
          <p:nvPr/>
        </p:nvCxnSpPr>
        <p:spPr>
          <a:xfrm flipH="1">
            <a:off x="-24920" y="3850819"/>
            <a:ext cx="5991228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425C94A1-E968-6E16-6C4E-90BABAC4A541}"/>
              </a:ext>
            </a:extLst>
          </p:cNvPr>
          <p:cNvCxnSpPr>
            <a:cxnSpLocks/>
          </p:cNvCxnSpPr>
          <p:nvPr/>
        </p:nvCxnSpPr>
        <p:spPr>
          <a:xfrm flipV="1">
            <a:off x="0" y="2186668"/>
            <a:ext cx="12222365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B17E250B-FB09-4822-8AE0-22EC1A452AC1}"/>
              </a:ext>
            </a:extLst>
          </p:cNvPr>
          <p:cNvCxnSpPr>
            <a:cxnSpLocks/>
          </p:cNvCxnSpPr>
          <p:nvPr/>
        </p:nvCxnSpPr>
        <p:spPr>
          <a:xfrm flipV="1">
            <a:off x="-1" y="908621"/>
            <a:ext cx="12222365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70C68FEE-5BE3-40D0-1A63-5718E09B129F}"/>
              </a:ext>
            </a:extLst>
          </p:cNvPr>
          <p:cNvCxnSpPr>
            <a:cxnSpLocks/>
          </p:cNvCxnSpPr>
          <p:nvPr/>
        </p:nvCxnSpPr>
        <p:spPr>
          <a:xfrm>
            <a:off x="6011501" y="908621"/>
            <a:ext cx="0" cy="5949379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hthoek 58">
            <a:extLst>
              <a:ext uri="{FF2B5EF4-FFF2-40B4-BE49-F238E27FC236}">
                <a16:creationId xmlns:a16="http://schemas.microsoft.com/office/drawing/2014/main" id="{A65A7B17-474A-AA6A-29B9-5FBCA33EC2AD}"/>
              </a:ext>
            </a:extLst>
          </p:cNvPr>
          <p:cNvSpPr/>
          <p:nvPr/>
        </p:nvSpPr>
        <p:spPr>
          <a:xfrm>
            <a:off x="4179559" y="2419131"/>
            <a:ext cx="3823700" cy="178849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6E4643F6-82CC-A844-3838-6115B6391EBD}"/>
              </a:ext>
            </a:extLst>
          </p:cNvPr>
          <p:cNvSpPr txBox="1"/>
          <p:nvPr/>
        </p:nvSpPr>
        <p:spPr>
          <a:xfrm>
            <a:off x="4717587" y="2448012"/>
            <a:ext cx="2442969" cy="3385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Gegeven is de formule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6E10684E-D96E-C0DF-5CEE-FFBDFFF10377}"/>
              </a:ext>
            </a:extLst>
          </p:cNvPr>
          <p:cNvSpPr txBox="1"/>
          <p:nvPr/>
        </p:nvSpPr>
        <p:spPr>
          <a:xfrm>
            <a:off x="4902527" y="2757685"/>
            <a:ext cx="188064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h</a:t>
            </a:r>
            <a:r>
              <a:rPr lang="nl-NL" sz="1600" dirty="0">
                <a:solidFill>
                  <a:srgbClr val="212529"/>
                </a:solidFill>
              </a:rPr>
              <a:t> = – 3,5</a:t>
            </a:r>
            <a:r>
              <a:rPr lang="nl-NL" sz="1600" dirty="0">
                <a:solidFill>
                  <a:srgbClr val="00B0F0"/>
                </a:solidFill>
              </a:rPr>
              <a:t>t</a:t>
            </a:r>
            <a:r>
              <a:rPr lang="nl-NL" sz="1600" baseline="30000" dirty="0">
                <a:solidFill>
                  <a:srgbClr val="212529"/>
                </a:solidFill>
              </a:rPr>
              <a:t>2</a:t>
            </a:r>
            <a:r>
              <a:rPr lang="nl-NL" sz="1600" dirty="0">
                <a:solidFill>
                  <a:srgbClr val="212529"/>
                </a:solidFill>
              </a:rPr>
              <a:t> + 7</a:t>
            </a:r>
            <a:r>
              <a:rPr lang="nl-NL" sz="1600" dirty="0">
                <a:solidFill>
                  <a:srgbClr val="00B0F0"/>
                </a:solidFill>
              </a:rPr>
              <a:t>t</a:t>
            </a:r>
            <a:r>
              <a:rPr lang="nl-NL" sz="1600" dirty="0">
                <a:solidFill>
                  <a:srgbClr val="212529"/>
                </a:solidFill>
              </a:rPr>
              <a:t> + 1,5</a:t>
            </a:r>
            <a:endParaRPr lang="nl-NL" sz="1600" dirty="0"/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38FB6986-6F7D-BB9B-A37D-8DCD8864B421}"/>
              </a:ext>
            </a:extLst>
          </p:cNvPr>
          <p:cNvSpPr txBox="1"/>
          <p:nvPr/>
        </p:nvSpPr>
        <p:spPr>
          <a:xfrm>
            <a:off x="4224777" y="3082511"/>
            <a:ext cx="36788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h</a:t>
            </a:r>
            <a:r>
              <a:rPr lang="nl-NL" sz="1600" dirty="0"/>
              <a:t> is de hoogte van een bal in meter die wordt gekopt</a:t>
            </a:r>
          </a:p>
          <a:p>
            <a:r>
              <a:rPr lang="nl-NL" sz="1600" dirty="0">
                <a:solidFill>
                  <a:srgbClr val="00B0F0"/>
                </a:solidFill>
              </a:rPr>
              <a:t>t</a:t>
            </a:r>
            <a:r>
              <a:rPr lang="nl-NL" sz="1600" dirty="0"/>
              <a:t> is het aantal seconden dat een bal </a:t>
            </a:r>
          </a:p>
          <a:p>
            <a:r>
              <a:rPr lang="nl-NL" sz="1600" dirty="0"/>
              <a:t>in de lucht hangt nadat de bal is gekopt.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786D845C-8642-D40C-73DC-2560BE618576}"/>
              </a:ext>
            </a:extLst>
          </p:cNvPr>
          <p:cNvSpPr txBox="1"/>
          <p:nvPr/>
        </p:nvSpPr>
        <p:spPr>
          <a:xfrm>
            <a:off x="8676" y="2214873"/>
            <a:ext cx="50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Vraag 1:</a:t>
            </a:r>
          </a:p>
          <a:p>
            <a:r>
              <a:rPr lang="nl-NL" sz="1600" dirty="0">
                <a:solidFill>
                  <a:srgbClr val="7030A0"/>
                </a:solidFill>
              </a:rPr>
              <a:t>Bereken de hoogte </a:t>
            </a:r>
            <a:r>
              <a:rPr lang="nl-NL" sz="1600" dirty="0"/>
              <a:t>van de bal </a:t>
            </a:r>
            <a:r>
              <a:rPr lang="nl-NL" sz="1600" dirty="0">
                <a:solidFill>
                  <a:srgbClr val="00B0F0"/>
                </a:solidFill>
              </a:rPr>
              <a:t>na 1,3 sec. </a:t>
            </a:r>
          </a:p>
          <a:p>
            <a:r>
              <a:rPr lang="nl-NL" sz="1600" dirty="0"/>
              <a:t>Rond je antwoord af op 1 decimaal.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5D469CB1-7598-7A56-FD2F-00A5A9D05E0F}"/>
              </a:ext>
            </a:extLst>
          </p:cNvPr>
          <p:cNvSpPr txBox="1"/>
          <p:nvPr/>
        </p:nvSpPr>
        <p:spPr>
          <a:xfrm>
            <a:off x="-11214" y="3954579"/>
            <a:ext cx="4468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Vraag 2: </a:t>
            </a:r>
          </a:p>
          <a:p>
            <a:r>
              <a:rPr lang="nl-NL" sz="1600" dirty="0">
                <a:solidFill>
                  <a:srgbClr val="7030A0"/>
                </a:solidFill>
              </a:rPr>
              <a:t>Bereken op welke hoogte </a:t>
            </a:r>
            <a:r>
              <a:rPr lang="nl-NL" sz="1600" dirty="0"/>
              <a:t>de bal </a:t>
            </a:r>
            <a:r>
              <a:rPr lang="nl-NL" sz="1600" dirty="0">
                <a:solidFill>
                  <a:srgbClr val="00B0F0"/>
                </a:solidFill>
              </a:rPr>
              <a:t>wordt gekopt.</a:t>
            </a:r>
          </a:p>
          <a:p>
            <a:r>
              <a:rPr lang="nl-NL" sz="1600" dirty="0"/>
              <a:t>Rond je antwoord af op 1 decimaal.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348C89FE-A55E-4B18-AB1D-08FB81733A8A}"/>
              </a:ext>
            </a:extLst>
          </p:cNvPr>
          <p:cNvSpPr txBox="1"/>
          <p:nvPr/>
        </p:nvSpPr>
        <p:spPr>
          <a:xfrm>
            <a:off x="8131680" y="2207860"/>
            <a:ext cx="401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dirty="0"/>
              <a:t>Vraag 3: </a:t>
            </a:r>
          </a:p>
          <a:p>
            <a:pPr algn="r"/>
            <a:r>
              <a:rPr lang="nl-NL" sz="1600" dirty="0">
                <a:solidFill>
                  <a:srgbClr val="00B0F0"/>
                </a:solidFill>
              </a:rPr>
              <a:t>Bereken na hoeveel sec </a:t>
            </a:r>
            <a:r>
              <a:rPr lang="nl-NL" sz="1600" dirty="0"/>
              <a:t>de bal voor eerst </a:t>
            </a:r>
            <a:r>
              <a:rPr lang="nl-NL" sz="1600" dirty="0">
                <a:solidFill>
                  <a:srgbClr val="7030A0"/>
                </a:solidFill>
              </a:rPr>
              <a:t>lager is dan 1 meter</a:t>
            </a:r>
            <a:r>
              <a:rPr lang="nl-NL" sz="1600" dirty="0"/>
              <a:t>. Rond af op 1 decimaal.</a:t>
            </a:r>
          </a:p>
        </p:txBody>
      </p: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9D849A2B-A2B0-F625-4475-9011A8788950}"/>
              </a:ext>
            </a:extLst>
          </p:cNvPr>
          <p:cNvCxnSpPr>
            <a:cxnSpLocks/>
          </p:cNvCxnSpPr>
          <p:nvPr/>
        </p:nvCxnSpPr>
        <p:spPr>
          <a:xfrm flipH="1">
            <a:off x="5966308" y="4474968"/>
            <a:ext cx="6180499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>
            <a:extLst>
              <a:ext uri="{FF2B5EF4-FFF2-40B4-BE49-F238E27FC236}">
                <a16:creationId xmlns:a16="http://schemas.microsoft.com/office/drawing/2014/main" id="{5ADF0CD5-3811-E421-8034-66018CB06165}"/>
              </a:ext>
            </a:extLst>
          </p:cNvPr>
          <p:cNvSpPr txBox="1"/>
          <p:nvPr/>
        </p:nvSpPr>
        <p:spPr>
          <a:xfrm>
            <a:off x="8003259" y="4533360"/>
            <a:ext cx="4143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dirty="0"/>
              <a:t>Vraag 3: </a:t>
            </a:r>
          </a:p>
          <a:p>
            <a:pPr algn="r"/>
            <a:r>
              <a:rPr lang="nl-NL" sz="1600" dirty="0">
                <a:solidFill>
                  <a:srgbClr val="00B0F0"/>
                </a:solidFill>
              </a:rPr>
              <a:t>Bereken na hoeveel sec  </a:t>
            </a:r>
            <a:r>
              <a:rPr lang="nl-NL" sz="1600" dirty="0"/>
              <a:t>de bal </a:t>
            </a:r>
          </a:p>
          <a:p>
            <a:pPr algn="r"/>
            <a:r>
              <a:rPr lang="nl-NL" sz="1600" dirty="0">
                <a:solidFill>
                  <a:srgbClr val="7030A0"/>
                </a:solidFill>
              </a:rPr>
              <a:t>op de grond komt</a:t>
            </a:r>
            <a:r>
              <a:rPr lang="nl-NL" sz="1600" dirty="0"/>
              <a:t>. Rond af op 1 decimaal.</a:t>
            </a:r>
          </a:p>
          <a:p>
            <a:pPr algn="r"/>
            <a:r>
              <a:rPr lang="nl-NL" sz="1600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6E0E26F-F099-0DAF-477B-0FDA636A4F12}"/>
              </a:ext>
            </a:extLst>
          </p:cNvPr>
          <p:cNvSpPr txBox="1"/>
          <p:nvPr/>
        </p:nvSpPr>
        <p:spPr>
          <a:xfrm>
            <a:off x="65413" y="3115086"/>
            <a:ext cx="3151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0" dirty="0">
                <a:solidFill>
                  <a:srgbClr val="7030A0"/>
                </a:solidFill>
                <a:effectLst/>
              </a:rPr>
              <a:t>h</a:t>
            </a:r>
            <a:r>
              <a:rPr lang="nl-NL" sz="1600" b="0" dirty="0">
                <a:solidFill>
                  <a:srgbClr val="212529"/>
                </a:solidFill>
                <a:effectLst/>
              </a:rPr>
              <a:t> = – 3,5</a:t>
            </a:r>
            <a:r>
              <a:rPr lang="nl-NL" sz="1600" dirty="0">
                <a:solidFill>
                  <a:srgbClr val="00B0F0"/>
                </a:solidFill>
              </a:rPr>
              <a:t> x 1,3</a:t>
            </a:r>
            <a:r>
              <a:rPr lang="nl-NL" sz="1600" b="0" baseline="30000" dirty="0">
                <a:solidFill>
                  <a:srgbClr val="212529"/>
                </a:solidFill>
                <a:effectLst/>
              </a:rPr>
              <a:t>2</a:t>
            </a:r>
            <a:r>
              <a:rPr lang="nl-NL" sz="1600" b="0" dirty="0">
                <a:solidFill>
                  <a:srgbClr val="212529"/>
                </a:solidFill>
                <a:effectLst/>
              </a:rPr>
              <a:t> + 7 </a:t>
            </a:r>
            <a:r>
              <a:rPr lang="nl-NL" sz="1600" dirty="0">
                <a:solidFill>
                  <a:srgbClr val="00B0F0"/>
                </a:solidFill>
              </a:rPr>
              <a:t>x 1,3</a:t>
            </a:r>
            <a:r>
              <a:rPr lang="nl-NL" sz="1600" b="0" dirty="0">
                <a:solidFill>
                  <a:srgbClr val="212529"/>
                </a:solidFill>
                <a:effectLst/>
              </a:rPr>
              <a:t> + 1,5</a:t>
            </a:r>
            <a:endParaRPr lang="nl-NL" sz="16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8A35DA1-19AB-8DD5-5D3A-D224B485C7E9}"/>
              </a:ext>
            </a:extLst>
          </p:cNvPr>
          <p:cNvSpPr txBox="1"/>
          <p:nvPr/>
        </p:nvSpPr>
        <p:spPr>
          <a:xfrm>
            <a:off x="2600602" y="3099344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4,685 m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58BF015-CD67-A405-CED3-691E5595EBAC}"/>
              </a:ext>
            </a:extLst>
          </p:cNvPr>
          <p:cNvSpPr txBox="1"/>
          <p:nvPr/>
        </p:nvSpPr>
        <p:spPr>
          <a:xfrm>
            <a:off x="2600602" y="3425200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4,7 m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C66C17-3BFE-CAA9-6E57-E9C7776D5499}"/>
              </a:ext>
            </a:extLst>
          </p:cNvPr>
          <p:cNvSpPr txBox="1"/>
          <p:nvPr/>
        </p:nvSpPr>
        <p:spPr>
          <a:xfrm>
            <a:off x="-24920" y="4976401"/>
            <a:ext cx="525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Als de bal wordt gekopt hoort daar </a:t>
            </a:r>
            <a:r>
              <a:rPr lang="nl-NL" sz="1600" dirty="0">
                <a:solidFill>
                  <a:srgbClr val="00B0F0"/>
                </a:solidFill>
              </a:rPr>
              <a:t>t = 0 </a:t>
            </a:r>
            <a:r>
              <a:rPr lang="nl-NL" sz="1600" dirty="0"/>
              <a:t>bij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4AB0BD8-1090-DBF5-AEAC-FF6D55B145D4}"/>
              </a:ext>
            </a:extLst>
          </p:cNvPr>
          <p:cNvSpPr txBox="1"/>
          <p:nvPr/>
        </p:nvSpPr>
        <p:spPr>
          <a:xfrm>
            <a:off x="-46515" y="5302257"/>
            <a:ext cx="377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(begingetal uitrekenen is altijd 0 invullen)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FA98095-2BAD-FF96-709A-C89983CF2C7A}"/>
              </a:ext>
            </a:extLst>
          </p:cNvPr>
          <p:cNvSpPr txBox="1"/>
          <p:nvPr/>
        </p:nvSpPr>
        <p:spPr>
          <a:xfrm>
            <a:off x="65413" y="5899930"/>
            <a:ext cx="2846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0" dirty="0">
                <a:solidFill>
                  <a:srgbClr val="7030A0"/>
                </a:solidFill>
                <a:effectLst/>
              </a:rPr>
              <a:t>h</a:t>
            </a:r>
            <a:r>
              <a:rPr lang="nl-NL" sz="1600" b="0" dirty="0">
                <a:solidFill>
                  <a:srgbClr val="212529"/>
                </a:solidFill>
                <a:effectLst/>
              </a:rPr>
              <a:t> = – 3,5</a:t>
            </a:r>
            <a:r>
              <a:rPr lang="nl-NL" sz="1600" dirty="0">
                <a:solidFill>
                  <a:srgbClr val="00B0F0"/>
                </a:solidFill>
              </a:rPr>
              <a:t> x 0</a:t>
            </a:r>
            <a:r>
              <a:rPr lang="nl-NL" sz="1600" b="0" baseline="30000" dirty="0">
                <a:solidFill>
                  <a:srgbClr val="212529"/>
                </a:solidFill>
                <a:effectLst/>
              </a:rPr>
              <a:t>2</a:t>
            </a:r>
            <a:r>
              <a:rPr lang="nl-NL" sz="1600" b="0" dirty="0">
                <a:solidFill>
                  <a:srgbClr val="212529"/>
                </a:solidFill>
                <a:effectLst/>
              </a:rPr>
              <a:t> + 7 </a:t>
            </a:r>
            <a:r>
              <a:rPr lang="nl-NL" sz="1600" dirty="0">
                <a:solidFill>
                  <a:srgbClr val="00B0F0"/>
                </a:solidFill>
              </a:rPr>
              <a:t>x 0</a:t>
            </a:r>
            <a:r>
              <a:rPr lang="nl-NL" sz="1600" b="0" dirty="0">
                <a:solidFill>
                  <a:srgbClr val="212529"/>
                </a:solidFill>
                <a:effectLst/>
              </a:rPr>
              <a:t> + 1,5</a:t>
            </a:r>
            <a:endParaRPr lang="nl-NL" sz="16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E131B1B-B9D6-15B0-EB37-5F7E8B11CC8A}"/>
              </a:ext>
            </a:extLst>
          </p:cNvPr>
          <p:cNvSpPr txBox="1"/>
          <p:nvPr/>
        </p:nvSpPr>
        <p:spPr>
          <a:xfrm>
            <a:off x="2242918" y="5899930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1,5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8293E9-B954-7D13-146E-D1973446C53A}"/>
              </a:ext>
            </a:extLst>
          </p:cNvPr>
          <p:cNvCxnSpPr>
            <a:cxnSpLocks/>
          </p:cNvCxnSpPr>
          <p:nvPr/>
        </p:nvCxnSpPr>
        <p:spPr>
          <a:xfrm>
            <a:off x="8788637" y="3357603"/>
            <a:ext cx="286497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98FABE29-79E0-E8CA-3142-55EC9B195933}"/>
              </a:ext>
            </a:extLst>
          </p:cNvPr>
          <p:cNvCxnSpPr>
            <a:cxnSpLocks/>
          </p:cNvCxnSpPr>
          <p:nvPr/>
        </p:nvCxnSpPr>
        <p:spPr>
          <a:xfrm>
            <a:off x="9603960" y="3014384"/>
            <a:ext cx="0" cy="109018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4">
            <a:extLst>
              <a:ext uri="{FF2B5EF4-FFF2-40B4-BE49-F238E27FC236}">
                <a16:creationId xmlns:a16="http://schemas.microsoft.com/office/drawing/2014/main" id="{FEAAE6EA-922E-29C6-68E8-516A240BA1D4}"/>
              </a:ext>
            </a:extLst>
          </p:cNvPr>
          <p:cNvCxnSpPr>
            <a:cxnSpLocks/>
          </p:cNvCxnSpPr>
          <p:nvPr/>
        </p:nvCxnSpPr>
        <p:spPr>
          <a:xfrm>
            <a:off x="10788575" y="3027930"/>
            <a:ext cx="0" cy="107664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5">
            <a:extLst>
              <a:ext uri="{FF2B5EF4-FFF2-40B4-BE49-F238E27FC236}">
                <a16:creationId xmlns:a16="http://schemas.microsoft.com/office/drawing/2014/main" id="{29110D97-7D89-CFCA-B549-2559CC722D84}"/>
              </a:ext>
            </a:extLst>
          </p:cNvPr>
          <p:cNvSpPr txBox="1"/>
          <p:nvPr/>
        </p:nvSpPr>
        <p:spPr>
          <a:xfrm>
            <a:off x="9075791" y="2998054"/>
            <a:ext cx="250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50AE3D4-C8BF-16EA-D58E-6F88ECEA3AA0}"/>
              </a:ext>
            </a:extLst>
          </p:cNvPr>
          <p:cNvSpPr txBox="1"/>
          <p:nvPr/>
        </p:nvSpPr>
        <p:spPr>
          <a:xfrm>
            <a:off x="9864606" y="29832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h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46D1370D-17C2-E724-07EF-33791F2B20F3}"/>
              </a:ext>
            </a:extLst>
          </p:cNvPr>
          <p:cNvSpPr txBox="1"/>
          <p:nvPr/>
        </p:nvSpPr>
        <p:spPr>
          <a:xfrm>
            <a:off x="10955098" y="301429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249A9436-76F5-A77A-5FBB-65C508AE18B8}"/>
              </a:ext>
            </a:extLst>
          </p:cNvPr>
          <p:cNvSpPr txBox="1"/>
          <p:nvPr/>
        </p:nvSpPr>
        <p:spPr>
          <a:xfrm>
            <a:off x="9012649" y="336738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FE836AC3-637E-F737-4B51-4414FF8EC314}"/>
              </a:ext>
            </a:extLst>
          </p:cNvPr>
          <p:cNvSpPr txBox="1"/>
          <p:nvPr/>
        </p:nvSpPr>
        <p:spPr>
          <a:xfrm>
            <a:off x="9860421" y="3362674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1,5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6A04DD68-19BC-0A16-659E-7D29F8B507AF}"/>
              </a:ext>
            </a:extLst>
          </p:cNvPr>
          <p:cNvSpPr txBox="1"/>
          <p:nvPr/>
        </p:nvSpPr>
        <p:spPr>
          <a:xfrm>
            <a:off x="10935743" y="3334502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hoger</a:t>
            </a: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D9BF0753-15C6-03C5-D4AB-88A7418BE63B}"/>
              </a:ext>
            </a:extLst>
          </p:cNvPr>
          <p:cNvSpPr txBox="1"/>
          <p:nvPr/>
        </p:nvSpPr>
        <p:spPr>
          <a:xfrm>
            <a:off x="10929195" y="3649799"/>
            <a:ext cx="62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lager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745C2E19-27F4-394F-6A2B-54FD89BB201B}"/>
              </a:ext>
            </a:extLst>
          </p:cNvPr>
          <p:cNvSpPr txBox="1"/>
          <p:nvPr/>
        </p:nvSpPr>
        <p:spPr>
          <a:xfrm>
            <a:off x="8950065" y="3654518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2,1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85870EB9-8053-D648-2757-3577706CE38F}"/>
              </a:ext>
            </a:extLst>
          </p:cNvPr>
          <p:cNvSpPr txBox="1"/>
          <p:nvPr/>
        </p:nvSpPr>
        <p:spPr>
          <a:xfrm>
            <a:off x="9835393" y="364243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0,765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631E5C93-7C67-B1B5-A5F5-5B70AF20CB2B}"/>
              </a:ext>
            </a:extLst>
          </p:cNvPr>
          <p:cNvSpPr txBox="1"/>
          <p:nvPr/>
        </p:nvSpPr>
        <p:spPr>
          <a:xfrm>
            <a:off x="8131680" y="4102807"/>
            <a:ext cx="401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Dus </a:t>
            </a:r>
            <a:r>
              <a:rPr lang="nl-NL" sz="1600" dirty="0">
                <a:solidFill>
                  <a:srgbClr val="00B0F0"/>
                </a:solidFill>
              </a:rPr>
              <a:t>na 2,1 sec </a:t>
            </a:r>
            <a:r>
              <a:rPr lang="nl-NL" sz="1600" dirty="0"/>
              <a:t>is de bal lager dan </a:t>
            </a:r>
            <a:r>
              <a:rPr lang="nl-NL" sz="1600" dirty="0">
                <a:solidFill>
                  <a:srgbClr val="7030A0"/>
                </a:solidFill>
              </a:rPr>
              <a:t>1 m hoog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B1EA8DB1-4077-E1E0-D95C-C42A3F77D7C3}"/>
              </a:ext>
            </a:extLst>
          </p:cNvPr>
          <p:cNvSpPr/>
          <p:nvPr/>
        </p:nvSpPr>
        <p:spPr>
          <a:xfrm>
            <a:off x="8853628" y="3417957"/>
            <a:ext cx="2879922" cy="50774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F383D9D7-2864-F8A1-E207-4E2BAACC2BE0}"/>
              </a:ext>
            </a:extLst>
          </p:cNvPr>
          <p:cNvSpPr txBox="1"/>
          <p:nvPr/>
        </p:nvSpPr>
        <p:spPr>
          <a:xfrm>
            <a:off x="10382574" y="3479786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&lt; 1</a:t>
            </a:r>
          </a:p>
        </p:txBody>
      </p:sp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5DE1D6D9-7200-F7FA-7935-0606CC28A15E}"/>
              </a:ext>
            </a:extLst>
          </p:cNvPr>
          <p:cNvCxnSpPr>
            <a:cxnSpLocks/>
          </p:cNvCxnSpPr>
          <p:nvPr/>
        </p:nvCxnSpPr>
        <p:spPr>
          <a:xfrm>
            <a:off x="8853629" y="5676659"/>
            <a:ext cx="286497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806A95D3-DE1B-6EDC-A868-59B00B271A26}"/>
              </a:ext>
            </a:extLst>
          </p:cNvPr>
          <p:cNvCxnSpPr>
            <a:cxnSpLocks/>
          </p:cNvCxnSpPr>
          <p:nvPr/>
        </p:nvCxnSpPr>
        <p:spPr>
          <a:xfrm>
            <a:off x="9668952" y="5333440"/>
            <a:ext cx="0" cy="109018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0B46EDDB-90E5-6F10-7716-561B16DF7460}"/>
              </a:ext>
            </a:extLst>
          </p:cNvPr>
          <p:cNvCxnSpPr>
            <a:cxnSpLocks/>
          </p:cNvCxnSpPr>
          <p:nvPr/>
        </p:nvCxnSpPr>
        <p:spPr>
          <a:xfrm>
            <a:off x="10853567" y="5346986"/>
            <a:ext cx="0" cy="107664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0093ADE2-2425-B12A-2CF1-894E6CF60A0F}"/>
              </a:ext>
            </a:extLst>
          </p:cNvPr>
          <p:cNvSpPr txBox="1"/>
          <p:nvPr/>
        </p:nvSpPr>
        <p:spPr>
          <a:xfrm>
            <a:off x="9140783" y="5317110"/>
            <a:ext cx="250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28690AF0-CC8E-59D5-ABF2-0D7C7F614D4C}"/>
              </a:ext>
            </a:extLst>
          </p:cNvPr>
          <p:cNvSpPr txBox="1"/>
          <p:nvPr/>
        </p:nvSpPr>
        <p:spPr>
          <a:xfrm>
            <a:off x="9929598" y="530225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h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6EFEE704-382B-7E12-A661-1C1E81C09A7D}"/>
              </a:ext>
            </a:extLst>
          </p:cNvPr>
          <p:cNvSpPr txBox="1"/>
          <p:nvPr/>
        </p:nvSpPr>
        <p:spPr>
          <a:xfrm>
            <a:off x="11020090" y="533334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1E4A7461-F8E5-CA22-89DA-AF8E2BA2B8EF}"/>
              </a:ext>
            </a:extLst>
          </p:cNvPr>
          <p:cNvSpPr txBox="1"/>
          <p:nvPr/>
        </p:nvSpPr>
        <p:spPr>
          <a:xfrm>
            <a:off x="9077641" y="568644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2,1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82FED8DB-57CE-BFB7-7B9D-CE0F42827F58}"/>
              </a:ext>
            </a:extLst>
          </p:cNvPr>
          <p:cNvSpPr txBox="1"/>
          <p:nvPr/>
        </p:nvSpPr>
        <p:spPr>
          <a:xfrm>
            <a:off x="9925413" y="568173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0,765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B25EBE22-D912-38DA-BCBB-C3135C48D129}"/>
              </a:ext>
            </a:extLst>
          </p:cNvPr>
          <p:cNvSpPr txBox="1"/>
          <p:nvPr/>
        </p:nvSpPr>
        <p:spPr>
          <a:xfrm>
            <a:off x="11000735" y="5653558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hoger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63237905-DD96-5725-B69B-64B7B1F5F345}"/>
              </a:ext>
            </a:extLst>
          </p:cNvPr>
          <p:cNvSpPr txBox="1"/>
          <p:nvPr/>
        </p:nvSpPr>
        <p:spPr>
          <a:xfrm>
            <a:off x="10994187" y="5968855"/>
            <a:ext cx="62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lager</a:t>
            </a:r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B421E995-7E4A-7B0A-F8A1-6639813E6562}"/>
              </a:ext>
            </a:extLst>
          </p:cNvPr>
          <p:cNvSpPr txBox="1"/>
          <p:nvPr/>
        </p:nvSpPr>
        <p:spPr>
          <a:xfrm>
            <a:off x="9072207" y="5973574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2,2</a:t>
            </a:r>
          </a:p>
        </p:txBody>
      </p:sp>
      <p:sp>
        <p:nvSpPr>
          <p:cNvPr id="42" name="TextBox 29">
            <a:extLst>
              <a:ext uri="{FF2B5EF4-FFF2-40B4-BE49-F238E27FC236}">
                <a16:creationId xmlns:a16="http://schemas.microsoft.com/office/drawing/2014/main" id="{71D9CC79-FF79-4B56-F54E-93B7490EA9BD}"/>
              </a:ext>
            </a:extLst>
          </p:cNvPr>
          <p:cNvSpPr txBox="1"/>
          <p:nvPr/>
        </p:nvSpPr>
        <p:spPr>
          <a:xfrm>
            <a:off x="9900385" y="5961486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-0,04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97E12B54-367D-1BA8-1142-BA9AA7875BD3}"/>
              </a:ext>
            </a:extLst>
          </p:cNvPr>
          <p:cNvSpPr txBox="1"/>
          <p:nvPr/>
        </p:nvSpPr>
        <p:spPr>
          <a:xfrm>
            <a:off x="8853628" y="6536636"/>
            <a:ext cx="344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Dus</a:t>
            </a:r>
            <a:r>
              <a:rPr lang="nl-NL" sz="1600" dirty="0">
                <a:solidFill>
                  <a:srgbClr val="00B0F0"/>
                </a:solidFill>
              </a:rPr>
              <a:t> na 2,2 sec </a:t>
            </a:r>
            <a:r>
              <a:rPr lang="nl-NL" sz="1600" dirty="0"/>
              <a:t>is de bal </a:t>
            </a:r>
            <a:r>
              <a:rPr lang="nl-NL" sz="1600" dirty="0">
                <a:solidFill>
                  <a:srgbClr val="7030A0"/>
                </a:solidFill>
              </a:rPr>
              <a:t>op de grond.</a:t>
            </a: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A13F103D-AA4C-6B15-E935-28372E2E7C00}"/>
              </a:ext>
            </a:extLst>
          </p:cNvPr>
          <p:cNvSpPr/>
          <p:nvPr/>
        </p:nvSpPr>
        <p:spPr>
          <a:xfrm>
            <a:off x="8918620" y="5737013"/>
            <a:ext cx="2879922" cy="53964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1CBC2B6A-6AD5-B2BC-1FE7-F677BF1E40C8}"/>
              </a:ext>
            </a:extLst>
          </p:cNvPr>
          <p:cNvSpPr txBox="1"/>
          <p:nvPr/>
        </p:nvSpPr>
        <p:spPr>
          <a:xfrm>
            <a:off x="10447566" y="5827417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&lt; 0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E666C321-5D4C-8A42-5C73-7AC8D551C03E}"/>
              </a:ext>
            </a:extLst>
          </p:cNvPr>
          <p:cNvSpPr txBox="1"/>
          <p:nvPr/>
        </p:nvSpPr>
        <p:spPr>
          <a:xfrm>
            <a:off x="6168027" y="5045984"/>
            <a:ext cx="2262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dit betekent dat </a:t>
            </a:r>
            <a:r>
              <a:rPr lang="nl-NL" sz="1600" dirty="0">
                <a:solidFill>
                  <a:srgbClr val="7030A0"/>
                </a:solidFill>
              </a:rPr>
              <a:t>h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7030A0"/>
                </a:solidFill>
              </a:rPr>
              <a:t> 0 </a:t>
            </a:r>
            <a:r>
              <a:rPr lang="nl-NL" sz="1600" dirty="0">
                <a:sym typeface="Wingdings" panose="05000000000000000000" pitchFamily="2" charset="2"/>
              </a:rPr>
              <a:t></a:t>
            </a:r>
            <a:endParaRPr lang="nl-NL" sz="16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DF2A86F-90A5-9262-FD5F-F2822305AAD7}"/>
              </a:ext>
            </a:extLst>
          </p:cNvPr>
          <p:cNvSpPr txBox="1"/>
          <p:nvPr/>
        </p:nvSpPr>
        <p:spPr>
          <a:xfrm>
            <a:off x="337243" y="226337"/>
            <a:ext cx="32035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800" dirty="0"/>
              <a:t>7A en X </a:t>
            </a:r>
            <a:r>
              <a:rPr lang="nl-NL" dirty="0"/>
              <a:t>Invullen en inklemmen</a:t>
            </a:r>
            <a:endParaRPr lang="nl-NL" sz="1800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3280D81A-A260-D44E-E0F9-A5A8DC8DCA2D}"/>
              </a:ext>
            </a:extLst>
          </p:cNvPr>
          <p:cNvSpPr txBox="1"/>
          <p:nvPr/>
        </p:nvSpPr>
        <p:spPr>
          <a:xfrm>
            <a:off x="3631755" y="266210"/>
            <a:ext cx="6141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Bij werken met verbanden zijn er 2 bewerkingen die je kunt doen: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308DEF3B-C255-523F-110A-8304392F33D9}"/>
              </a:ext>
            </a:extLst>
          </p:cNvPr>
          <p:cNvSpPr txBox="1"/>
          <p:nvPr/>
        </p:nvSpPr>
        <p:spPr>
          <a:xfrm>
            <a:off x="208229" y="1268581"/>
            <a:ext cx="5555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B0F0"/>
                </a:solidFill>
              </a:rPr>
              <a:t>je weet de waarde van de variabele die je moet invullen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D4CBCCA2-1CF4-23C3-D3DD-F74180E10C9E}"/>
              </a:ext>
            </a:extLst>
          </p:cNvPr>
          <p:cNvSpPr txBox="1"/>
          <p:nvPr/>
        </p:nvSpPr>
        <p:spPr>
          <a:xfrm>
            <a:off x="443620" y="1558009"/>
            <a:ext cx="4962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nl-NL" sz="1600" b="1" dirty="0">
                <a:sym typeface="Wingdings" panose="05000000000000000000" pitchFamily="2" charset="2"/>
              </a:rPr>
              <a:t>  </a:t>
            </a:r>
            <a:r>
              <a:rPr lang="nl-NL" sz="1600" b="1" dirty="0">
                <a:solidFill>
                  <a:srgbClr val="7030A0"/>
                </a:solidFill>
                <a:sym typeface="Wingdings" panose="05000000000000000000" pitchFamily="2" charset="2"/>
              </a:rPr>
              <a:t>Je vult deze waarde in en reken je de uitkomst uit</a:t>
            </a:r>
            <a:endParaRPr lang="nl-NL" sz="1600" b="1" dirty="0">
              <a:solidFill>
                <a:srgbClr val="7030A0"/>
              </a:solidFill>
            </a:endParaRP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A21AFBD7-291A-E63B-B214-3BE7FEFF2C95}"/>
              </a:ext>
            </a:extLst>
          </p:cNvPr>
          <p:cNvSpPr txBox="1"/>
          <p:nvPr/>
        </p:nvSpPr>
        <p:spPr>
          <a:xfrm>
            <a:off x="6522981" y="1268581"/>
            <a:ext cx="5460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7030A0"/>
                </a:solidFill>
              </a:rPr>
              <a:t>je weet de waarde van de variabele die de uitkomst is  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3FED469-721F-541F-C9E6-5CEEF837C454}"/>
              </a:ext>
            </a:extLst>
          </p:cNvPr>
          <p:cNvSpPr txBox="1"/>
          <p:nvPr/>
        </p:nvSpPr>
        <p:spPr>
          <a:xfrm>
            <a:off x="6522981" y="1598937"/>
            <a:ext cx="546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nl-NL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Je gaat met inklemmen zoeken wat je moet invullen </a:t>
            </a:r>
          </a:p>
          <a:p>
            <a:pPr algn="l"/>
            <a:r>
              <a:rPr lang="nl-NL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       om de waarde van de uitkomst te krijgen</a:t>
            </a:r>
            <a:endParaRPr lang="nl-NL" sz="1600" b="1" dirty="0">
              <a:solidFill>
                <a:srgbClr val="00B0F0"/>
              </a:solidFill>
            </a:endParaRP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32D93C93-E64E-5C6B-CFD7-95FDA3ED627E}"/>
              </a:ext>
            </a:extLst>
          </p:cNvPr>
          <p:cNvSpPr txBox="1"/>
          <p:nvPr/>
        </p:nvSpPr>
        <p:spPr>
          <a:xfrm>
            <a:off x="2278928" y="940847"/>
            <a:ext cx="937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Invullen</a:t>
            </a:r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4E854FD8-BBAF-EC62-FA1E-DEE97647FFA9}"/>
              </a:ext>
            </a:extLst>
          </p:cNvPr>
          <p:cNvSpPr txBox="1"/>
          <p:nvPr/>
        </p:nvSpPr>
        <p:spPr>
          <a:xfrm>
            <a:off x="7687232" y="940847"/>
            <a:ext cx="3379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latin typeface="Aptos" panose="020B0004020202020204" pitchFamily="34" charset="0"/>
              </a:rPr>
              <a:t>Vergelijking oplossen (inklemmen)</a:t>
            </a:r>
            <a:endParaRPr lang="nl-NL" sz="1600" b="1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16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5" grpId="0" animBg="1"/>
      <p:bldP spid="56" grpId="0" animBg="1"/>
      <p:bldP spid="57" grpId="0" animBg="1"/>
      <p:bldP spid="63" grpId="0"/>
      <p:bldP spid="67" grpId="0"/>
      <p:bldP spid="79" grpId="0"/>
      <p:bldP spid="104" grpId="0"/>
      <p:bldP spid="2" grpId="0"/>
      <p:bldP spid="3" grpId="0"/>
      <p:bldP spid="5" grpId="0"/>
      <p:bldP spid="6" grpId="0"/>
      <p:bldP spid="7" grpId="0"/>
      <p:bldP spid="8" grpId="0"/>
      <p:bldP spid="9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42" grpId="0"/>
      <p:bldP spid="44" grpId="0"/>
      <p:bldP spid="46" grpId="0" animBg="1"/>
      <p:bldP spid="47" grpId="0"/>
      <p:bldP spid="5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66126-C0D6-4794-6C4C-69BE9787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E0604B84-78F9-7878-4198-85E6C7CE9F9D}"/>
              </a:ext>
            </a:extLst>
          </p:cNvPr>
          <p:cNvSpPr txBox="1"/>
          <p:nvPr/>
        </p:nvSpPr>
        <p:spPr>
          <a:xfrm>
            <a:off x="337243" y="226337"/>
            <a:ext cx="2776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800" dirty="0"/>
              <a:t>7B Maximum en minimum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B38E800-E7A6-773C-A337-D63B95C0C04B}"/>
              </a:ext>
            </a:extLst>
          </p:cNvPr>
          <p:cNvSpPr txBox="1"/>
          <p:nvPr/>
        </p:nvSpPr>
        <p:spPr>
          <a:xfrm>
            <a:off x="238124" y="3430398"/>
            <a:ext cx="2776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Maximum is de hoogste uitkomst van een verband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B3B0610-A4D8-67CF-7F43-11201F378F1B}"/>
              </a:ext>
            </a:extLst>
          </p:cNvPr>
          <p:cNvSpPr txBox="1"/>
          <p:nvPr/>
        </p:nvSpPr>
        <p:spPr>
          <a:xfrm>
            <a:off x="238124" y="4996339"/>
            <a:ext cx="260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Minimum is de laagste uitkomst van een verband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1DC47F1C-8C02-FE44-95A6-025C5778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595" y="595668"/>
            <a:ext cx="1834431" cy="2138001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6CEE870-17E8-8F22-1B2B-B3E574CF9172}"/>
              </a:ext>
            </a:extLst>
          </p:cNvPr>
          <p:cNvSpPr txBox="1"/>
          <p:nvPr/>
        </p:nvSpPr>
        <p:spPr>
          <a:xfrm>
            <a:off x="9463963" y="87752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dirty="0">
                <a:solidFill>
                  <a:srgbClr val="7030A0"/>
                </a:solidFill>
              </a:rPr>
              <a:t>1000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6CD48F5-0056-94A6-C1CE-1C9F479F6520}"/>
              </a:ext>
            </a:extLst>
          </p:cNvPr>
          <p:cNvSpPr txBox="1"/>
          <p:nvPr/>
        </p:nvSpPr>
        <p:spPr>
          <a:xfrm>
            <a:off x="8891114" y="538967"/>
            <a:ext cx="1251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Hoogte in 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CFA3FE2-A073-3776-C1BD-BFA84518D51C}"/>
              </a:ext>
            </a:extLst>
          </p:cNvPr>
          <p:cNvSpPr txBox="1"/>
          <p:nvPr/>
        </p:nvSpPr>
        <p:spPr>
          <a:xfrm>
            <a:off x="10422451" y="2576096"/>
            <a:ext cx="1287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Afstand in m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DCAAAB02-2253-5385-8AE3-1D0CAD61F0BE}"/>
              </a:ext>
            </a:extLst>
          </p:cNvPr>
          <p:cNvCxnSpPr>
            <a:cxnSpLocks/>
          </p:cNvCxnSpPr>
          <p:nvPr/>
        </p:nvCxnSpPr>
        <p:spPr>
          <a:xfrm>
            <a:off x="-15183" y="3204146"/>
            <a:ext cx="11683308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55CF746-39C6-D2C9-095A-AF0B232E1362}"/>
              </a:ext>
            </a:extLst>
          </p:cNvPr>
          <p:cNvCxnSpPr>
            <a:cxnSpLocks/>
          </p:cNvCxnSpPr>
          <p:nvPr/>
        </p:nvCxnSpPr>
        <p:spPr>
          <a:xfrm>
            <a:off x="6163901" y="538967"/>
            <a:ext cx="19394" cy="5537983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5D24AA7F-2FD1-4B14-2564-768FEB936B7D}"/>
              </a:ext>
            </a:extLst>
          </p:cNvPr>
          <p:cNvCxnSpPr>
            <a:cxnSpLocks/>
          </p:cNvCxnSpPr>
          <p:nvPr/>
        </p:nvCxnSpPr>
        <p:spPr>
          <a:xfrm>
            <a:off x="8855428" y="538967"/>
            <a:ext cx="0" cy="5582613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6A38BF9B-F848-9FCC-C2FD-AFA5FC6BF2EC}"/>
              </a:ext>
            </a:extLst>
          </p:cNvPr>
          <p:cNvCxnSpPr>
            <a:cxnSpLocks/>
          </p:cNvCxnSpPr>
          <p:nvPr/>
        </p:nvCxnSpPr>
        <p:spPr>
          <a:xfrm>
            <a:off x="0" y="4737671"/>
            <a:ext cx="1160145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8CFD1AC-5985-C750-0506-8BF51E8F912B}"/>
              </a:ext>
            </a:extLst>
          </p:cNvPr>
          <p:cNvCxnSpPr>
            <a:cxnSpLocks/>
          </p:cNvCxnSpPr>
          <p:nvPr/>
        </p:nvCxnSpPr>
        <p:spPr>
          <a:xfrm>
            <a:off x="3456081" y="516651"/>
            <a:ext cx="0" cy="5582613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1CF889B9-7583-3138-79FE-37FA639D9CE5}"/>
              </a:ext>
            </a:extLst>
          </p:cNvPr>
          <p:cNvSpPr txBox="1"/>
          <p:nvPr/>
        </p:nvSpPr>
        <p:spPr>
          <a:xfrm>
            <a:off x="3929220" y="3676619"/>
            <a:ext cx="18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Maximum is 30 liter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90E052D-3C41-5D24-B68B-FE5A4559D119}"/>
              </a:ext>
            </a:extLst>
          </p:cNvPr>
          <p:cNvSpPr txBox="1"/>
          <p:nvPr/>
        </p:nvSpPr>
        <p:spPr>
          <a:xfrm>
            <a:off x="6728261" y="3674624"/>
            <a:ext cx="172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Maximum is €100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4DD3B574-ECD5-107B-CEDA-F5902350A5C2}"/>
              </a:ext>
            </a:extLst>
          </p:cNvPr>
          <p:cNvSpPr txBox="1"/>
          <p:nvPr/>
        </p:nvSpPr>
        <p:spPr>
          <a:xfrm>
            <a:off x="9361639" y="3677777"/>
            <a:ext cx="1946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Maximum is 1000 m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455F52E8-8055-718F-CEC2-CCCF19476558}"/>
              </a:ext>
            </a:extLst>
          </p:cNvPr>
          <p:cNvSpPr txBox="1"/>
          <p:nvPr/>
        </p:nvSpPr>
        <p:spPr>
          <a:xfrm>
            <a:off x="3929220" y="5160282"/>
            <a:ext cx="1860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Minimum is 10 liter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F415910E-F37E-2704-189B-A10454DC7155}"/>
              </a:ext>
            </a:extLst>
          </p:cNvPr>
          <p:cNvSpPr txBox="1"/>
          <p:nvPr/>
        </p:nvSpPr>
        <p:spPr>
          <a:xfrm>
            <a:off x="6728261" y="5158287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Minimum is €20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061C971-2BB8-EC7F-4597-78D22ADA6C1C}"/>
              </a:ext>
            </a:extLst>
          </p:cNvPr>
          <p:cNvSpPr txBox="1"/>
          <p:nvPr/>
        </p:nvSpPr>
        <p:spPr>
          <a:xfrm>
            <a:off x="9606463" y="5159203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Minimum is 0 m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4A17A46-869F-D5D4-2113-03E276C2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99" y="510842"/>
            <a:ext cx="2385236" cy="2258915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06B34486-33C6-D9A3-4E30-F8D4A92C1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09" y="551820"/>
            <a:ext cx="2290080" cy="2290080"/>
          </a:xfrm>
          <a:prstGeom prst="rect">
            <a:avLst/>
          </a:prstGeom>
        </p:spPr>
      </p:pic>
      <p:sp>
        <p:nvSpPr>
          <p:cNvPr id="37" name="Tekstvak 36">
            <a:extLst>
              <a:ext uri="{FF2B5EF4-FFF2-40B4-BE49-F238E27FC236}">
                <a16:creationId xmlns:a16="http://schemas.microsoft.com/office/drawing/2014/main" id="{865DA620-020F-BB43-6D40-C68243B2B00A}"/>
              </a:ext>
            </a:extLst>
          </p:cNvPr>
          <p:cNvSpPr txBox="1"/>
          <p:nvPr/>
        </p:nvSpPr>
        <p:spPr>
          <a:xfrm>
            <a:off x="396940" y="6249915"/>
            <a:ext cx="11262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Let op dat het bij het maximum en minimum om de grafiek gaat (getekende lijn) en niet om het assenstelsel (</a:t>
            </a:r>
            <a:r>
              <a:rPr lang="nl-NL" sz="1600" dirty="0" err="1"/>
              <a:t>getallijn</a:t>
            </a:r>
            <a:r>
              <a:rPr lang="nl-NL" sz="1600" dirty="0"/>
              <a:t> buitenom)</a:t>
            </a:r>
          </a:p>
        </p:txBody>
      </p:sp>
    </p:spTree>
    <p:extLst>
      <p:ext uri="{BB962C8B-B14F-4D97-AF65-F5344CB8AC3E}">
        <p14:creationId xmlns:p14="http://schemas.microsoft.com/office/powerpoint/2010/main" val="214185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15D8F-D66B-959A-405B-1B1C8150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kstvak 30">
            <a:extLst>
              <a:ext uri="{FF2B5EF4-FFF2-40B4-BE49-F238E27FC236}">
                <a16:creationId xmlns:a16="http://schemas.microsoft.com/office/drawing/2014/main" id="{86BA2F31-BEB4-1C4A-C10B-4407C5037DEF}"/>
              </a:ext>
            </a:extLst>
          </p:cNvPr>
          <p:cNvSpPr txBox="1"/>
          <p:nvPr/>
        </p:nvSpPr>
        <p:spPr>
          <a:xfrm>
            <a:off x="337243" y="232175"/>
            <a:ext cx="5558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5F Grote getallen in wetenschappelijke notatie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52B5421-6162-00C8-23C1-6C19ABFA55B0}"/>
              </a:ext>
            </a:extLst>
          </p:cNvPr>
          <p:cNvSpPr txBox="1"/>
          <p:nvPr/>
        </p:nvSpPr>
        <p:spPr>
          <a:xfrm>
            <a:off x="186316" y="1500737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650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9714D93A-B5CC-1554-5D9C-07D5E49B28D2}"/>
              </a:ext>
            </a:extLst>
          </p:cNvPr>
          <p:cNvSpPr txBox="1"/>
          <p:nvPr/>
        </p:nvSpPr>
        <p:spPr>
          <a:xfrm>
            <a:off x="1313975" y="1495687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</a:rPr>
              <a:t>= 6,5 x 100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0E829802-BEB1-6289-0BFC-5FE6B3C5CBE3}"/>
              </a:ext>
            </a:extLst>
          </p:cNvPr>
          <p:cNvSpPr txBox="1"/>
          <p:nvPr/>
        </p:nvSpPr>
        <p:spPr>
          <a:xfrm>
            <a:off x="5936991" y="1495687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6,5 x 10 </a:t>
            </a:r>
            <a:r>
              <a:rPr lang="nl-NL" sz="1600" baseline="30000" dirty="0"/>
              <a:t>2</a:t>
            </a:r>
            <a:endParaRPr lang="nl-NL" sz="1600" dirty="0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D173B507-44C9-FE7D-BA2D-D726FE99EE72}"/>
              </a:ext>
            </a:extLst>
          </p:cNvPr>
          <p:cNvSpPr txBox="1"/>
          <p:nvPr/>
        </p:nvSpPr>
        <p:spPr>
          <a:xfrm>
            <a:off x="181400" y="1923015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7660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49807DBB-629B-F7FF-5BAA-83377BA2E0F7}"/>
              </a:ext>
            </a:extLst>
          </p:cNvPr>
          <p:cNvSpPr txBox="1"/>
          <p:nvPr/>
        </p:nvSpPr>
        <p:spPr>
          <a:xfrm>
            <a:off x="1302570" y="1934395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</a:rPr>
              <a:t>= 7,66 x 1000 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3DE1B1C-084B-3F2D-D844-51B65B4CF3DF}"/>
              </a:ext>
            </a:extLst>
          </p:cNvPr>
          <p:cNvSpPr txBox="1"/>
          <p:nvPr/>
        </p:nvSpPr>
        <p:spPr>
          <a:xfrm>
            <a:off x="5964866" y="1931593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7,66 x 10 </a:t>
            </a:r>
            <a:r>
              <a:rPr lang="nl-NL" sz="1600" baseline="30000" dirty="0"/>
              <a:t>3</a:t>
            </a:r>
            <a:endParaRPr lang="nl-NL" sz="1600" dirty="0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B2288937-C430-3FE1-6FE1-A38786BB38F8}"/>
              </a:ext>
            </a:extLst>
          </p:cNvPr>
          <p:cNvSpPr txBox="1"/>
          <p:nvPr/>
        </p:nvSpPr>
        <p:spPr>
          <a:xfrm>
            <a:off x="188651" y="2347702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85000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082262A-E577-A3A2-D85E-D0EC1E389F45}"/>
              </a:ext>
            </a:extLst>
          </p:cNvPr>
          <p:cNvSpPr txBox="1"/>
          <p:nvPr/>
        </p:nvSpPr>
        <p:spPr>
          <a:xfrm>
            <a:off x="3084449" y="2375300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</a:rPr>
              <a:t>= 8,5 x 10 x 10 x 10 x 10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3299A9D2-4777-54DC-ECC2-796D45EE662D}"/>
              </a:ext>
            </a:extLst>
          </p:cNvPr>
          <p:cNvSpPr txBox="1"/>
          <p:nvPr/>
        </p:nvSpPr>
        <p:spPr>
          <a:xfrm>
            <a:off x="5936991" y="2367499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8,5 x 10 </a:t>
            </a:r>
            <a:r>
              <a:rPr lang="nl-NL" sz="1600" baseline="30000" dirty="0"/>
              <a:t>4</a:t>
            </a:r>
            <a:endParaRPr lang="nl-NL" sz="1600" dirty="0"/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743A41A2-8804-FD38-7128-D4683B7FA786}"/>
              </a:ext>
            </a:extLst>
          </p:cNvPr>
          <p:cNvSpPr txBox="1"/>
          <p:nvPr/>
        </p:nvSpPr>
        <p:spPr>
          <a:xfrm>
            <a:off x="3089569" y="1495687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</a:rPr>
              <a:t>= 6,5 x 10 x 10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2CC7BC34-C3D3-2775-78E9-0BBDE97AF63D}"/>
              </a:ext>
            </a:extLst>
          </p:cNvPr>
          <p:cNvSpPr txBox="1"/>
          <p:nvPr/>
        </p:nvSpPr>
        <p:spPr>
          <a:xfrm>
            <a:off x="3084449" y="1934395"/>
            <a:ext cx="1899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</a:rPr>
              <a:t>= 7,66 x 10 x 10 x 10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A4207C4A-9AB1-263E-C622-829C523F4024}"/>
              </a:ext>
            </a:extLst>
          </p:cNvPr>
          <p:cNvSpPr txBox="1"/>
          <p:nvPr/>
        </p:nvSpPr>
        <p:spPr>
          <a:xfrm>
            <a:off x="1302570" y="2378311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</a:rPr>
              <a:t>= 8,5 x 10000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2EB9FBF-5761-164E-2413-0984EB067CEE}"/>
              </a:ext>
            </a:extLst>
          </p:cNvPr>
          <p:cNvCxnSpPr>
            <a:cxnSpLocks/>
          </p:cNvCxnSpPr>
          <p:nvPr/>
        </p:nvCxnSpPr>
        <p:spPr>
          <a:xfrm flipH="1">
            <a:off x="358497" y="3320487"/>
            <a:ext cx="7088538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DB0FAD3E-2050-5327-662F-3B913CC4BAFC}"/>
              </a:ext>
            </a:extLst>
          </p:cNvPr>
          <p:cNvCxnSpPr>
            <a:cxnSpLocks/>
          </p:cNvCxnSpPr>
          <p:nvPr/>
        </p:nvCxnSpPr>
        <p:spPr>
          <a:xfrm>
            <a:off x="372320" y="1533017"/>
            <a:ext cx="0" cy="1575517"/>
          </a:xfrm>
          <a:prstGeom prst="line">
            <a:avLst/>
          </a:prstGeom>
          <a:ln>
            <a:solidFill>
              <a:srgbClr val="0070C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290574B4-0F57-38F4-804A-170E3806242C}"/>
              </a:ext>
            </a:extLst>
          </p:cNvPr>
          <p:cNvCxnSpPr>
            <a:cxnSpLocks/>
          </p:cNvCxnSpPr>
          <p:nvPr/>
        </p:nvCxnSpPr>
        <p:spPr>
          <a:xfrm>
            <a:off x="7456087" y="2278480"/>
            <a:ext cx="0" cy="105333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1A6D246C-2761-1835-682A-436B7F95AEB2}"/>
              </a:ext>
            </a:extLst>
          </p:cNvPr>
          <p:cNvCxnSpPr/>
          <p:nvPr/>
        </p:nvCxnSpPr>
        <p:spPr>
          <a:xfrm>
            <a:off x="372879" y="3115819"/>
            <a:ext cx="0" cy="216000"/>
          </a:xfrm>
          <a:prstGeom prst="line">
            <a:avLst/>
          </a:prstGeom>
          <a:ln>
            <a:solidFill>
              <a:srgbClr val="0070C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kstvak 48">
            <a:extLst>
              <a:ext uri="{FF2B5EF4-FFF2-40B4-BE49-F238E27FC236}">
                <a16:creationId xmlns:a16="http://schemas.microsoft.com/office/drawing/2014/main" id="{527A456C-E87C-E967-2F1F-CD72E1CCB715}"/>
              </a:ext>
            </a:extLst>
          </p:cNvPr>
          <p:cNvSpPr txBox="1"/>
          <p:nvPr/>
        </p:nvSpPr>
        <p:spPr>
          <a:xfrm>
            <a:off x="180759" y="2769980"/>
            <a:ext cx="83869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970000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417BB197-3BED-1AC7-14CD-1B45B7442C7A}"/>
              </a:ext>
            </a:extLst>
          </p:cNvPr>
          <p:cNvSpPr txBox="1"/>
          <p:nvPr/>
        </p:nvSpPr>
        <p:spPr>
          <a:xfrm>
            <a:off x="3084605" y="2773852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</a:rPr>
              <a:t>= 9,7 x 10 x10 x 10 x 10 x 10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A44D6045-2CA2-8000-7FCE-83DF36C5E335}"/>
              </a:ext>
            </a:extLst>
          </p:cNvPr>
          <p:cNvSpPr txBox="1"/>
          <p:nvPr/>
        </p:nvSpPr>
        <p:spPr>
          <a:xfrm>
            <a:off x="5959888" y="277726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9,7 x 10 </a:t>
            </a:r>
            <a:r>
              <a:rPr lang="nl-NL" sz="1600" baseline="30000" dirty="0"/>
              <a:t>5</a:t>
            </a:r>
            <a:endParaRPr lang="nl-NL" sz="1600" dirty="0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506AE7F0-BABF-A748-DE3E-4BB38873F6FC}"/>
              </a:ext>
            </a:extLst>
          </p:cNvPr>
          <p:cNvSpPr txBox="1"/>
          <p:nvPr/>
        </p:nvSpPr>
        <p:spPr>
          <a:xfrm>
            <a:off x="1302570" y="2773974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>
                    <a:lumMod val="50000"/>
                  </a:schemeClr>
                </a:solidFill>
              </a:rPr>
              <a:t>= 9,7 x 100000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C08A145-6B81-C941-AFD7-5B505C2360E5}"/>
              </a:ext>
            </a:extLst>
          </p:cNvPr>
          <p:cNvSpPr txBox="1"/>
          <p:nvPr/>
        </p:nvSpPr>
        <p:spPr>
          <a:xfrm>
            <a:off x="7537535" y="1959802"/>
            <a:ext cx="469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De macht boven de 10 is precies het aantal plekken dat de komma is verschoven na het eerste cijfer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DD16839A-C1E4-729F-987D-B681DFABB175}"/>
              </a:ext>
            </a:extLst>
          </p:cNvPr>
          <p:cNvSpPr/>
          <p:nvPr/>
        </p:nvSpPr>
        <p:spPr>
          <a:xfrm>
            <a:off x="384103" y="1513287"/>
            <a:ext cx="268685" cy="28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AB26A7F2-381A-B179-C303-207E94A3BF17}"/>
              </a:ext>
            </a:extLst>
          </p:cNvPr>
          <p:cNvSpPr/>
          <p:nvPr/>
        </p:nvSpPr>
        <p:spPr>
          <a:xfrm>
            <a:off x="6963438" y="1542319"/>
            <a:ext cx="180000" cy="18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1EAFC97F-A5AE-1BFB-5F59-4504089E6337}"/>
              </a:ext>
            </a:extLst>
          </p:cNvPr>
          <p:cNvSpPr/>
          <p:nvPr/>
        </p:nvSpPr>
        <p:spPr>
          <a:xfrm>
            <a:off x="384103" y="1950564"/>
            <a:ext cx="354687" cy="28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C313EE2D-A612-9E04-E589-32E5B909B3B6}"/>
              </a:ext>
            </a:extLst>
          </p:cNvPr>
          <p:cNvSpPr/>
          <p:nvPr/>
        </p:nvSpPr>
        <p:spPr>
          <a:xfrm>
            <a:off x="6975801" y="1958230"/>
            <a:ext cx="180000" cy="18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590D0D8F-2F14-40D3-2018-0902B2E3F815}"/>
              </a:ext>
            </a:extLst>
          </p:cNvPr>
          <p:cNvSpPr/>
          <p:nvPr/>
        </p:nvSpPr>
        <p:spPr>
          <a:xfrm>
            <a:off x="378791" y="2392776"/>
            <a:ext cx="474313" cy="28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E658C536-695B-5ED6-0D45-0D1FDFF51A50}"/>
              </a:ext>
            </a:extLst>
          </p:cNvPr>
          <p:cNvSpPr/>
          <p:nvPr/>
        </p:nvSpPr>
        <p:spPr>
          <a:xfrm>
            <a:off x="6978846" y="2394136"/>
            <a:ext cx="180000" cy="18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92E44F51-EB93-7D05-334F-AF3E9902F4F3}"/>
              </a:ext>
            </a:extLst>
          </p:cNvPr>
          <p:cNvSpPr/>
          <p:nvPr/>
        </p:nvSpPr>
        <p:spPr>
          <a:xfrm>
            <a:off x="364896" y="2783539"/>
            <a:ext cx="597059" cy="28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CAB3CD81-35CF-4C7A-5342-86244EBAC785}"/>
              </a:ext>
            </a:extLst>
          </p:cNvPr>
          <p:cNvSpPr/>
          <p:nvPr/>
        </p:nvSpPr>
        <p:spPr>
          <a:xfrm>
            <a:off x="6979196" y="2803405"/>
            <a:ext cx="180000" cy="18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6C5AC75F-B885-8001-1638-1777EED28344}"/>
              </a:ext>
            </a:extLst>
          </p:cNvPr>
          <p:cNvSpPr txBox="1"/>
          <p:nvPr/>
        </p:nvSpPr>
        <p:spPr>
          <a:xfrm>
            <a:off x="337243" y="3668920"/>
            <a:ext cx="56557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5G Kleine getallen in wetenschappelijke notatie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A2C6DA2E-F901-6DF0-EBD0-CAA6F4932342}"/>
              </a:ext>
            </a:extLst>
          </p:cNvPr>
          <p:cNvSpPr txBox="1"/>
          <p:nvPr/>
        </p:nvSpPr>
        <p:spPr>
          <a:xfrm>
            <a:off x="186316" y="4415529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0,08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82738D1D-0A72-88A7-B098-BCC12943E23B}"/>
              </a:ext>
            </a:extLst>
          </p:cNvPr>
          <p:cNvSpPr txBox="1"/>
          <p:nvPr/>
        </p:nvSpPr>
        <p:spPr>
          <a:xfrm>
            <a:off x="1848264" y="438166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      8 x 10 </a:t>
            </a:r>
            <a:r>
              <a:rPr lang="nl-NL" sz="1600" baseline="30000" dirty="0"/>
              <a:t>-2</a:t>
            </a:r>
            <a:endParaRPr lang="nl-NL" sz="1600" dirty="0"/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D7D6997F-983E-DFEE-CD09-B22AA51C0C8D}"/>
              </a:ext>
            </a:extLst>
          </p:cNvPr>
          <p:cNvSpPr txBox="1"/>
          <p:nvPr/>
        </p:nvSpPr>
        <p:spPr>
          <a:xfrm>
            <a:off x="181400" y="483780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0,0067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16237489-A1FA-06F1-5E4F-B873A9969CD2}"/>
              </a:ext>
            </a:extLst>
          </p:cNvPr>
          <p:cNvSpPr txBox="1"/>
          <p:nvPr/>
        </p:nvSpPr>
        <p:spPr>
          <a:xfrm>
            <a:off x="1838643" y="4837807"/>
            <a:ext cx="141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  6,7 x 10 </a:t>
            </a:r>
            <a:r>
              <a:rPr lang="nl-NL" sz="1600" baseline="30000" dirty="0"/>
              <a:t>-3</a:t>
            </a:r>
            <a:endParaRPr lang="nl-NL" sz="1600" dirty="0"/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B269667C-7B87-0470-CBF7-ABCD8DEB430E}"/>
              </a:ext>
            </a:extLst>
          </p:cNvPr>
          <p:cNvSpPr txBox="1"/>
          <p:nvPr/>
        </p:nvSpPr>
        <p:spPr>
          <a:xfrm>
            <a:off x="188651" y="5262494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0,0009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C3B54EF2-F28F-5BCC-DAF9-41F90A51FA7B}"/>
              </a:ext>
            </a:extLst>
          </p:cNvPr>
          <p:cNvSpPr txBox="1"/>
          <p:nvPr/>
        </p:nvSpPr>
        <p:spPr>
          <a:xfrm>
            <a:off x="1856749" y="525170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       9 x 10 </a:t>
            </a:r>
            <a:r>
              <a:rPr lang="nl-NL" sz="1600" baseline="30000" dirty="0"/>
              <a:t>-4</a:t>
            </a:r>
            <a:endParaRPr lang="nl-NL" sz="1600" dirty="0"/>
          </a:p>
        </p:txBody>
      </p: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B06027F1-946E-E1E2-F23D-89CC6346F358}"/>
              </a:ext>
            </a:extLst>
          </p:cNvPr>
          <p:cNvCxnSpPr>
            <a:cxnSpLocks/>
          </p:cNvCxnSpPr>
          <p:nvPr/>
        </p:nvCxnSpPr>
        <p:spPr>
          <a:xfrm flipH="1" flipV="1">
            <a:off x="358497" y="6251535"/>
            <a:ext cx="3050355" cy="2361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F77D0FC9-72B2-77B4-A578-AA76B913FDCA}"/>
              </a:ext>
            </a:extLst>
          </p:cNvPr>
          <p:cNvCxnSpPr/>
          <p:nvPr/>
        </p:nvCxnSpPr>
        <p:spPr>
          <a:xfrm>
            <a:off x="372879" y="6030611"/>
            <a:ext cx="0" cy="216000"/>
          </a:xfrm>
          <a:prstGeom prst="line">
            <a:avLst/>
          </a:prstGeom>
          <a:ln>
            <a:solidFill>
              <a:srgbClr val="0070C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kstvak 80">
            <a:extLst>
              <a:ext uri="{FF2B5EF4-FFF2-40B4-BE49-F238E27FC236}">
                <a16:creationId xmlns:a16="http://schemas.microsoft.com/office/drawing/2014/main" id="{10324661-46F7-8F38-5AAF-66868A92DD3B}"/>
              </a:ext>
            </a:extLst>
          </p:cNvPr>
          <p:cNvSpPr txBox="1"/>
          <p:nvPr/>
        </p:nvSpPr>
        <p:spPr>
          <a:xfrm>
            <a:off x="180759" y="5684772"/>
            <a:ext cx="111601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NL" sz="1600" dirty="0"/>
              <a:t>0,0000783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522A7D06-BC7A-CBF1-51A0-9978B59D238A}"/>
              </a:ext>
            </a:extLst>
          </p:cNvPr>
          <p:cNvSpPr txBox="1"/>
          <p:nvPr/>
        </p:nvSpPr>
        <p:spPr>
          <a:xfrm>
            <a:off x="1856749" y="5671875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=   7,83 x 10 </a:t>
            </a:r>
            <a:r>
              <a:rPr lang="nl-NL" sz="1600" baseline="30000" dirty="0"/>
              <a:t>-5</a:t>
            </a:r>
            <a:endParaRPr lang="nl-NL" sz="1600" dirty="0"/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6E16A3FD-4E97-8C10-7033-ED326B64D82A}"/>
              </a:ext>
            </a:extLst>
          </p:cNvPr>
          <p:cNvSpPr txBox="1"/>
          <p:nvPr/>
        </p:nvSpPr>
        <p:spPr>
          <a:xfrm>
            <a:off x="3590355" y="4537447"/>
            <a:ext cx="5345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De macht boven de 10 is precies het aantal plekken dat de komma is verschoven na het eerste cijfer anders dan 0</a:t>
            </a:r>
          </a:p>
        </p:txBody>
      </p:sp>
      <p:sp>
        <p:nvSpPr>
          <p:cNvPr id="86" name="Rechthoek 85">
            <a:extLst>
              <a:ext uri="{FF2B5EF4-FFF2-40B4-BE49-F238E27FC236}">
                <a16:creationId xmlns:a16="http://schemas.microsoft.com/office/drawing/2014/main" id="{73A8F375-CF1B-BA68-584C-69E7D40819BA}"/>
              </a:ext>
            </a:extLst>
          </p:cNvPr>
          <p:cNvSpPr/>
          <p:nvPr/>
        </p:nvSpPr>
        <p:spPr>
          <a:xfrm>
            <a:off x="254585" y="4438555"/>
            <a:ext cx="298910" cy="28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87" name="Rechthoek 86">
            <a:extLst>
              <a:ext uri="{FF2B5EF4-FFF2-40B4-BE49-F238E27FC236}">
                <a16:creationId xmlns:a16="http://schemas.microsoft.com/office/drawing/2014/main" id="{BFE1EB29-3FEF-7750-930D-ED31E2EB0420}"/>
              </a:ext>
            </a:extLst>
          </p:cNvPr>
          <p:cNvSpPr/>
          <p:nvPr/>
        </p:nvSpPr>
        <p:spPr>
          <a:xfrm>
            <a:off x="2970857" y="4457111"/>
            <a:ext cx="180000" cy="18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88" name="Rechthoek 87">
            <a:extLst>
              <a:ext uri="{FF2B5EF4-FFF2-40B4-BE49-F238E27FC236}">
                <a16:creationId xmlns:a16="http://schemas.microsoft.com/office/drawing/2014/main" id="{3E0FF028-5534-1128-2237-8301FFF0E9A4}"/>
              </a:ext>
            </a:extLst>
          </p:cNvPr>
          <p:cNvSpPr/>
          <p:nvPr/>
        </p:nvSpPr>
        <p:spPr>
          <a:xfrm>
            <a:off x="245417" y="4857075"/>
            <a:ext cx="404401" cy="28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89" name="Rechthoek 88">
            <a:extLst>
              <a:ext uri="{FF2B5EF4-FFF2-40B4-BE49-F238E27FC236}">
                <a16:creationId xmlns:a16="http://schemas.microsoft.com/office/drawing/2014/main" id="{C36EEAB5-1FD9-B6B8-5775-72A2A2254A92}"/>
              </a:ext>
            </a:extLst>
          </p:cNvPr>
          <p:cNvSpPr/>
          <p:nvPr/>
        </p:nvSpPr>
        <p:spPr>
          <a:xfrm>
            <a:off x="2983220" y="4873022"/>
            <a:ext cx="180000" cy="18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90" name="Rechthoek 89">
            <a:extLst>
              <a:ext uri="{FF2B5EF4-FFF2-40B4-BE49-F238E27FC236}">
                <a16:creationId xmlns:a16="http://schemas.microsoft.com/office/drawing/2014/main" id="{0ED5C2C7-4323-6D4E-6B0A-BECFB49FA8E8}"/>
              </a:ext>
            </a:extLst>
          </p:cNvPr>
          <p:cNvSpPr/>
          <p:nvPr/>
        </p:nvSpPr>
        <p:spPr>
          <a:xfrm>
            <a:off x="228188" y="5297649"/>
            <a:ext cx="529118" cy="28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742FAC07-BBD9-640E-1D37-496E73F15B63}"/>
              </a:ext>
            </a:extLst>
          </p:cNvPr>
          <p:cNvSpPr/>
          <p:nvPr/>
        </p:nvSpPr>
        <p:spPr>
          <a:xfrm>
            <a:off x="2986265" y="5308928"/>
            <a:ext cx="180000" cy="18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48A65FF3-5E9D-B012-5F55-BD765B15AA37}"/>
              </a:ext>
            </a:extLst>
          </p:cNvPr>
          <p:cNvSpPr/>
          <p:nvPr/>
        </p:nvSpPr>
        <p:spPr>
          <a:xfrm>
            <a:off x="228188" y="5725197"/>
            <a:ext cx="624916" cy="28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2599CE95-5B16-3FBA-54EA-419E2C4BD5AB}"/>
              </a:ext>
            </a:extLst>
          </p:cNvPr>
          <p:cNvSpPr/>
          <p:nvPr/>
        </p:nvSpPr>
        <p:spPr>
          <a:xfrm>
            <a:off x="2986615" y="5718197"/>
            <a:ext cx="180000" cy="18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95" name="Rechteraccolade 94">
            <a:extLst>
              <a:ext uri="{FF2B5EF4-FFF2-40B4-BE49-F238E27FC236}">
                <a16:creationId xmlns:a16="http://schemas.microsoft.com/office/drawing/2014/main" id="{B9EC0A75-773F-9984-6E86-C450B4AD1967}"/>
              </a:ext>
            </a:extLst>
          </p:cNvPr>
          <p:cNvSpPr/>
          <p:nvPr/>
        </p:nvSpPr>
        <p:spPr>
          <a:xfrm>
            <a:off x="7288040" y="1495687"/>
            <a:ext cx="158995" cy="1575517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98" name="Rechte verbindingslijn 97">
            <a:extLst>
              <a:ext uri="{FF2B5EF4-FFF2-40B4-BE49-F238E27FC236}">
                <a16:creationId xmlns:a16="http://schemas.microsoft.com/office/drawing/2014/main" id="{5586D0D8-5608-B095-210C-AE0F46307465}"/>
              </a:ext>
            </a:extLst>
          </p:cNvPr>
          <p:cNvCxnSpPr>
            <a:cxnSpLocks/>
          </p:cNvCxnSpPr>
          <p:nvPr/>
        </p:nvCxnSpPr>
        <p:spPr>
          <a:xfrm>
            <a:off x="3408852" y="5201556"/>
            <a:ext cx="0" cy="105333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raccolade 98">
            <a:extLst>
              <a:ext uri="{FF2B5EF4-FFF2-40B4-BE49-F238E27FC236}">
                <a16:creationId xmlns:a16="http://schemas.microsoft.com/office/drawing/2014/main" id="{4306ED85-C11D-C17E-D2EC-14F9B74DA53B}"/>
              </a:ext>
            </a:extLst>
          </p:cNvPr>
          <p:cNvSpPr/>
          <p:nvPr/>
        </p:nvSpPr>
        <p:spPr>
          <a:xfrm>
            <a:off x="3240805" y="4418763"/>
            <a:ext cx="158995" cy="1575517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9C42A6E0-30CB-AD91-96FC-2E4E1446CC61}"/>
              </a:ext>
            </a:extLst>
          </p:cNvPr>
          <p:cNvSpPr txBox="1"/>
          <p:nvPr/>
        </p:nvSpPr>
        <p:spPr>
          <a:xfrm>
            <a:off x="3592236" y="5153157"/>
            <a:ext cx="519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70C0"/>
                </a:solidFill>
              </a:rPr>
              <a:t>Dit is bij kleine getallen ook altijd gelijk aan het aantal nullen dat voor het eerste cijfer staat anders dan 0</a:t>
            </a:r>
          </a:p>
        </p:txBody>
      </p:sp>
      <p:sp>
        <p:nvSpPr>
          <p:cNvPr id="102" name="Tekstvak 101">
            <a:extLst>
              <a:ext uri="{FF2B5EF4-FFF2-40B4-BE49-F238E27FC236}">
                <a16:creationId xmlns:a16="http://schemas.microsoft.com/office/drawing/2014/main" id="{24097CD5-5DCB-7D9B-EFB3-0ACE30C1A87F}"/>
              </a:ext>
            </a:extLst>
          </p:cNvPr>
          <p:cNvSpPr txBox="1"/>
          <p:nvPr/>
        </p:nvSpPr>
        <p:spPr>
          <a:xfrm>
            <a:off x="254585" y="668850"/>
            <a:ext cx="3097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Bij de wetenschappelijke notatie:</a:t>
            </a:r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7AEC76F9-8FAD-9D51-A336-D538ED634D5B}"/>
              </a:ext>
            </a:extLst>
          </p:cNvPr>
          <p:cNvSpPr txBox="1"/>
          <p:nvPr/>
        </p:nvSpPr>
        <p:spPr>
          <a:xfrm>
            <a:off x="3320302" y="671652"/>
            <a:ext cx="4973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Staat het getal geschreven met een macht van ‘x10’</a:t>
            </a:r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4E3FE2C6-D0EE-70CA-6A0D-368713355544}"/>
              </a:ext>
            </a:extLst>
          </p:cNvPr>
          <p:cNvSpPr txBox="1"/>
          <p:nvPr/>
        </p:nvSpPr>
        <p:spPr>
          <a:xfrm>
            <a:off x="3320302" y="934206"/>
            <a:ext cx="4753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dirty="0"/>
              <a:t>Staat de komma na het eerste getal anders dan 0</a:t>
            </a:r>
          </a:p>
        </p:txBody>
      </p:sp>
    </p:spTree>
    <p:extLst>
      <p:ext uri="{BB962C8B-B14F-4D97-AF65-F5344CB8AC3E}">
        <p14:creationId xmlns:p14="http://schemas.microsoft.com/office/powerpoint/2010/main" val="37146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9" grpId="0" animBg="1"/>
      <p:bldP spid="50" grpId="0"/>
      <p:bldP spid="51" grpId="0"/>
      <p:bldP spid="52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/>
      <p:bldP spid="66" grpId="0"/>
      <p:bldP spid="67" grpId="0"/>
      <p:bldP spid="69" grpId="0"/>
      <p:bldP spid="70" grpId="0"/>
      <p:bldP spid="72" grpId="0"/>
      <p:bldP spid="81" grpId="0" animBg="1"/>
      <p:bldP spid="83" grpId="0"/>
      <p:bldP spid="85" grpId="0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5" grpId="0" animBg="1"/>
      <p:bldP spid="99" grpId="0" animBg="1"/>
      <p:bldP spid="101" grpId="0"/>
      <p:bldP spid="102" grpId="0"/>
      <p:bldP spid="103" grpId="0"/>
      <p:bldP spid="10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63DDAB80-0C85-C4B7-D224-97FE6CB3B382}"/>
              </a:ext>
            </a:extLst>
          </p:cNvPr>
          <p:cNvSpPr txBox="1"/>
          <p:nvPr/>
        </p:nvSpPr>
        <p:spPr>
          <a:xfrm>
            <a:off x="337243" y="226337"/>
            <a:ext cx="59778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800" dirty="0"/>
              <a:t>7B Maximum en minimum en indelen van een assenstelsel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3F5A2F3-FDD2-F050-F663-7B653375422D}"/>
              </a:ext>
            </a:extLst>
          </p:cNvPr>
          <p:cNvSpPr txBox="1"/>
          <p:nvPr/>
        </p:nvSpPr>
        <p:spPr>
          <a:xfrm>
            <a:off x="251518" y="676275"/>
            <a:ext cx="7758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Een assenverdeling maak je in gelijke stapje van 1, 2 of 5 (of een veelvoud hiervan)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BA971E4-DFC4-34A9-78A1-4DC1B60B2B53}"/>
              </a:ext>
            </a:extLst>
          </p:cNvPr>
          <p:cNvSpPr txBox="1"/>
          <p:nvPr/>
        </p:nvSpPr>
        <p:spPr>
          <a:xfrm>
            <a:off x="251518" y="1225488"/>
            <a:ext cx="377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Dus je kiest per vakje gelijke stapjes van: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1ADEB53-B15F-747D-BB46-6A50A9A932A3}"/>
              </a:ext>
            </a:extLst>
          </p:cNvPr>
          <p:cNvSpPr txBox="1"/>
          <p:nvPr/>
        </p:nvSpPr>
        <p:spPr>
          <a:xfrm>
            <a:off x="4130785" y="122548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FACB0D7-1948-D38D-FAB2-E15D264D9510}"/>
              </a:ext>
            </a:extLst>
          </p:cNvPr>
          <p:cNvSpPr txBox="1"/>
          <p:nvPr/>
        </p:nvSpPr>
        <p:spPr>
          <a:xfrm>
            <a:off x="5802330" y="122548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7D27765-EEFB-933B-0A41-AD4D82B0A6C2}"/>
              </a:ext>
            </a:extLst>
          </p:cNvPr>
          <p:cNvSpPr txBox="1"/>
          <p:nvPr/>
        </p:nvSpPr>
        <p:spPr>
          <a:xfrm>
            <a:off x="7473875" y="122548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5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A50BEC48-6BE4-C28E-73D1-4A13B072BD24}"/>
              </a:ext>
            </a:extLst>
          </p:cNvPr>
          <p:cNvCxnSpPr>
            <a:cxnSpLocks/>
          </p:cNvCxnSpPr>
          <p:nvPr/>
        </p:nvCxnSpPr>
        <p:spPr>
          <a:xfrm>
            <a:off x="0" y="1120158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7FD15AC4-1B2E-6E7B-47D5-9C13A1D9BA53}"/>
              </a:ext>
            </a:extLst>
          </p:cNvPr>
          <p:cNvSpPr txBox="1"/>
          <p:nvPr/>
        </p:nvSpPr>
        <p:spPr>
          <a:xfrm>
            <a:off x="4130785" y="156404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10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A232880-23A3-EFDA-45CF-97539E82F8F3}"/>
              </a:ext>
            </a:extLst>
          </p:cNvPr>
          <p:cNvSpPr txBox="1"/>
          <p:nvPr/>
        </p:nvSpPr>
        <p:spPr>
          <a:xfrm>
            <a:off x="5802330" y="156404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20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68FCC51-14E4-32B9-2DE4-A14C7A1FBFC9}"/>
              </a:ext>
            </a:extLst>
          </p:cNvPr>
          <p:cNvSpPr txBox="1"/>
          <p:nvPr/>
        </p:nvSpPr>
        <p:spPr>
          <a:xfrm>
            <a:off x="7473875" y="156404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50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AF36965-97FA-F041-712B-D98B5308FBC7}"/>
              </a:ext>
            </a:extLst>
          </p:cNvPr>
          <p:cNvSpPr txBox="1"/>
          <p:nvPr/>
        </p:nvSpPr>
        <p:spPr>
          <a:xfrm>
            <a:off x="4130784" y="1902596"/>
            <a:ext cx="869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100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0A5C15F-2B58-B805-86BB-7CE2220B8F64}"/>
              </a:ext>
            </a:extLst>
          </p:cNvPr>
          <p:cNvSpPr txBox="1"/>
          <p:nvPr/>
        </p:nvSpPr>
        <p:spPr>
          <a:xfrm>
            <a:off x="5802329" y="1902596"/>
            <a:ext cx="988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200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7045192-4395-4F1D-E638-98FFE1E5E7CF}"/>
              </a:ext>
            </a:extLst>
          </p:cNvPr>
          <p:cNvSpPr txBox="1"/>
          <p:nvPr/>
        </p:nvSpPr>
        <p:spPr>
          <a:xfrm>
            <a:off x="7473875" y="1902596"/>
            <a:ext cx="84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500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B70A1C9-7C12-526E-9DF9-2B3857F44575}"/>
              </a:ext>
            </a:extLst>
          </p:cNvPr>
          <p:cNvSpPr txBox="1"/>
          <p:nvPr/>
        </p:nvSpPr>
        <p:spPr>
          <a:xfrm>
            <a:off x="4130784" y="2241150"/>
            <a:ext cx="869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1000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47C4D4FF-D505-B5D7-4F08-8D5C32F48EAA}"/>
              </a:ext>
            </a:extLst>
          </p:cNvPr>
          <p:cNvSpPr txBox="1"/>
          <p:nvPr/>
        </p:nvSpPr>
        <p:spPr>
          <a:xfrm>
            <a:off x="5802329" y="2241150"/>
            <a:ext cx="988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2000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B209EE0-4C93-EC1B-AC5E-0F70E319013C}"/>
              </a:ext>
            </a:extLst>
          </p:cNvPr>
          <p:cNvSpPr txBox="1"/>
          <p:nvPr/>
        </p:nvSpPr>
        <p:spPr>
          <a:xfrm>
            <a:off x="7473875" y="2241150"/>
            <a:ext cx="84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5000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F31B75C-C878-001D-829D-50B1D8AF38D6}"/>
              </a:ext>
            </a:extLst>
          </p:cNvPr>
          <p:cNvSpPr txBox="1"/>
          <p:nvPr/>
        </p:nvSpPr>
        <p:spPr>
          <a:xfrm>
            <a:off x="4130784" y="2579704"/>
            <a:ext cx="869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enz.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404F09C9-0359-04AC-D83C-9A930AB7E7AF}"/>
              </a:ext>
            </a:extLst>
          </p:cNvPr>
          <p:cNvSpPr txBox="1"/>
          <p:nvPr/>
        </p:nvSpPr>
        <p:spPr>
          <a:xfrm>
            <a:off x="5802329" y="2579704"/>
            <a:ext cx="988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enz.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C1663F8-62BC-78C5-DA4C-FE91D3D957B4}"/>
              </a:ext>
            </a:extLst>
          </p:cNvPr>
          <p:cNvSpPr txBox="1"/>
          <p:nvPr/>
        </p:nvSpPr>
        <p:spPr>
          <a:xfrm>
            <a:off x="7473875" y="2579704"/>
            <a:ext cx="84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enz.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3" name="Rechteraccolade 22">
            <a:extLst>
              <a:ext uri="{FF2B5EF4-FFF2-40B4-BE49-F238E27FC236}">
                <a16:creationId xmlns:a16="http://schemas.microsoft.com/office/drawing/2014/main" id="{22D4F3B6-92FC-5E0B-24EA-606945989AD5}"/>
              </a:ext>
            </a:extLst>
          </p:cNvPr>
          <p:cNvSpPr/>
          <p:nvPr/>
        </p:nvSpPr>
        <p:spPr>
          <a:xfrm>
            <a:off x="8648700" y="1314450"/>
            <a:ext cx="123825" cy="1603796"/>
          </a:xfrm>
          <a:prstGeom prst="rightBrac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5E910E20-9066-52F0-9233-5423F53AC62D}"/>
              </a:ext>
            </a:extLst>
          </p:cNvPr>
          <p:cNvSpPr txBox="1"/>
          <p:nvPr/>
        </p:nvSpPr>
        <p:spPr>
          <a:xfrm>
            <a:off x="8921050" y="1564042"/>
            <a:ext cx="2775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Je kiest door naar de maximale uitkomst van de tabel te kijken en het aantal vakjes van het assenstelsel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52F7BA2-85B3-62D3-C28E-CB1B6ED3EE45}"/>
              </a:ext>
            </a:extLst>
          </p:cNvPr>
          <p:cNvCxnSpPr>
            <a:cxnSpLocks/>
          </p:cNvCxnSpPr>
          <p:nvPr/>
        </p:nvCxnSpPr>
        <p:spPr>
          <a:xfrm>
            <a:off x="0" y="3015633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23A6EDAC-91BF-C73B-5547-1C83BCC50A55}"/>
              </a:ext>
            </a:extLst>
          </p:cNvPr>
          <p:cNvGraphicFramePr>
            <a:graphicFrameLocks noGrp="1"/>
          </p:cNvGraphicFramePr>
          <p:nvPr/>
        </p:nvGraphicFramePr>
        <p:xfrm>
          <a:off x="110247" y="3212825"/>
          <a:ext cx="3683352" cy="68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92">
                  <a:extLst>
                    <a:ext uri="{9D8B030D-6E8A-4147-A177-3AD203B41FA5}">
                      <a16:colId xmlns:a16="http://schemas.microsoft.com/office/drawing/2014/main" val="425915552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3331958717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060517538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21227511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951627840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730098563"/>
                    </a:ext>
                  </a:extLst>
                </a:gridCol>
              </a:tblGrid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00B0F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4522"/>
                  </a:ext>
                </a:extLst>
              </a:tr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7030A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22906"/>
                  </a:ext>
                </a:extLst>
              </a:tr>
            </a:tbl>
          </a:graphicData>
        </a:graphic>
      </p:graphicFrame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B8D715F7-7EE9-2C46-A386-0D5F5B5AEED4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230999" y="4246112"/>
          <a:ext cx="1504425" cy="2129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" name="Tekstvak 25">
            <a:extLst>
              <a:ext uri="{FF2B5EF4-FFF2-40B4-BE49-F238E27FC236}">
                <a16:creationId xmlns:a16="http://schemas.microsoft.com/office/drawing/2014/main" id="{233BC72D-BA2A-FD5D-3E2F-E1CCF87013DA}"/>
              </a:ext>
            </a:extLst>
          </p:cNvPr>
          <p:cNvSpPr txBox="1"/>
          <p:nvPr/>
        </p:nvSpPr>
        <p:spPr>
          <a:xfrm>
            <a:off x="2978682" y="6336914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7C29EC98-853B-333A-D46B-342E641BEB39}"/>
              </a:ext>
            </a:extLst>
          </p:cNvPr>
          <p:cNvSpPr txBox="1"/>
          <p:nvPr/>
        </p:nvSpPr>
        <p:spPr>
          <a:xfrm>
            <a:off x="662986" y="4055729"/>
            <a:ext cx="576690" cy="2161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sz="1300" dirty="0"/>
              <a:t>35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30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25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20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15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5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6022ACD-964A-5B42-C580-AB3FD886CACB}"/>
              </a:ext>
            </a:extLst>
          </p:cNvPr>
          <p:cNvSpPr txBox="1"/>
          <p:nvPr/>
        </p:nvSpPr>
        <p:spPr>
          <a:xfrm>
            <a:off x="1087889" y="6375386"/>
            <a:ext cx="18341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0      1       2      3      4      5  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1C3A4BCC-14B7-37B1-C1A6-8E95BB608AD3}"/>
              </a:ext>
            </a:extLst>
          </p:cNvPr>
          <p:cNvSpPr txBox="1"/>
          <p:nvPr/>
        </p:nvSpPr>
        <p:spPr>
          <a:xfrm>
            <a:off x="565724" y="410042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K</a:t>
            </a:r>
          </a:p>
        </p:txBody>
      </p:sp>
      <p:graphicFrame>
        <p:nvGraphicFramePr>
          <p:cNvPr id="30" name="Tabel 29">
            <a:extLst>
              <a:ext uri="{FF2B5EF4-FFF2-40B4-BE49-F238E27FC236}">
                <a16:creationId xmlns:a16="http://schemas.microsoft.com/office/drawing/2014/main" id="{B6EDC705-53A3-606E-EF59-C249C65E6156}"/>
              </a:ext>
            </a:extLst>
          </p:cNvPr>
          <p:cNvGraphicFramePr>
            <a:graphicFrameLocks noGrp="1"/>
          </p:cNvGraphicFramePr>
          <p:nvPr/>
        </p:nvGraphicFramePr>
        <p:xfrm>
          <a:off x="4223035" y="3212825"/>
          <a:ext cx="3683352" cy="68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92">
                  <a:extLst>
                    <a:ext uri="{9D8B030D-6E8A-4147-A177-3AD203B41FA5}">
                      <a16:colId xmlns:a16="http://schemas.microsoft.com/office/drawing/2014/main" val="425915552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3331958717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060517538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21227511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951627840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730098563"/>
                    </a:ext>
                  </a:extLst>
                </a:gridCol>
              </a:tblGrid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00B0F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4522"/>
                  </a:ext>
                </a:extLst>
              </a:tr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7030A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451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583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687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22906"/>
                  </a:ext>
                </a:extLst>
              </a:tr>
            </a:tbl>
          </a:graphicData>
        </a:graphic>
      </p:graphicFrame>
      <p:graphicFrame>
        <p:nvGraphicFramePr>
          <p:cNvPr id="31" name="Tabel 30">
            <a:extLst>
              <a:ext uri="{FF2B5EF4-FFF2-40B4-BE49-F238E27FC236}">
                <a16:creationId xmlns:a16="http://schemas.microsoft.com/office/drawing/2014/main" id="{CF03E959-67E2-3154-BA61-ECABCBACFCCC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5343787" y="4246112"/>
          <a:ext cx="1504425" cy="2129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2" name="Tekstvak 31">
            <a:extLst>
              <a:ext uri="{FF2B5EF4-FFF2-40B4-BE49-F238E27FC236}">
                <a16:creationId xmlns:a16="http://schemas.microsoft.com/office/drawing/2014/main" id="{E78D9454-3D0E-855A-8A08-C4144B63378A}"/>
              </a:ext>
            </a:extLst>
          </p:cNvPr>
          <p:cNvSpPr txBox="1"/>
          <p:nvPr/>
        </p:nvSpPr>
        <p:spPr>
          <a:xfrm>
            <a:off x="7151302" y="633691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0F761466-F0E3-F8CF-B510-E46973991C58}"/>
              </a:ext>
            </a:extLst>
          </p:cNvPr>
          <p:cNvSpPr txBox="1"/>
          <p:nvPr/>
        </p:nvSpPr>
        <p:spPr>
          <a:xfrm>
            <a:off x="4775774" y="4055729"/>
            <a:ext cx="576690" cy="2164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sz="1300" dirty="0"/>
              <a:t>700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600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500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400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300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200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100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C98CE023-A47F-C717-ABC4-8F802CD93B55}"/>
              </a:ext>
            </a:extLst>
          </p:cNvPr>
          <p:cNvSpPr txBox="1"/>
          <p:nvPr/>
        </p:nvSpPr>
        <p:spPr>
          <a:xfrm>
            <a:off x="5215346" y="6375386"/>
            <a:ext cx="1991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0       5     10    15    20    25  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D371B65C-AD84-3CE5-E3C8-2F392C33E231}"/>
              </a:ext>
            </a:extLst>
          </p:cNvPr>
          <p:cNvSpPr txBox="1"/>
          <p:nvPr/>
        </p:nvSpPr>
        <p:spPr>
          <a:xfrm>
            <a:off x="4581092" y="41004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L</a:t>
            </a:r>
          </a:p>
        </p:txBody>
      </p:sp>
      <p:graphicFrame>
        <p:nvGraphicFramePr>
          <p:cNvPr id="36" name="Tabel 35">
            <a:extLst>
              <a:ext uri="{FF2B5EF4-FFF2-40B4-BE49-F238E27FC236}">
                <a16:creationId xmlns:a16="http://schemas.microsoft.com/office/drawing/2014/main" id="{A97C30F1-77DD-607D-BB02-FBB3AF42B32D}"/>
              </a:ext>
            </a:extLst>
          </p:cNvPr>
          <p:cNvGraphicFramePr>
            <a:graphicFrameLocks noGrp="1"/>
          </p:cNvGraphicFramePr>
          <p:nvPr/>
        </p:nvGraphicFramePr>
        <p:xfrm>
          <a:off x="8361871" y="3212825"/>
          <a:ext cx="3683352" cy="68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92">
                  <a:extLst>
                    <a:ext uri="{9D8B030D-6E8A-4147-A177-3AD203B41FA5}">
                      <a16:colId xmlns:a16="http://schemas.microsoft.com/office/drawing/2014/main" val="425915552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3331958717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060517538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21227511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951627840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730098563"/>
                    </a:ext>
                  </a:extLst>
                </a:gridCol>
              </a:tblGrid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00B0F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4522"/>
                  </a:ext>
                </a:extLst>
              </a:tr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7030A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9067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9198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9405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9757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9902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22906"/>
                  </a:ext>
                </a:extLst>
              </a:tr>
            </a:tbl>
          </a:graphicData>
        </a:graphic>
      </p:graphicFrame>
      <p:graphicFrame>
        <p:nvGraphicFramePr>
          <p:cNvPr id="37" name="Tabel 36">
            <a:extLst>
              <a:ext uri="{FF2B5EF4-FFF2-40B4-BE49-F238E27FC236}">
                <a16:creationId xmlns:a16="http://schemas.microsoft.com/office/drawing/2014/main" id="{0443FA31-4069-C256-AF1B-EC1B467A2965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9482623" y="4246112"/>
          <a:ext cx="1504425" cy="2129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" name="Tekstvak 37">
            <a:extLst>
              <a:ext uri="{FF2B5EF4-FFF2-40B4-BE49-F238E27FC236}">
                <a16:creationId xmlns:a16="http://schemas.microsoft.com/office/drawing/2014/main" id="{B116EFF2-D89B-C3A7-027C-70380534F1EA}"/>
              </a:ext>
            </a:extLst>
          </p:cNvPr>
          <p:cNvSpPr txBox="1"/>
          <p:nvPr/>
        </p:nvSpPr>
        <p:spPr>
          <a:xfrm>
            <a:off x="11221906" y="63180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n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988E4B63-1781-3992-2C41-A576D3926BC8}"/>
              </a:ext>
            </a:extLst>
          </p:cNvPr>
          <p:cNvSpPr txBox="1"/>
          <p:nvPr/>
        </p:nvSpPr>
        <p:spPr>
          <a:xfrm>
            <a:off x="8772525" y="4055729"/>
            <a:ext cx="718775" cy="2164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sz="1300" dirty="0"/>
              <a:t>10200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10000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9800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9600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9400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9200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9000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CE7A5188-5040-44EE-5460-80837E701EB7}"/>
              </a:ext>
            </a:extLst>
          </p:cNvPr>
          <p:cNvSpPr txBox="1"/>
          <p:nvPr/>
        </p:nvSpPr>
        <p:spPr>
          <a:xfrm>
            <a:off x="9339513" y="6375386"/>
            <a:ext cx="18902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0      2       4      6      8     10  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297DC1B8-D573-72DC-6FA7-361F0A4BEF88}"/>
              </a:ext>
            </a:extLst>
          </p:cNvPr>
          <p:cNvSpPr txBox="1"/>
          <p:nvPr/>
        </p:nvSpPr>
        <p:spPr>
          <a:xfrm>
            <a:off x="8478383" y="410042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H</a:t>
            </a:r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9C69589D-CFED-9CC8-FFFB-9589CE589A6E}"/>
              </a:ext>
            </a:extLst>
          </p:cNvPr>
          <p:cNvSpPr/>
          <p:nvPr/>
        </p:nvSpPr>
        <p:spPr>
          <a:xfrm>
            <a:off x="9364281" y="6097088"/>
            <a:ext cx="209550" cy="297656"/>
          </a:xfrm>
          <a:custGeom>
            <a:avLst/>
            <a:gdLst>
              <a:gd name="connsiteX0" fmla="*/ 109537 w 209550"/>
              <a:gd name="connsiteY0" fmla="*/ 297656 h 297656"/>
              <a:gd name="connsiteX1" fmla="*/ 107156 w 209550"/>
              <a:gd name="connsiteY1" fmla="*/ 190500 h 297656"/>
              <a:gd name="connsiteX2" fmla="*/ 209550 w 209550"/>
              <a:gd name="connsiteY2" fmla="*/ 157162 h 297656"/>
              <a:gd name="connsiteX3" fmla="*/ 0 w 209550"/>
              <a:gd name="connsiteY3" fmla="*/ 133350 h 297656"/>
              <a:gd name="connsiteX4" fmla="*/ 116681 w 209550"/>
              <a:gd name="connsiteY4" fmla="*/ 90487 h 297656"/>
              <a:gd name="connsiteX5" fmla="*/ 116681 w 209550"/>
              <a:gd name="connsiteY5" fmla="*/ 0 h 29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97656">
                <a:moveTo>
                  <a:pt x="109537" y="297656"/>
                </a:moveTo>
                <a:cubicBezTo>
                  <a:pt x="108743" y="261937"/>
                  <a:pt x="107950" y="226219"/>
                  <a:pt x="107156" y="190500"/>
                </a:cubicBezTo>
                <a:lnTo>
                  <a:pt x="209550" y="157162"/>
                </a:lnTo>
                <a:lnTo>
                  <a:pt x="0" y="133350"/>
                </a:lnTo>
                <a:lnTo>
                  <a:pt x="116681" y="90487"/>
                </a:lnTo>
                <a:lnTo>
                  <a:pt x="116681" y="0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CFF0C9B9-265C-5BD1-DD2F-7BBEA5043ED6}"/>
              </a:ext>
            </a:extLst>
          </p:cNvPr>
          <p:cNvCxnSpPr>
            <a:cxnSpLocks/>
          </p:cNvCxnSpPr>
          <p:nvPr/>
        </p:nvCxnSpPr>
        <p:spPr>
          <a:xfrm>
            <a:off x="4001964" y="3015633"/>
            <a:ext cx="0" cy="3842367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7AD1CF77-1754-5539-B8AA-045CF089B12B}"/>
              </a:ext>
            </a:extLst>
          </p:cNvPr>
          <p:cNvCxnSpPr>
            <a:cxnSpLocks/>
          </p:cNvCxnSpPr>
          <p:nvPr/>
        </p:nvCxnSpPr>
        <p:spPr>
          <a:xfrm>
            <a:off x="8141903" y="3015633"/>
            <a:ext cx="0" cy="3842367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58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5" grpId="0"/>
      <p:bldP spid="38" grpId="0"/>
      <p:bldP spid="39" grpId="0"/>
      <p:bldP spid="40" grpId="0"/>
      <p:bldP spid="41" grpId="0"/>
      <p:bldP spid="4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194D-358F-3C6D-922F-DC963155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8A6C4913-8790-1BC2-4ACF-72089234652C}"/>
              </a:ext>
            </a:extLst>
          </p:cNvPr>
          <p:cNvSpPr txBox="1"/>
          <p:nvPr/>
        </p:nvSpPr>
        <p:spPr>
          <a:xfrm>
            <a:off x="337243" y="226337"/>
            <a:ext cx="35897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Lineair verband (7C t/m 7I)</a:t>
            </a:r>
            <a:endParaRPr lang="nl-NL" sz="18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AE46517-A9DB-08A5-D047-DFC3262BFD62}"/>
              </a:ext>
            </a:extLst>
          </p:cNvPr>
          <p:cNvSpPr txBox="1"/>
          <p:nvPr/>
        </p:nvSpPr>
        <p:spPr>
          <a:xfrm>
            <a:off x="228434" y="650041"/>
            <a:ext cx="6279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Lineair verband krijg je als er telkens hetzelfde erbij of af gaat aan: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DF82335-0B61-4F4C-ED0F-BCF54FD7350A}"/>
              </a:ext>
            </a:extLst>
          </p:cNvPr>
          <p:cNvSpPr txBox="1"/>
          <p:nvPr/>
        </p:nvSpPr>
        <p:spPr>
          <a:xfrm>
            <a:off x="6422217" y="411003"/>
            <a:ext cx="1495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per 1 mens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per 1 dier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per 1 ding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E83A10D-A177-419B-DCF2-F7F7132D4F51}"/>
              </a:ext>
            </a:extLst>
          </p:cNvPr>
          <p:cNvSpPr txBox="1"/>
          <p:nvPr/>
        </p:nvSpPr>
        <p:spPr>
          <a:xfrm>
            <a:off x="1437786" y="1297692"/>
            <a:ext cx="922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Formule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706947A-AA14-7AEF-2E13-B7AF8944A1A1}"/>
              </a:ext>
            </a:extLst>
          </p:cNvPr>
          <p:cNvSpPr txBox="1"/>
          <p:nvPr/>
        </p:nvSpPr>
        <p:spPr>
          <a:xfrm>
            <a:off x="5870437" y="1297692"/>
            <a:ext cx="65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Tabel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5AB9DB4-CC64-39AE-9E69-47ACD95365AD}"/>
              </a:ext>
            </a:extLst>
          </p:cNvPr>
          <p:cNvSpPr txBox="1"/>
          <p:nvPr/>
        </p:nvSpPr>
        <p:spPr>
          <a:xfrm>
            <a:off x="10177997" y="1316451"/>
            <a:ext cx="863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Grafiek 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ABEC195-AFA1-7273-0DA6-207F6EA7FF2D}"/>
              </a:ext>
            </a:extLst>
          </p:cNvPr>
          <p:cNvSpPr txBox="1"/>
          <p:nvPr/>
        </p:nvSpPr>
        <p:spPr>
          <a:xfrm>
            <a:off x="936724" y="3228596"/>
            <a:ext cx="2282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Kosten</a:t>
            </a:r>
            <a:r>
              <a:rPr lang="nl-NL" sz="1600" dirty="0"/>
              <a:t> =</a:t>
            </a:r>
            <a:r>
              <a:rPr lang="nl-NL" sz="1600" dirty="0">
                <a:solidFill>
                  <a:srgbClr val="F2800E"/>
                </a:solidFill>
              </a:rPr>
              <a:t> 10 </a:t>
            </a:r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5 </a:t>
            </a:r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 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CC3155C7-5FD7-B473-9257-04FD9B81B97B}"/>
              </a:ext>
            </a:extLst>
          </p:cNvPr>
          <p:cNvSpPr txBox="1"/>
          <p:nvPr/>
        </p:nvSpPr>
        <p:spPr>
          <a:xfrm>
            <a:off x="1444062" y="1862172"/>
            <a:ext cx="117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Basisvorm:</a:t>
            </a:r>
          </a:p>
        </p:txBody>
      </p:sp>
      <p:sp>
        <p:nvSpPr>
          <p:cNvPr id="24" name="Tekstballon: rechthoek 23">
            <a:extLst>
              <a:ext uri="{FF2B5EF4-FFF2-40B4-BE49-F238E27FC236}">
                <a16:creationId xmlns:a16="http://schemas.microsoft.com/office/drawing/2014/main" id="{239EB53E-B059-19C8-E5B8-594F8E1B0E39}"/>
              </a:ext>
            </a:extLst>
          </p:cNvPr>
          <p:cNvSpPr/>
          <p:nvPr/>
        </p:nvSpPr>
        <p:spPr>
          <a:xfrm>
            <a:off x="105202" y="3965996"/>
            <a:ext cx="1890655" cy="1220404"/>
          </a:xfrm>
          <a:prstGeom prst="wedgeRectCallout">
            <a:avLst>
              <a:gd name="adj1" fmla="val 41332"/>
              <a:gd name="adj2" fmla="val -856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F2800E"/>
                </a:solidFill>
              </a:rPr>
              <a:t>bg </a:t>
            </a:r>
          </a:p>
          <a:p>
            <a:pPr algn="ctr"/>
            <a:r>
              <a:rPr lang="nl-NL" sz="1600" dirty="0">
                <a:solidFill>
                  <a:srgbClr val="F2800E"/>
                </a:solidFill>
              </a:rPr>
              <a:t>(begingetal):</a:t>
            </a:r>
          </a:p>
          <a:p>
            <a:pPr algn="ctr"/>
            <a:r>
              <a:rPr lang="nl-NL" sz="1600" dirty="0">
                <a:solidFill>
                  <a:schemeClr val="tx1"/>
                </a:solidFill>
              </a:rPr>
              <a:t>wat </a:t>
            </a:r>
            <a:r>
              <a:rPr lang="nl-NL" sz="1600" dirty="0">
                <a:solidFill>
                  <a:srgbClr val="7030A0"/>
                </a:solidFill>
              </a:rPr>
              <a:t>is de uitkomst </a:t>
            </a:r>
            <a:r>
              <a:rPr lang="nl-NL" sz="1600" dirty="0">
                <a:solidFill>
                  <a:schemeClr val="tx1"/>
                </a:solidFill>
              </a:rPr>
              <a:t>als je </a:t>
            </a:r>
            <a:r>
              <a:rPr lang="nl-NL" sz="1600" dirty="0">
                <a:solidFill>
                  <a:srgbClr val="00B0F0"/>
                </a:solidFill>
              </a:rPr>
              <a:t>0 invult</a:t>
            </a:r>
          </a:p>
        </p:txBody>
      </p:sp>
      <p:sp>
        <p:nvSpPr>
          <p:cNvPr id="25" name="Tekstballon: rechthoek 24">
            <a:extLst>
              <a:ext uri="{FF2B5EF4-FFF2-40B4-BE49-F238E27FC236}">
                <a16:creationId xmlns:a16="http://schemas.microsoft.com/office/drawing/2014/main" id="{E72A9F8A-A4BA-E985-7E71-116FC1D00F79}"/>
              </a:ext>
            </a:extLst>
          </p:cNvPr>
          <p:cNvSpPr/>
          <p:nvPr/>
        </p:nvSpPr>
        <p:spPr>
          <a:xfrm>
            <a:off x="2105452" y="3965996"/>
            <a:ext cx="2143136" cy="1220404"/>
          </a:xfrm>
          <a:prstGeom prst="wedgeRectCallout">
            <a:avLst>
              <a:gd name="adj1" fmla="val -41645"/>
              <a:gd name="adj2" fmla="val -837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FF66CC"/>
                </a:solidFill>
              </a:rPr>
              <a:t>rc (richtingscoëfficiënt) </a:t>
            </a:r>
            <a:r>
              <a:rPr lang="nl-NL" sz="1600" dirty="0">
                <a:solidFill>
                  <a:schemeClr val="tx1"/>
                </a:solidFill>
              </a:rPr>
              <a:t>wat </a:t>
            </a:r>
            <a:r>
              <a:rPr lang="nl-NL" sz="1600" dirty="0">
                <a:solidFill>
                  <a:srgbClr val="7030A0"/>
                </a:solidFill>
              </a:rPr>
              <a:t>gebeurt er met </a:t>
            </a:r>
          </a:p>
          <a:p>
            <a:pPr algn="ctr"/>
            <a:r>
              <a:rPr lang="nl-NL" sz="1600" dirty="0">
                <a:solidFill>
                  <a:srgbClr val="7030A0"/>
                </a:solidFill>
              </a:rPr>
              <a:t>de uitkomst </a:t>
            </a:r>
            <a:r>
              <a:rPr lang="nl-NL" sz="1600" dirty="0">
                <a:solidFill>
                  <a:schemeClr val="tx1"/>
                </a:solidFill>
              </a:rPr>
              <a:t>als je wat </a:t>
            </a:r>
            <a:r>
              <a:rPr lang="nl-NL" sz="1600" dirty="0">
                <a:solidFill>
                  <a:srgbClr val="00B0F0"/>
                </a:solidFill>
              </a:rPr>
              <a:t>invult +1 gaat</a:t>
            </a:r>
          </a:p>
        </p:txBody>
      </p:sp>
      <p:graphicFrame>
        <p:nvGraphicFramePr>
          <p:cNvPr id="26" name="Tabel 25">
            <a:extLst>
              <a:ext uri="{FF2B5EF4-FFF2-40B4-BE49-F238E27FC236}">
                <a16:creationId xmlns:a16="http://schemas.microsoft.com/office/drawing/2014/main" id="{D01AE3CD-9C2E-C39B-1DED-5B42BDCC67E4}"/>
              </a:ext>
            </a:extLst>
          </p:cNvPr>
          <p:cNvGraphicFramePr>
            <a:graphicFrameLocks noGrp="1"/>
          </p:cNvGraphicFramePr>
          <p:nvPr/>
        </p:nvGraphicFramePr>
        <p:xfrm>
          <a:off x="4639976" y="2379223"/>
          <a:ext cx="3683352" cy="68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92">
                  <a:extLst>
                    <a:ext uri="{9D8B030D-6E8A-4147-A177-3AD203B41FA5}">
                      <a16:colId xmlns:a16="http://schemas.microsoft.com/office/drawing/2014/main" val="425915552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3331958717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060517538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21227511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951627840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730098563"/>
                    </a:ext>
                  </a:extLst>
                </a:gridCol>
              </a:tblGrid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00B0F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4522"/>
                  </a:ext>
                </a:extLst>
              </a:tr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7030A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1" dirty="0">
                          <a:solidFill>
                            <a:srgbClr val="F2800E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22906"/>
                  </a:ext>
                </a:extLst>
              </a:tr>
            </a:tbl>
          </a:graphicData>
        </a:graphic>
      </p:graphicFrame>
      <p:grpSp>
        <p:nvGrpSpPr>
          <p:cNvPr id="27" name="Groep 26">
            <a:extLst>
              <a:ext uri="{FF2B5EF4-FFF2-40B4-BE49-F238E27FC236}">
                <a16:creationId xmlns:a16="http://schemas.microsoft.com/office/drawing/2014/main" id="{EA34D618-C621-78C5-1B98-63EEA562AE95}"/>
              </a:ext>
            </a:extLst>
          </p:cNvPr>
          <p:cNvGrpSpPr/>
          <p:nvPr/>
        </p:nvGrpSpPr>
        <p:grpSpPr>
          <a:xfrm>
            <a:off x="5648088" y="3072907"/>
            <a:ext cx="504056" cy="509810"/>
            <a:chOff x="5077051" y="4211583"/>
            <a:chExt cx="504056" cy="688634"/>
          </a:xfrm>
        </p:grpSpPr>
        <p:sp>
          <p:nvSpPr>
            <p:cNvPr id="28" name="Pijl: gekromd omhoog 27">
              <a:extLst>
                <a:ext uri="{FF2B5EF4-FFF2-40B4-BE49-F238E27FC236}">
                  <a16:creationId xmlns:a16="http://schemas.microsoft.com/office/drawing/2014/main" id="{D3D7F4C9-9575-9E1C-9E18-3F250B4115A4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66CC"/>
            </a:solidFill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FF66CC"/>
                </a:solidFill>
              </a:endParaRP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01984AE5-5284-AA6D-6493-16FAC8D7248C}"/>
                </a:ext>
              </a:extLst>
            </p:cNvPr>
            <p:cNvSpPr txBox="1"/>
            <p:nvPr/>
          </p:nvSpPr>
          <p:spPr>
            <a:xfrm>
              <a:off x="5082503" y="4442910"/>
              <a:ext cx="444352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66CC"/>
                  </a:solidFill>
                  <a:cs typeface="Times New Roman" panose="02020603050405020304" pitchFamily="18" charset="0"/>
                </a:rPr>
                <a:t>+ 5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3D03756-CC43-DCD4-C04A-DD69B934C94D}"/>
              </a:ext>
            </a:extLst>
          </p:cNvPr>
          <p:cNvGrpSpPr/>
          <p:nvPr/>
        </p:nvGrpSpPr>
        <p:grpSpPr>
          <a:xfrm>
            <a:off x="6224152" y="3082412"/>
            <a:ext cx="504056" cy="496887"/>
            <a:chOff x="5077051" y="4211583"/>
            <a:chExt cx="504056" cy="671178"/>
          </a:xfrm>
        </p:grpSpPr>
        <p:sp>
          <p:nvSpPr>
            <p:cNvPr id="31" name="Pijl: gekromd omhoog 30">
              <a:extLst>
                <a:ext uri="{FF2B5EF4-FFF2-40B4-BE49-F238E27FC236}">
                  <a16:creationId xmlns:a16="http://schemas.microsoft.com/office/drawing/2014/main" id="{95ED755C-DE0D-2FD6-44D3-560405633CC2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66CC"/>
            </a:solidFill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FF66CC"/>
                </a:solidFill>
              </a:endParaRPr>
            </a:p>
          </p:txBody>
        </p:sp>
        <p:sp>
          <p:nvSpPr>
            <p:cNvPr id="32" name="Tekstvak 31">
              <a:extLst>
                <a:ext uri="{FF2B5EF4-FFF2-40B4-BE49-F238E27FC236}">
                  <a16:creationId xmlns:a16="http://schemas.microsoft.com/office/drawing/2014/main" id="{29C23605-95A8-4150-99C9-47B9DCEBED7E}"/>
                </a:ext>
              </a:extLst>
            </p:cNvPr>
            <p:cNvSpPr txBox="1"/>
            <p:nvPr/>
          </p:nvSpPr>
          <p:spPr>
            <a:xfrm>
              <a:off x="5111188" y="4425454"/>
              <a:ext cx="444352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66CC"/>
                  </a:solidFill>
                  <a:cs typeface="Times New Roman" panose="02020603050405020304" pitchFamily="18" charset="0"/>
                </a:rPr>
                <a:t>+ 5</a:t>
              </a:r>
            </a:p>
          </p:txBody>
        </p:sp>
      </p:grpSp>
      <p:grpSp>
        <p:nvGrpSpPr>
          <p:cNvPr id="33" name="Groep 32">
            <a:extLst>
              <a:ext uri="{FF2B5EF4-FFF2-40B4-BE49-F238E27FC236}">
                <a16:creationId xmlns:a16="http://schemas.microsoft.com/office/drawing/2014/main" id="{B44D7EBD-8594-4B00-33E7-2D2321E55E8E}"/>
              </a:ext>
            </a:extLst>
          </p:cNvPr>
          <p:cNvGrpSpPr/>
          <p:nvPr/>
        </p:nvGrpSpPr>
        <p:grpSpPr>
          <a:xfrm>
            <a:off x="6872224" y="3082413"/>
            <a:ext cx="504056" cy="492027"/>
            <a:chOff x="5077051" y="4211583"/>
            <a:chExt cx="504056" cy="664613"/>
          </a:xfrm>
        </p:grpSpPr>
        <p:sp>
          <p:nvSpPr>
            <p:cNvPr id="34" name="Pijl: gekromd omhoog 33">
              <a:extLst>
                <a:ext uri="{FF2B5EF4-FFF2-40B4-BE49-F238E27FC236}">
                  <a16:creationId xmlns:a16="http://schemas.microsoft.com/office/drawing/2014/main" id="{2DC13C88-0046-BC4B-9D8A-9CA04C658418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66CC"/>
            </a:solidFill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FF66CC"/>
                </a:solidFill>
              </a:endParaRPr>
            </a:p>
          </p:txBody>
        </p: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5C3A405E-4787-C118-A737-4857051B73BA}"/>
                </a:ext>
              </a:extLst>
            </p:cNvPr>
            <p:cNvSpPr txBox="1"/>
            <p:nvPr/>
          </p:nvSpPr>
          <p:spPr>
            <a:xfrm>
              <a:off x="5128796" y="4418889"/>
              <a:ext cx="444352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66CC"/>
                  </a:solidFill>
                  <a:cs typeface="Times New Roman" panose="02020603050405020304" pitchFamily="18" charset="0"/>
                </a:rPr>
                <a:t>+ 5</a:t>
              </a:r>
            </a:p>
          </p:txBody>
        </p:sp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8332B15-31B2-38A1-4D9E-8CC3A58D0198}"/>
              </a:ext>
            </a:extLst>
          </p:cNvPr>
          <p:cNvGrpSpPr/>
          <p:nvPr/>
        </p:nvGrpSpPr>
        <p:grpSpPr>
          <a:xfrm>
            <a:off x="7448288" y="3082413"/>
            <a:ext cx="504056" cy="492030"/>
            <a:chOff x="5077051" y="4211583"/>
            <a:chExt cx="504056" cy="664617"/>
          </a:xfrm>
        </p:grpSpPr>
        <p:sp>
          <p:nvSpPr>
            <p:cNvPr id="37" name="Pijl: gekromd omhoog 36">
              <a:extLst>
                <a:ext uri="{FF2B5EF4-FFF2-40B4-BE49-F238E27FC236}">
                  <a16:creationId xmlns:a16="http://schemas.microsoft.com/office/drawing/2014/main" id="{D740C459-DACB-B64F-AAD7-939053D752BF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66CC"/>
            </a:solidFill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FF66CC"/>
                </a:solidFill>
              </a:endParaRPr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DFC099EB-C156-85A8-7F23-327ACC95F82A}"/>
                </a:ext>
              </a:extLst>
            </p:cNvPr>
            <p:cNvSpPr txBox="1"/>
            <p:nvPr/>
          </p:nvSpPr>
          <p:spPr>
            <a:xfrm>
              <a:off x="5125215" y="4418893"/>
              <a:ext cx="444352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66CC"/>
                  </a:solidFill>
                  <a:cs typeface="Times New Roman" panose="02020603050405020304" pitchFamily="18" charset="0"/>
                </a:rPr>
                <a:t>+ 5</a:t>
              </a:r>
            </a:p>
          </p:txBody>
        </p:sp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ED1A28F2-7ADB-BDD4-B6DE-3BA464E6ADBA}"/>
              </a:ext>
            </a:extLst>
          </p:cNvPr>
          <p:cNvGrpSpPr/>
          <p:nvPr/>
        </p:nvGrpSpPr>
        <p:grpSpPr>
          <a:xfrm>
            <a:off x="5648088" y="1951430"/>
            <a:ext cx="504056" cy="432000"/>
            <a:chOff x="5076056" y="2886173"/>
            <a:chExt cx="504056" cy="552724"/>
          </a:xfrm>
        </p:grpSpPr>
        <p:sp>
          <p:nvSpPr>
            <p:cNvPr id="40" name="Pijl: gekromd omhoog 39">
              <a:extLst>
                <a:ext uri="{FF2B5EF4-FFF2-40B4-BE49-F238E27FC236}">
                  <a16:creationId xmlns:a16="http://schemas.microsoft.com/office/drawing/2014/main" id="{F0932FDA-AAF3-4014-8546-BCDD3F8CFDE9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91FB3D5A-6AA6-CCF2-96EB-FFABF91A25A9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+ 1</a:t>
              </a:r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1A593491-25B9-6614-B98F-2C1D5BA10321}"/>
              </a:ext>
            </a:extLst>
          </p:cNvPr>
          <p:cNvGrpSpPr/>
          <p:nvPr/>
        </p:nvGrpSpPr>
        <p:grpSpPr>
          <a:xfrm>
            <a:off x="6263096" y="1936153"/>
            <a:ext cx="504056" cy="432000"/>
            <a:chOff x="5076056" y="2886173"/>
            <a:chExt cx="504056" cy="552724"/>
          </a:xfrm>
        </p:grpSpPr>
        <p:sp>
          <p:nvSpPr>
            <p:cNvPr id="44" name="Pijl: gekromd omhoog 43">
              <a:extLst>
                <a:ext uri="{FF2B5EF4-FFF2-40B4-BE49-F238E27FC236}">
                  <a16:creationId xmlns:a16="http://schemas.microsoft.com/office/drawing/2014/main" id="{7B8A6EC6-65F6-0911-71F0-725B5F4BD53D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1996D1CB-E691-83CC-903F-E943E6899816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+ 1</a:t>
              </a:r>
            </a:p>
          </p:txBody>
        </p:sp>
      </p:grpSp>
      <p:grpSp>
        <p:nvGrpSpPr>
          <p:cNvPr id="46" name="Groep 45">
            <a:extLst>
              <a:ext uri="{FF2B5EF4-FFF2-40B4-BE49-F238E27FC236}">
                <a16:creationId xmlns:a16="http://schemas.microsoft.com/office/drawing/2014/main" id="{BD80CC5A-109E-0182-3348-818B8FD59209}"/>
              </a:ext>
            </a:extLst>
          </p:cNvPr>
          <p:cNvGrpSpPr/>
          <p:nvPr/>
        </p:nvGrpSpPr>
        <p:grpSpPr>
          <a:xfrm>
            <a:off x="6908228" y="1951430"/>
            <a:ext cx="504056" cy="432000"/>
            <a:chOff x="5076056" y="2886173"/>
            <a:chExt cx="504056" cy="552724"/>
          </a:xfrm>
        </p:grpSpPr>
        <p:sp>
          <p:nvSpPr>
            <p:cNvPr id="47" name="Pijl: gekromd omhoog 46">
              <a:extLst>
                <a:ext uri="{FF2B5EF4-FFF2-40B4-BE49-F238E27FC236}">
                  <a16:creationId xmlns:a16="http://schemas.microsoft.com/office/drawing/2014/main" id="{BDEA1BD8-2E19-1FF6-28BC-734813FCCAB3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85F57F45-7D9B-1B0E-C3C5-BC72DD9931E0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+ 1</a:t>
              </a:r>
            </a:p>
          </p:txBody>
        </p:sp>
      </p:grpSp>
      <p:grpSp>
        <p:nvGrpSpPr>
          <p:cNvPr id="49" name="Groep 48">
            <a:extLst>
              <a:ext uri="{FF2B5EF4-FFF2-40B4-BE49-F238E27FC236}">
                <a16:creationId xmlns:a16="http://schemas.microsoft.com/office/drawing/2014/main" id="{0FA70484-D15F-4C10-DB0E-1881B76371D0}"/>
              </a:ext>
            </a:extLst>
          </p:cNvPr>
          <p:cNvGrpSpPr/>
          <p:nvPr/>
        </p:nvGrpSpPr>
        <p:grpSpPr>
          <a:xfrm>
            <a:off x="7534860" y="1941688"/>
            <a:ext cx="504056" cy="432000"/>
            <a:chOff x="5076056" y="2886173"/>
            <a:chExt cx="504056" cy="552724"/>
          </a:xfrm>
        </p:grpSpPr>
        <p:sp>
          <p:nvSpPr>
            <p:cNvPr id="50" name="Pijl: gekromd omhoog 49">
              <a:extLst>
                <a:ext uri="{FF2B5EF4-FFF2-40B4-BE49-F238E27FC236}">
                  <a16:creationId xmlns:a16="http://schemas.microsoft.com/office/drawing/2014/main" id="{75C17F3E-955E-B2D4-3FBF-345C3BDC91C0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0904507-0476-E276-1B29-42058380B7DE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+ 1</a:t>
              </a:r>
            </a:p>
          </p:txBody>
        </p:sp>
      </p:grp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311CF78E-1B61-C76A-A92C-99F89E819093}"/>
              </a:ext>
            </a:extLst>
          </p:cNvPr>
          <p:cNvCxnSpPr>
            <a:cxnSpLocks/>
          </p:cNvCxnSpPr>
          <p:nvPr/>
        </p:nvCxnSpPr>
        <p:spPr>
          <a:xfrm>
            <a:off x="-17177" y="1263033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986DB298-55F9-993F-0BAE-0CCD7B7AC518}"/>
              </a:ext>
            </a:extLst>
          </p:cNvPr>
          <p:cNvCxnSpPr>
            <a:cxnSpLocks/>
          </p:cNvCxnSpPr>
          <p:nvPr/>
        </p:nvCxnSpPr>
        <p:spPr>
          <a:xfrm>
            <a:off x="0" y="1697145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75516128-CE7F-9494-35A9-BF9A171679F6}"/>
              </a:ext>
            </a:extLst>
          </p:cNvPr>
          <p:cNvCxnSpPr>
            <a:cxnSpLocks/>
          </p:cNvCxnSpPr>
          <p:nvPr/>
        </p:nvCxnSpPr>
        <p:spPr>
          <a:xfrm>
            <a:off x="4499893" y="1263033"/>
            <a:ext cx="2257" cy="5594967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9FAFA4F8-F298-AFAA-67CD-AD832F0156D4}"/>
              </a:ext>
            </a:extLst>
          </p:cNvPr>
          <p:cNvCxnSpPr>
            <a:cxnSpLocks/>
          </p:cNvCxnSpPr>
          <p:nvPr/>
        </p:nvCxnSpPr>
        <p:spPr>
          <a:xfrm>
            <a:off x="8464550" y="1263033"/>
            <a:ext cx="0" cy="5567352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7611910-F1BF-8B71-128D-201FDDEB576A}"/>
              </a:ext>
            </a:extLst>
          </p:cNvPr>
          <p:cNvCxnSpPr>
            <a:cxnSpLocks/>
          </p:cNvCxnSpPr>
          <p:nvPr/>
        </p:nvCxnSpPr>
        <p:spPr>
          <a:xfrm flipH="1">
            <a:off x="4499893" y="4180028"/>
            <a:ext cx="7693759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Tabel 70">
            <a:extLst>
              <a:ext uri="{FF2B5EF4-FFF2-40B4-BE49-F238E27FC236}">
                <a16:creationId xmlns:a16="http://schemas.microsoft.com/office/drawing/2014/main" id="{DFD1C6C8-A78E-60DC-58FF-908E6481E197}"/>
              </a:ext>
            </a:extLst>
          </p:cNvPr>
          <p:cNvGraphicFramePr>
            <a:graphicFrameLocks noGrp="1"/>
          </p:cNvGraphicFramePr>
          <p:nvPr/>
        </p:nvGraphicFramePr>
        <p:xfrm>
          <a:off x="4610310" y="4831282"/>
          <a:ext cx="3683352" cy="68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92">
                  <a:extLst>
                    <a:ext uri="{9D8B030D-6E8A-4147-A177-3AD203B41FA5}">
                      <a16:colId xmlns:a16="http://schemas.microsoft.com/office/drawing/2014/main" val="425915552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3331958717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060517538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212275113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1951627840"/>
                    </a:ext>
                  </a:extLst>
                </a:gridCol>
                <a:gridCol w="613892">
                  <a:extLst>
                    <a:ext uri="{9D8B030D-6E8A-4147-A177-3AD203B41FA5}">
                      <a16:colId xmlns:a16="http://schemas.microsoft.com/office/drawing/2014/main" val="2730098563"/>
                    </a:ext>
                  </a:extLst>
                </a:gridCol>
              </a:tblGrid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00B0F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4522"/>
                  </a:ext>
                </a:extLst>
              </a:tr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00B0F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b="0" dirty="0">
                        <a:solidFill>
                          <a:srgbClr val="F2800E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22906"/>
                  </a:ext>
                </a:extLst>
              </a:tr>
            </a:tbl>
          </a:graphicData>
        </a:graphic>
      </p:graphicFrame>
      <p:grpSp>
        <p:nvGrpSpPr>
          <p:cNvPr id="72" name="Groep 71">
            <a:extLst>
              <a:ext uri="{FF2B5EF4-FFF2-40B4-BE49-F238E27FC236}">
                <a16:creationId xmlns:a16="http://schemas.microsoft.com/office/drawing/2014/main" id="{4D0D196B-B57E-7D20-0B1E-C2B98D8B553D}"/>
              </a:ext>
            </a:extLst>
          </p:cNvPr>
          <p:cNvGrpSpPr/>
          <p:nvPr/>
        </p:nvGrpSpPr>
        <p:grpSpPr>
          <a:xfrm flipH="1">
            <a:off x="5498312" y="5524954"/>
            <a:ext cx="529230" cy="479280"/>
            <a:chOff x="5077051" y="4211583"/>
            <a:chExt cx="504056" cy="647395"/>
          </a:xfrm>
        </p:grpSpPr>
        <p:sp>
          <p:nvSpPr>
            <p:cNvPr id="73" name="Pijl: gekromd omhoog 72">
              <a:extLst>
                <a:ext uri="{FF2B5EF4-FFF2-40B4-BE49-F238E27FC236}">
                  <a16:creationId xmlns:a16="http://schemas.microsoft.com/office/drawing/2014/main" id="{9FCCA356-E650-7CF1-E1BF-111D0E30EC14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66CC"/>
            </a:solidFill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FF66CC"/>
                </a:solidFill>
              </a:endParaRPr>
            </a:p>
          </p:txBody>
        </p: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87509013-B1D5-1D3F-72CA-BE3F6ED439F7}"/>
                </a:ext>
              </a:extLst>
            </p:cNvPr>
            <p:cNvSpPr txBox="1"/>
            <p:nvPr/>
          </p:nvSpPr>
          <p:spPr>
            <a:xfrm>
              <a:off x="5141638" y="4401671"/>
              <a:ext cx="386574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66CC"/>
                  </a:solidFill>
                  <a:cs typeface="Times New Roman" panose="02020603050405020304" pitchFamily="18" charset="0"/>
                </a:rPr>
                <a:t>- 5</a:t>
              </a:r>
            </a:p>
          </p:txBody>
        </p:sp>
      </p:grpSp>
      <p:grpSp>
        <p:nvGrpSpPr>
          <p:cNvPr id="75" name="Groep 74">
            <a:extLst>
              <a:ext uri="{FF2B5EF4-FFF2-40B4-BE49-F238E27FC236}">
                <a16:creationId xmlns:a16="http://schemas.microsoft.com/office/drawing/2014/main" id="{8C4E7F66-0E3C-6CF7-B150-97E44BAE88AF}"/>
              </a:ext>
            </a:extLst>
          </p:cNvPr>
          <p:cNvGrpSpPr/>
          <p:nvPr/>
        </p:nvGrpSpPr>
        <p:grpSpPr>
          <a:xfrm>
            <a:off x="6144119" y="5534471"/>
            <a:ext cx="554423" cy="482524"/>
            <a:chOff x="5026684" y="4211583"/>
            <a:chExt cx="554423" cy="651777"/>
          </a:xfrm>
        </p:grpSpPr>
        <p:sp>
          <p:nvSpPr>
            <p:cNvPr id="76" name="Pijl: gekromd omhoog 75">
              <a:extLst>
                <a:ext uri="{FF2B5EF4-FFF2-40B4-BE49-F238E27FC236}">
                  <a16:creationId xmlns:a16="http://schemas.microsoft.com/office/drawing/2014/main" id="{1D58FDC5-FDA1-9CEA-0E9D-44A745067958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7030A0"/>
                </a:solidFill>
              </a:endParaRPr>
            </a:p>
          </p:txBody>
        </p:sp>
        <p:sp>
          <p:nvSpPr>
            <p:cNvPr id="77" name="Tekstvak 76">
              <a:extLst>
                <a:ext uri="{FF2B5EF4-FFF2-40B4-BE49-F238E27FC236}">
                  <a16:creationId xmlns:a16="http://schemas.microsoft.com/office/drawing/2014/main" id="{1C4869ED-4152-5763-7194-2A2E2B91545B}"/>
                </a:ext>
              </a:extLst>
            </p:cNvPr>
            <p:cNvSpPr txBox="1"/>
            <p:nvPr/>
          </p:nvSpPr>
          <p:spPr>
            <a:xfrm>
              <a:off x="5026684" y="4406053"/>
              <a:ext cx="553357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+ 15</a:t>
              </a:r>
            </a:p>
          </p:txBody>
        </p:sp>
      </p:grpSp>
      <p:grpSp>
        <p:nvGrpSpPr>
          <p:cNvPr id="78" name="Groep 77">
            <a:extLst>
              <a:ext uri="{FF2B5EF4-FFF2-40B4-BE49-F238E27FC236}">
                <a16:creationId xmlns:a16="http://schemas.microsoft.com/office/drawing/2014/main" id="{68B7393B-FBAD-89C2-D6BA-9E1E5BD6AD72}"/>
              </a:ext>
            </a:extLst>
          </p:cNvPr>
          <p:cNvGrpSpPr/>
          <p:nvPr/>
        </p:nvGrpSpPr>
        <p:grpSpPr>
          <a:xfrm>
            <a:off x="6788085" y="5534472"/>
            <a:ext cx="558529" cy="492027"/>
            <a:chOff x="5022578" y="4211583"/>
            <a:chExt cx="558529" cy="664613"/>
          </a:xfrm>
        </p:grpSpPr>
        <p:sp>
          <p:nvSpPr>
            <p:cNvPr id="79" name="Pijl: gekromd omhoog 78">
              <a:extLst>
                <a:ext uri="{FF2B5EF4-FFF2-40B4-BE49-F238E27FC236}">
                  <a16:creationId xmlns:a16="http://schemas.microsoft.com/office/drawing/2014/main" id="{CB7A2928-B2A1-7077-3E31-C137B9EE2DFD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7030A0"/>
                </a:solidFill>
              </a:endParaRPr>
            </a:p>
          </p:txBody>
        </p:sp>
        <p:sp>
          <p:nvSpPr>
            <p:cNvPr id="80" name="Tekstvak 79">
              <a:extLst>
                <a:ext uri="{FF2B5EF4-FFF2-40B4-BE49-F238E27FC236}">
                  <a16:creationId xmlns:a16="http://schemas.microsoft.com/office/drawing/2014/main" id="{48AB1982-8F98-B3C6-E570-04C0FD9D2A59}"/>
                </a:ext>
              </a:extLst>
            </p:cNvPr>
            <p:cNvSpPr txBox="1"/>
            <p:nvPr/>
          </p:nvSpPr>
          <p:spPr>
            <a:xfrm>
              <a:off x="5022578" y="4418889"/>
              <a:ext cx="553357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+ 10</a:t>
              </a:r>
            </a:p>
          </p:txBody>
        </p:sp>
      </p:grpSp>
      <p:grpSp>
        <p:nvGrpSpPr>
          <p:cNvPr id="81" name="Groep 80">
            <a:extLst>
              <a:ext uri="{FF2B5EF4-FFF2-40B4-BE49-F238E27FC236}">
                <a16:creationId xmlns:a16="http://schemas.microsoft.com/office/drawing/2014/main" id="{D61FED6F-2396-372A-8B4A-A58DF889D1CD}"/>
              </a:ext>
            </a:extLst>
          </p:cNvPr>
          <p:cNvGrpSpPr/>
          <p:nvPr/>
        </p:nvGrpSpPr>
        <p:grpSpPr>
          <a:xfrm>
            <a:off x="7411370" y="5534472"/>
            <a:ext cx="553357" cy="492030"/>
            <a:chOff x="5069799" y="4211583"/>
            <a:chExt cx="553357" cy="664617"/>
          </a:xfrm>
        </p:grpSpPr>
        <p:sp>
          <p:nvSpPr>
            <p:cNvPr id="82" name="Pijl: gekromd omhoog 81">
              <a:extLst>
                <a:ext uri="{FF2B5EF4-FFF2-40B4-BE49-F238E27FC236}">
                  <a16:creationId xmlns:a16="http://schemas.microsoft.com/office/drawing/2014/main" id="{04751CD5-D429-CBCA-7A76-85BA9890CFD4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7030A0"/>
                </a:solidFill>
              </a:endParaRPr>
            </a:p>
          </p:txBody>
        </p:sp>
        <p:sp>
          <p:nvSpPr>
            <p:cNvPr id="83" name="Tekstvak 82">
              <a:extLst>
                <a:ext uri="{FF2B5EF4-FFF2-40B4-BE49-F238E27FC236}">
                  <a16:creationId xmlns:a16="http://schemas.microsoft.com/office/drawing/2014/main" id="{5CBBDD6F-FB71-921D-2312-C8714BA3669F}"/>
                </a:ext>
              </a:extLst>
            </p:cNvPr>
            <p:cNvSpPr txBox="1"/>
            <p:nvPr/>
          </p:nvSpPr>
          <p:spPr>
            <a:xfrm>
              <a:off x="5069799" y="4418893"/>
              <a:ext cx="553357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+ 20</a:t>
              </a:r>
            </a:p>
          </p:txBody>
        </p:sp>
      </p:grpSp>
      <p:grpSp>
        <p:nvGrpSpPr>
          <p:cNvPr id="84" name="Groep 83">
            <a:extLst>
              <a:ext uri="{FF2B5EF4-FFF2-40B4-BE49-F238E27FC236}">
                <a16:creationId xmlns:a16="http://schemas.microsoft.com/office/drawing/2014/main" id="{7D05E126-1BD1-B1EE-6451-5F2580707E75}"/>
              </a:ext>
            </a:extLst>
          </p:cNvPr>
          <p:cNvGrpSpPr/>
          <p:nvPr/>
        </p:nvGrpSpPr>
        <p:grpSpPr>
          <a:xfrm flipH="1">
            <a:off x="5565776" y="4393741"/>
            <a:ext cx="462984" cy="432000"/>
            <a:chOff x="5076056" y="2886173"/>
            <a:chExt cx="504056" cy="552724"/>
          </a:xfrm>
        </p:grpSpPr>
        <p:sp>
          <p:nvSpPr>
            <p:cNvPr id="85" name="Pijl: gekromd omhoog 84">
              <a:extLst>
                <a:ext uri="{FF2B5EF4-FFF2-40B4-BE49-F238E27FC236}">
                  <a16:creationId xmlns:a16="http://schemas.microsoft.com/office/drawing/2014/main" id="{DD13DFB7-7AD1-6B2C-A5A7-E008E1E1C53E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86" name="Tekstvak 85">
              <a:extLst>
                <a:ext uri="{FF2B5EF4-FFF2-40B4-BE49-F238E27FC236}">
                  <a16:creationId xmlns:a16="http://schemas.microsoft.com/office/drawing/2014/main" id="{971FDE42-BE7B-693A-2663-8D62C677D42E}"/>
                </a:ext>
              </a:extLst>
            </p:cNvPr>
            <p:cNvSpPr txBox="1"/>
            <p:nvPr/>
          </p:nvSpPr>
          <p:spPr>
            <a:xfrm>
              <a:off x="5085325" y="2886173"/>
              <a:ext cx="441886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- 1</a:t>
              </a:r>
            </a:p>
          </p:txBody>
        </p:sp>
      </p:grpSp>
      <p:grpSp>
        <p:nvGrpSpPr>
          <p:cNvPr id="87" name="Groep 86">
            <a:extLst>
              <a:ext uri="{FF2B5EF4-FFF2-40B4-BE49-F238E27FC236}">
                <a16:creationId xmlns:a16="http://schemas.microsoft.com/office/drawing/2014/main" id="{17991B1B-F4EB-EBD2-AA3E-7326ACFD68AF}"/>
              </a:ext>
            </a:extLst>
          </p:cNvPr>
          <p:cNvGrpSpPr/>
          <p:nvPr/>
        </p:nvGrpSpPr>
        <p:grpSpPr>
          <a:xfrm>
            <a:off x="6233430" y="4388212"/>
            <a:ext cx="504056" cy="432000"/>
            <a:chOff x="5076056" y="2886173"/>
            <a:chExt cx="504056" cy="552724"/>
          </a:xfrm>
        </p:grpSpPr>
        <p:sp>
          <p:nvSpPr>
            <p:cNvPr id="88" name="Pijl: gekromd omhoog 87">
              <a:extLst>
                <a:ext uri="{FF2B5EF4-FFF2-40B4-BE49-F238E27FC236}">
                  <a16:creationId xmlns:a16="http://schemas.microsoft.com/office/drawing/2014/main" id="{AFCEEB59-3197-F74F-43CC-6DB23F80E4EE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89" name="Tekstvak 88">
              <a:extLst>
                <a:ext uri="{FF2B5EF4-FFF2-40B4-BE49-F238E27FC236}">
                  <a16:creationId xmlns:a16="http://schemas.microsoft.com/office/drawing/2014/main" id="{9283E0F4-E737-96BD-368B-DB5A154F11DE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+ 3</a:t>
              </a:r>
            </a:p>
          </p:txBody>
        </p:sp>
      </p:grpSp>
      <p:grpSp>
        <p:nvGrpSpPr>
          <p:cNvPr id="90" name="Groep 89">
            <a:extLst>
              <a:ext uri="{FF2B5EF4-FFF2-40B4-BE49-F238E27FC236}">
                <a16:creationId xmlns:a16="http://schemas.microsoft.com/office/drawing/2014/main" id="{5D4DC7BD-4E79-8A9C-6BA8-761470EF98CE}"/>
              </a:ext>
            </a:extLst>
          </p:cNvPr>
          <p:cNvGrpSpPr/>
          <p:nvPr/>
        </p:nvGrpSpPr>
        <p:grpSpPr>
          <a:xfrm>
            <a:off x="6878562" y="4382638"/>
            <a:ext cx="504056" cy="452853"/>
            <a:chOff x="5076056" y="2859493"/>
            <a:chExt cx="504056" cy="579404"/>
          </a:xfrm>
        </p:grpSpPr>
        <p:sp>
          <p:nvSpPr>
            <p:cNvPr id="91" name="Pijl: gekromd omhoog 90">
              <a:extLst>
                <a:ext uri="{FF2B5EF4-FFF2-40B4-BE49-F238E27FC236}">
                  <a16:creationId xmlns:a16="http://schemas.microsoft.com/office/drawing/2014/main" id="{76B039A4-3911-D6A2-1AB5-16133B451A5F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92" name="Tekstvak 91">
              <a:extLst>
                <a:ext uri="{FF2B5EF4-FFF2-40B4-BE49-F238E27FC236}">
                  <a16:creationId xmlns:a16="http://schemas.microsoft.com/office/drawing/2014/main" id="{3EF4C343-3C7E-7280-2152-0E7810C36ABE}"/>
                </a:ext>
              </a:extLst>
            </p:cNvPr>
            <p:cNvSpPr txBox="1"/>
            <p:nvPr/>
          </p:nvSpPr>
          <p:spPr>
            <a:xfrm>
              <a:off x="5081478" y="285949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+ 2</a:t>
              </a:r>
            </a:p>
          </p:txBody>
        </p:sp>
      </p:grpSp>
      <p:grpSp>
        <p:nvGrpSpPr>
          <p:cNvPr id="93" name="Groep 92">
            <a:extLst>
              <a:ext uri="{FF2B5EF4-FFF2-40B4-BE49-F238E27FC236}">
                <a16:creationId xmlns:a16="http://schemas.microsoft.com/office/drawing/2014/main" id="{97D96D92-2567-29AE-9054-26E7C16BF6D0}"/>
              </a:ext>
            </a:extLst>
          </p:cNvPr>
          <p:cNvGrpSpPr/>
          <p:nvPr/>
        </p:nvGrpSpPr>
        <p:grpSpPr>
          <a:xfrm>
            <a:off x="7505194" y="4393747"/>
            <a:ext cx="504056" cy="432000"/>
            <a:chOff x="5076056" y="2886173"/>
            <a:chExt cx="504056" cy="552724"/>
          </a:xfrm>
        </p:grpSpPr>
        <p:sp>
          <p:nvSpPr>
            <p:cNvPr id="94" name="Pijl: gekromd omhoog 93">
              <a:extLst>
                <a:ext uri="{FF2B5EF4-FFF2-40B4-BE49-F238E27FC236}">
                  <a16:creationId xmlns:a16="http://schemas.microsoft.com/office/drawing/2014/main" id="{DC79BD62-CE01-314A-1BAC-BD4356DED1A6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rgbClr val="00B0F0"/>
                </a:solidFill>
              </a:endParaRPr>
            </a:p>
          </p:txBody>
        </p:sp>
        <p:sp>
          <p:nvSpPr>
            <p:cNvPr id="95" name="Tekstvak 94">
              <a:extLst>
                <a:ext uri="{FF2B5EF4-FFF2-40B4-BE49-F238E27FC236}">
                  <a16:creationId xmlns:a16="http://schemas.microsoft.com/office/drawing/2014/main" id="{604B338A-2BB6-F5ED-157E-BEC34D52CBF4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+ 4</a:t>
              </a:r>
            </a:p>
          </p:txBody>
        </p:sp>
      </p:grpSp>
      <p:sp>
        <p:nvSpPr>
          <p:cNvPr id="96" name="Tekstvak 95">
            <a:extLst>
              <a:ext uri="{FF2B5EF4-FFF2-40B4-BE49-F238E27FC236}">
                <a16:creationId xmlns:a16="http://schemas.microsoft.com/office/drawing/2014/main" id="{2A7EF241-C0D1-9911-360E-345E5C12F7C8}"/>
              </a:ext>
            </a:extLst>
          </p:cNvPr>
          <p:cNvSpPr txBox="1"/>
          <p:nvPr/>
        </p:nvSpPr>
        <p:spPr>
          <a:xfrm>
            <a:off x="-48530" y="5421709"/>
            <a:ext cx="1491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66CC"/>
                </a:solidFill>
              </a:rPr>
              <a:t>uitrekenen rc =</a:t>
            </a: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9FD3C8AC-22EE-06DB-49FE-5E62DB670E80}"/>
              </a:ext>
            </a:extLst>
          </p:cNvPr>
          <p:cNvSpPr txBox="1"/>
          <p:nvPr/>
        </p:nvSpPr>
        <p:spPr>
          <a:xfrm>
            <a:off x="1337428" y="5424625"/>
            <a:ext cx="3123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verschil uitkomst </a:t>
            </a:r>
            <a:r>
              <a:rPr lang="nl-NL" sz="1600" dirty="0"/>
              <a:t>: </a:t>
            </a:r>
            <a:r>
              <a:rPr lang="nl-NL" sz="1600" dirty="0">
                <a:solidFill>
                  <a:srgbClr val="00B0F0"/>
                </a:solidFill>
              </a:rPr>
              <a:t>verschil invult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229B1444-90E1-D2B9-1435-8FEBB787703C}"/>
              </a:ext>
            </a:extLst>
          </p:cNvPr>
          <p:cNvSpPr txBox="1"/>
          <p:nvPr/>
        </p:nvSpPr>
        <p:spPr>
          <a:xfrm>
            <a:off x="763179" y="2306322"/>
            <a:ext cx="2465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Uitkomst</a:t>
            </a:r>
            <a:r>
              <a:rPr lang="nl-NL" sz="1600" dirty="0"/>
              <a:t> =</a:t>
            </a:r>
            <a:r>
              <a:rPr lang="nl-NL" sz="1600" dirty="0">
                <a:solidFill>
                  <a:srgbClr val="F2800E"/>
                </a:solidFill>
              </a:rPr>
              <a:t> bg </a:t>
            </a:r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rc </a:t>
            </a:r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invult </a:t>
            </a:r>
          </a:p>
        </p:txBody>
      </p:sp>
      <p:sp>
        <p:nvSpPr>
          <p:cNvPr id="99" name="Tekstvak 98">
            <a:extLst>
              <a:ext uri="{FF2B5EF4-FFF2-40B4-BE49-F238E27FC236}">
                <a16:creationId xmlns:a16="http://schemas.microsoft.com/office/drawing/2014/main" id="{F33A893D-65A8-8489-5221-A31CE07605C0}"/>
              </a:ext>
            </a:extLst>
          </p:cNvPr>
          <p:cNvSpPr txBox="1"/>
          <p:nvPr/>
        </p:nvSpPr>
        <p:spPr>
          <a:xfrm>
            <a:off x="400397" y="5761164"/>
            <a:ext cx="2588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(erbij of eraf in de uitkomst)</a:t>
            </a:r>
          </a:p>
        </p:txBody>
      </p:sp>
      <p:sp>
        <p:nvSpPr>
          <p:cNvPr id="100" name="Tekstvak 99">
            <a:extLst>
              <a:ext uri="{FF2B5EF4-FFF2-40B4-BE49-F238E27FC236}">
                <a16:creationId xmlns:a16="http://schemas.microsoft.com/office/drawing/2014/main" id="{23F473F2-ACD7-9267-74BA-1F1E71E8667B}"/>
              </a:ext>
            </a:extLst>
          </p:cNvPr>
          <p:cNvSpPr txBox="1"/>
          <p:nvPr/>
        </p:nvSpPr>
        <p:spPr>
          <a:xfrm>
            <a:off x="2821705" y="5757910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:</a:t>
            </a:r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B6B538AE-6CB4-71E7-85C6-AE5BCF8F58F8}"/>
              </a:ext>
            </a:extLst>
          </p:cNvPr>
          <p:cNvSpPr txBox="1"/>
          <p:nvPr/>
        </p:nvSpPr>
        <p:spPr>
          <a:xfrm>
            <a:off x="2941729" y="5743406"/>
            <a:ext cx="1630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(aantal stappen)</a:t>
            </a:r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8A729638-173C-197C-B1B4-44E19C4A332A}"/>
              </a:ext>
            </a:extLst>
          </p:cNvPr>
          <p:cNvSpPr txBox="1"/>
          <p:nvPr/>
        </p:nvSpPr>
        <p:spPr>
          <a:xfrm>
            <a:off x="6098383" y="603121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7030A0"/>
                </a:solidFill>
              </a:rPr>
              <a:t>15</a:t>
            </a:r>
            <a:endParaRPr lang="nl-NL" sz="1600" b="1" dirty="0">
              <a:solidFill>
                <a:srgbClr val="00B0F0"/>
              </a:solidFill>
            </a:endParaRPr>
          </a:p>
        </p:txBody>
      </p:sp>
      <p:sp>
        <p:nvSpPr>
          <p:cNvPr id="106" name="Tekstvak 105">
            <a:extLst>
              <a:ext uri="{FF2B5EF4-FFF2-40B4-BE49-F238E27FC236}">
                <a16:creationId xmlns:a16="http://schemas.microsoft.com/office/drawing/2014/main" id="{F4C88735-F3EF-956E-7DC5-C04F6E61535D}"/>
              </a:ext>
            </a:extLst>
          </p:cNvPr>
          <p:cNvSpPr txBox="1"/>
          <p:nvPr/>
        </p:nvSpPr>
        <p:spPr>
          <a:xfrm>
            <a:off x="6643085" y="6029789"/>
            <a:ext cx="444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= </a:t>
            </a:r>
            <a:r>
              <a:rPr lang="nl-NL" sz="1600" b="1" dirty="0">
                <a:solidFill>
                  <a:srgbClr val="FF66CC"/>
                </a:solidFill>
              </a:rPr>
              <a:t>5</a:t>
            </a: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264ABA28-ED22-749D-45FB-A7898972929C}"/>
              </a:ext>
            </a:extLst>
          </p:cNvPr>
          <p:cNvSpPr txBox="1"/>
          <p:nvPr/>
        </p:nvSpPr>
        <p:spPr>
          <a:xfrm>
            <a:off x="6098383" y="626294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7030A0"/>
                </a:solidFill>
              </a:rPr>
              <a:t>10</a:t>
            </a:r>
            <a:endParaRPr lang="nl-NL" sz="1600" b="1" dirty="0">
              <a:solidFill>
                <a:srgbClr val="00B0F0"/>
              </a:solidFill>
            </a:endParaRP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9C2CCADD-1912-CCFA-71BE-D2EB74D91A07}"/>
              </a:ext>
            </a:extLst>
          </p:cNvPr>
          <p:cNvSpPr txBox="1"/>
          <p:nvPr/>
        </p:nvSpPr>
        <p:spPr>
          <a:xfrm>
            <a:off x="6643085" y="6261522"/>
            <a:ext cx="444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= </a:t>
            </a:r>
            <a:r>
              <a:rPr lang="nl-NL" sz="1600" b="1" dirty="0">
                <a:solidFill>
                  <a:srgbClr val="FF66CC"/>
                </a:solidFill>
              </a:rPr>
              <a:t>5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98114BDE-190C-D68A-8E18-75F6380752D1}"/>
              </a:ext>
            </a:extLst>
          </p:cNvPr>
          <p:cNvSpPr txBox="1"/>
          <p:nvPr/>
        </p:nvSpPr>
        <p:spPr>
          <a:xfrm>
            <a:off x="6098383" y="649325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7030A0"/>
                </a:solidFill>
              </a:rPr>
              <a:t>20</a:t>
            </a:r>
            <a:endParaRPr lang="nl-NL" sz="1600" b="1" dirty="0">
              <a:solidFill>
                <a:srgbClr val="00B0F0"/>
              </a:solidFill>
            </a:endParaRP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CD3A258A-F7F3-6099-2C5A-FB302A91689E}"/>
              </a:ext>
            </a:extLst>
          </p:cNvPr>
          <p:cNvSpPr txBox="1"/>
          <p:nvPr/>
        </p:nvSpPr>
        <p:spPr>
          <a:xfrm>
            <a:off x="6643085" y="6491831"/>
            <a:ext cx="444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= </a:t>
            </a:r>
            <a:r>
              <a:rPr lang="nl-NL" sz="1600" b="1" dirty="0">
                <a:solidFill>
                  <a:srgbClr val="FF66CC"/>
                </a:solidFill>
              </a:rPr>
              <a:t>5</a:t>
            </a:r>
          </a:p>
        </p:txBody>
      </p:sp>
      <p:sp>
        <p:nvSpPr>
          <p:cNvPr id="111" name="Rechteraccolade 110">
            <a:extLst>
              <a:ext uri="{FF2B5EF4-FFF2-40B4-BE49-F238E27FC236}">
                <a16:creationId xmlns:a16="http://schemas.microsoft.com/office/drawing/2014/main" id="{A8685AA4-D9B4-A32C-1F6D-2B2AF60F7028}"/>
              </a:ext>
            </a:extLst>
          </p:cNvPr>
          <p:cNvSpPr/>
          <p:nvPr/>
        </p:nvSpPr>
        <p:spPr>
          <a:xfrm>
            <a:off x="7076696" y="6052120"/>
            <a:ext cx="139454" cy="7283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2" name="Tekstvak 111">
            <a:extLst>
              <a:ext uri="{FF2B5EF4-FFF2-40B4-BE49-F238E27FC236}">
                <a16:creationId xmlns:a16="http://schemas.microsoft.com/office/drawing/2014/main" id="{94FA3271-2811-1C45-7F1E-51FED79991F1}"/>
              </a:ext>
            </a:extLst>
          </p:cNvPr>
          <p:cNvSpPr txBox="1"/>
          <p:nvPr/>
        </p:nvSpPr>
        <p:spPr>
          <a:xfrm>
            <a:off x="7216466" y="6199066"/>
            <a:ext cx="671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FF66CC"/>
                </a:solidFill>
              </a:rPr>
              <a:t>rc</a:t>
            </a:r>
            <a:r>
              <a:rPr lang="nl-NL" sz="1600" b="1" dirty="0"/>
              <a:t> = </a:t>
            </a:r>
            <a:r>
              <a:rPr lang="nl-NL" sz="1600" b="1" dirty="0">
                <a:solidFill>
                  <a:srgbClr val="FF66CC"/>
                </a:solidFill>
              </a:rPr>
              <a:t>5</a:t>
            </a:r>
          </a:p>
        </p:txBody>
      </p:sp>
      <p:sp>
        <p:nvSpPr>
          <p:cNvPr id="113" name="Tekstvak 112">
            <a:extLst>
              <a:ext uri="{FF2B5EF4-FFF2-40B4-BE49-F238E27FC236}">
                <a16:creationId xmlns:a16="http://schemas.microsoft.com/office/drawing/2014/main" id="{02F8E4D6-1A50-2316-AE17-A822EF94D124}"/>
              </a:ext>
            </a:extLst>
          </p:cNvPr>
          <p:cNvSpPr txBox="1"/>
          <p:nvPr/>
        </p:nvSpPr>
        <p:spPr>
          <a:xfrm>
            <a:off x="5391256" y="483059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</a:t>
            </a:r>
          </a:p>
        </p:txBody>
      </p:sp>
      <p:sp>
        <p:nvSpPr>
          <p:cNvPr id="114" name="Tekstvak 113">
            <a:extLst>
              <a:ext uri="{FF2B5EF4-FFF2-40B4-BE49-F238E27FC236}">
                <a16:creationId xmlns:a16="http://schemas.microsoft.com/office/drawing/2014/main" id="{D03B77A8-41CE-C4E5-FD93-6DF1C146EC06}"/>
              </a:ext>
            </a:extLst>
          </p:cNvPr>
          <p:cNvSpPr txBox="1"/>
          <p:nvPr/>
        </p:nvSpPr>
        <p:spPr>
          <a:xfrm>
            <a:off x="5323064" y="5186400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F2800E"/>
                </a:solidFill>
              </a:rPr>
              <a:t>10</a:t>
            </a:r>
          </a:p>
        </p:txBody>
      </p:sp>
      <p:sp>
        <p:nvSpPr>
          <p:cNvPr id="203" name="Tekstvak 202">
            <a:extLst>
              <a:ext uri="{FF2B5EF4-FFF2-40B4-BE49-F238E27FC236}">
                <a16:creationId xmlns:a16="http://schemas.microsoft.com/office/drawing/2014/main" id="{D2E1B86D-16BA-B895-E45D-705342A24F95}"/>
              </a:ext>
            </a:extLst>
          </p:cNvPr>
          <p:cNvSpPr txBox="1"/>
          <p:nvPr/>
        </p:nvSpPr>
        <p:spPr>
          <a:xfrm>
            <a:off x="8797388" y="4882466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</a:t>
            </a:r>
            <a:r>
              <a:rPr lang="nl-NL" sz="1600" dirty="0">
                <a:solidFill>
                  <a:srgbClr val="00B0F0"/>
                </a:solidFill>
              </a:rPr>
              <a:t>4</a:t>
            </a:r>
            <a:r>
              <a:rPr lang="nl-NL" sz="1600" dirty="0"/>
              <a:t> , </a:t>
            </a:r>
            <a:r>
              <a:rPr lang="nl-NL" sz="1600" dirty="0">
                <a:solidFill>
                  <a:srgbClr val="7030A0"/>
                </a:solidFill>
              </a:rPr>
              <a:t>30</a:t>
            </a:r>
            <a:r>
              <a:rPr lang="nl-NL" sz="1600" dirty="0"/>
              <a:t>)</a:t>
            </a:r>
          </a:p>
        </p:txBody>
      </p:sp>
      <p:sp>
        <p:nvSpPr>
          <p:cNvPr id="204" name="Tekstvak 203">
            <a:extLst>
              <a:ext uri="{FF2B5EF4-FFF2-40B4-BE49-F238E27FC236}">
                <a16:creationId xmlns:a16="http://schemas.microsoft.com/office/drawing/2014/main" id="{8E1924D1-BB12-F8AF-11C3-6544AAC16605}"/>
              </a:ext>
            </a:extLst>
          </p:cNvPr>
          <p:cNvSpPr txBox="1"/>
          <p:nvPr/>
        </p:nvSpPr>
        <p:spPr>
          <a:xfrm>
            <a:off x="8692280" y="5169711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</a:t>
            </a:r>
            <a:r>
              <a:rPr lang="nl-NL" sz="1600" dirty="0">
                <a:solidFill>
                  <a:srgbClr val="00B0F0"/>
                </a:solidFill>
              </a:rPr>
              <a:t>10</a:t>
            </a:r>
            <a:r>
              <a:rPr lang="nl-NL" sz="1600" dirty="0"/>
              <a:t> , </a:t>
            </a:r>
            <a:r>
              <a:rPr lang="nl-NL" sz="1600" dirty="0">
                <a:solidFill>
                  <a:srgbClr val="7030A0"/>
                </a:solidFill>
              </a:rPr>
              <a:t>60</a:t>
            </a:r>
            <a:r>
              <a:rPr lang="nl-NL" sz="1600" dirty="0"/>
              <a:t>)</a:t>
            </a:r>
          </a:p>
        </p:txBody>
      </p:sp>
      <p:sp>
        <p:nvSpPr>
          <p:cNvPr id="115" name="Tekstvak 114">
            <a:extLst>
              <a:ext uri="{FF2B5EF4-FFF2-40B4-BE49-F238E27FC236}">
                <a16:creationId xmlns:a16="http://schemas.microsoft.com/office/drawing/2014/main" id="{FCD1D5CA-3299-7E35-5991-03CBFE8A180B}"/>
              </a:ext>
            </a:extLst>
          </p:cNvPr>
          <p:cNvSpPr txBox="1"/>
          <p:nvPr/>
        </p:nvSpPr>
        <p:spPr>
          <a:xfrm>
            <a:off x="11973149" y="64027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579E650A-B892-801B-8441-D3CDB3F23D21}"/>
              </a:ext>
            </a:extLst>
          </p:cNvPr>
          <p:cNvSpPr txBox="1"/>
          <p:nvPr/>
        </p:nvSpPr>
        <p:spPr>
          <a:xfrm>
            <a:off x="9815599" y="4231382"/>
            <a:ext cx="576690" cy="2161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sz="1300" dirty="0"/>
              <a:t>70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60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50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40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30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20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10</a:t>
            </a:r>
          </a:p>
        </p:txBody>
      </p:sp>
      <p:sp>
        <p:nvSpPr>
          <p:cNvPr id="117" name="Tekstvak 116">
            <a:extLst>
              <a:ext uri="{FF2B5EF4-FFF2-40B4-BE49-F238E27FC236}">
                <a16:creationId xmlns:a16="http://schemas.microsoft.com/office/drawing/2014/main" id="{2FCA7FD2-0394-1F1A-2188-DEA61BC2754F}"/>
              </a:ext>
            </a:extLst>
          </p:cNvPr>
          <p:cNvSpPr txBox="1"/>
          <p:nvPr/>
        </p:nvSpPr>
        <p:spPr>
          <a:xfrm>
            <a:off x="10220030" y="6462139"/>
            <a:ext cx="18229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0      2      4      6      8     10 </a:t>
            </a:r>
          </a:p>
        </p:txBody>
      </p:sp>
      <p:sp>
        <p:nvSpPr>
          <p:cNvPr id="118" name="Tekstvak 117">
            <a:extLst>
              <a:ext uri="{FF2B5EF4-FFF2-40B4-BE49-F238E27FC236}">
                <a16:creationId xmlns:a16="http://schemas.microsoft.com/office/drawing/2014/main" id="{960F96B3-96E1-16C5-B99B-FA8234C82983}"/>
              </a:ext>
            </a:extLst>
          </p:cNvPr>
          <p:cNvSpPr txBox="1"/>
          <p:nvPr/>
        </p:nvSpPr>
        <p:spPr>
          <a:xfrm>
            <a:off x="9787832" y="411052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K</a:t>
            </a:r>
          </a:p>
        </p:txBody>
      </p:sp>
      <p:sp>
        <p:nvSpPr>
          <p:cNvPr id="119" name="Ovaal 118">
            <a:extLst>
              <a:ext uri="{FF2B5EF4-FFF2-40B4-BE49-F238E27FC236}">
                <a16:creationId xmlns:a16="http://schemas.microsoft.com/office/drawing/2014/main" id="{6883FDC6-5887-D098-9EB3-07BCB4119021}"/>
              </a:ext>
            </a:extLst>
          </p:cNvPr>
          <p:cNvSpPr/>
          <p:nvPr/>
        </p:nvSpPr>
        <p:spPr>
          <a:xfrm>
            <a:off x="11723956" y="4661564"/>
            <a:ext cx="177421" cy="16489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0" name="Ovaal 119">
            <a:extLst>
              <a:ext uri="{FF2B5EF4-FFF2-40B4-BE49-F238E27FC236}">
                <a16:creationId xmlns:a16="http://schemas.microsoft.com/office/drawing/2014/main" id="{E2895697-F343-E0F4-7963-84DA02F6AA92}"/>
              </a:ext>
            </a:extLst>
          </p:cNvPr>
          <p:cNvSpPr/>
          <p:nvPr/>
        </p:nvSpPr>
        <p:spPr>
          <a:xfrm>
            <a:off x="10862346" y="5556915"/>
            <a:ext cx="177421" cy="16489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F9BC85CC-D7FB-4F10-FDEB-309934BB8FE1}"/>
              </a:ext>
            </a:extLst>
          </p:cNvPr>
          <p:cNvCxnSpPr/>
          <p:nvPr/>
        </p:nvCxnSpPr>
        <p:spPr>
          <a:xfrm>
            <a:off x="10383612" y="4295189"/>
            <a:ext cx="0" cy="2107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121">
            <a:extLst>
              <a:ext uri="{FF2B5EF4-FFF2-40B4-BE49-F238E27FC236}">
                <a16:creationId xmlns:a16="http://schemas.microsoft.com/office/drawing/2014/main" id="{90A9FF2B-613E-295C-DF43-9FF5921A2BD7}"/>
              </a:ext>
            </a:extLst>
          </p:cNvPr>
          <p:cNvCxnSpPr>
            <a:cxnSpLocks/>
          </p:cNvCxnSpPr>
          <p:nvPr/>
        </p:nvCxnSpPr>
        <p:spPr>
          <a:xfrm flipH="1">
            <a:off x="10383612" y="6402761"/>
            <a:ext cx="15911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122">
            <a:extLst>
              <a:ext uri="{FF2B5EF4-FFF2-40B4-BE49-F238E27FC236}">
                <a16:creationId xmlns:a16="http://schemas.microsoft.com/office/drawing/2014/main" id="{EC728ED9-387E-5359-E3E4-2CBD736690AF}"/>
              </a:ext>
            </a:extLst>
          </p:cNvPr>
          <p:cNvCxnSpPr>
            <a:cxnSpLocks/>
          </p:cNvCxnSpPr>
          <p:nvPr/>
        </p:nvCxnSpPr>
        <p:spPr>
          <a:xfrm flipV="1">
            <a:off x="10936366" y="5639362"/>
            <a:ext cx="0" cy="745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3">
            <a:extLst>
              <a:ext uri="{FF2B5EF4-FFF2-40B4-BE49-F238E27FC236}">
                <a16:creationId xmlns:a16="http://schemas.microsoft.com/office/drawing/2014/main" id="{E364E03C-C1DB-E5F8-6AEF-F13146A9D6CB}"/>
              </a:ext>
            </a:extLst>
          </p:cNvPr>
          <p:cNvCxnSpPr>
            <a:cxnSpLocks/>
          </p:cNvCxnSpPr>
          <p:nvPr/>
        </p:nvCxnSpPr>
        <p:spPr>
          <a:xfrm flipH="1">
            <a:off x="10383612" y="5639362"/>
            <a:ext cx="545355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124">
            <a:extLst>
              <a:ext uri="{FF2B5EF4-FFF2-40B4-BE49-F238E27FC236}">
                <a16:creationId xmlns:a16="http://schemas.microsoft.com/office/drawing/2014/main" id="{3245C4DE-7786-5017-760C-BAE01597A339}"/>
              </a:ext>
            </a:extLst>
          </p:cNvPr>
          <p:cNvCxnSpPr>
            <a:cxnSpLocks/>
          </p:cNvCxnSpPr>
          <p:nvPr/>
        </p:nvCxnSpPr>
        <p:spPr>
          <a:xfrm flipV="1">
            <a:off x="11812666" y="4744012"/>
            <a:ext cx="0" cy="165874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9DBDF072-16ED-C35D-55F7-1DB92AA0FC08}"/>
              </a:ext>
            </a:extLst>
          </p:cNvPr>
          <p:cNvCxnSpPr>
            <a:cxnSpLocks/>
          </p:cNvCxnSpPr>
          <p:nvPr/>
        </p:nvCxnSpPr>
        <p:spPr>
          <a:xfrm flipH="1">
            <a:off x="10383612" y="4744012"/>
            <a:ext cx="1429054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3" name="Tabel 192">
            <a:extLst>
              <a:ext uri="{FF2B5EF4-FFF2-40B4-BE49-F238E27FC236}">
                <a16:creationId xmlns:a16="http://schemas.microsoft.com/office/drawing/2014/main" id="{61EDF5D2-0B6E-AAD7-A0D1-0EB397760BDF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0384624" y="1785365"/>
          <a:ext cx="1504425" cy="2129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4" name="Tekstvak 193">
            <a:extLst>
              <a:ext uri="{FF2B5EF4-FFF2-40B4-BE49-F238E27FC236}">
                <a16:creationId xmlns:a16="http://schemas.microsoft.com/office/drawing/2014/main" id="{4B20F762-8ACB-CA70-D9E4-F3B970F52A31}"/>
              </a:ext>
            </a:extLst>
          </p:cNvPr>
          <p:cNvSpPr txBox="1"/>
          <p:nvPr/>
        </p:nvSpPr>
        <p:spPr>
          <a:xfrm>
            <a:off x="11960276" y="38573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195" name="Tekstvak 194">
            <a:extLst>
              <a:ext uri="{FF2B5EF4-FFF2-40B4-BE49-F238E27FC236}">
                <a16:creationId xmlns:a16="http://schemas.microsoft.com/office/drawing/2014/main" id="{3497F83F-61FE-1262-9317-9511A74C4DFE}"/>
              </a:ext>
            </a:extLst>
          </p:cNvPr>
          <p:cNvSpPr txBox="1"/>
          <p:nvPr/>
        </p:nvSpPr>
        <p:spPr>
          <a:xfrm>
            <a:off x="9816611" y="1594982"/>
            <a:ext cx="576690" cy="2161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sz="1300" dirty="0"/>
              <a:t>35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30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25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20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15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5</a:t>
            </a:r>
          </a:p>
        </p:txBody>
      </p:sp>
      <p:sp>
        <p:nvSpPr>
          <p:cNvPr id="196" name="Tekstvak 195">
            <a:extLst>
              <a:ext uri="{FF2B5EF4-FFF2-40B4-BE49-F238E27FC236}">
                <a16:creationId xmlns:a16="http://schemas.microsoft.com/office/drawing/2014/main" id="{1249DFC7-94DA-38BF-2763-340A372270FE}"/>
              </a:ext>
            </a:extLst>
          </p:cNvPr>
          <p:cNvSpPr txBox="1"/>
          <p:nvPr/>
        </p:nvSpPr>
        <p:spPr>
          <a:xfrm>
            <a:off x="10241514" y="3914639"/>
            <a:ext cx="18341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0      1       2      3      4      5  </a:t>
            </a:r>
          </a:p>
        </p:txBody>
      </p:sp>
      <p:sp>
        <p:nvSpPr>
          <p:cNvPr id="197" name="Tekstvak 196">
            <a:extLst>
              <a:ext uri="{FF2B5EF4-FFF2-40B4-BE49-F238E27FC236}">
                <a16:creationId xmlns:a16="http://schemas.microsoft.com/office/drawing/2014/main" id="{3A3975D3-F7C8-2636-4C29-D283C520149D}"/>
              </a:ext>
            </a:extLst>
          </p:cNvPr>
          <p:cNvSpPr txBox="1"/>
          <p:nvPr/>
        </p:nvSpPr>
        <p:spPr>
          <a:xfrm>
            <a:off x="9815599" y="163967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K</a:t>
            </a:r>
          </a:p>
        </p:txBody>
      </p:sp>
      <p:cxnSp>
        <p:nvCxnSpPr>
          <p:cNvPr id="198" name="Rechte verbindingslijn 197">
            <a:extLst>
              <a:ext uri="{FF2B5EF4-FFF2-40B4-BE49-F238E27FC236}">
                <a16:creationId xmlns:a16="http://schemas.microsoft.com/office/drawing/2014/main" id="{AC9B9FB2-311B-B25D-459E-7D3CCFD1A9EB}"/>
              </a:ext>
            </a:extLst>
          </p:cNvPr>
          <p:cNvCxnSpPr>
            <a:cxnSpLocks/>
          </p:cNvCxnSpPr>
          <p:nvPr/>
        </p:nvCxnSpPr>
        <p:spPr>
          <a:xfrm flipV="1">
            <a:off x="10393301" y="1785365"/>
            <a:ext cx="1482048" cy="15069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Afbeelding 199">
            <a:extLst>
              <a:ext uri="{FF2B5EF4-FFF2-40B4-BE49-F238E27FC236}">
                <a16:creationId xmlns:a16="http://schemas.microsoft.com/office/drawing/2014/main" id="{04362F31-0CD7-165A-CC42-8215CC31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44" y="71048"/>
            <a:ext cx="2610596" cy="1080000"/>
          </a:xfrm>
          <a:prstGeom prst="rect">
            <a:avLst/>
          </a:prstGeom>
        </p:spPr>
      </p:pic>
      <p:cxnSp>
        <p:nvCxnSpPr>
          <p:cNvPr id="206" name="Rechte verbindingslijn 205">
            <a:extLst>
              <a:ext uri="{FF2B5EF4-FFF2-40B4-BE49-F238E27FC236}">
                <a16:creationId xmlns:a16="http://schemas.microsoft.com/office/drawing/2014/main" id="{6851E508-B2F1-EA04-167A-995D56DCB8E1}"/>
              </a:ext>
            </a:extLst>
          </p:cNvPr>
          <p:cNvCxnSpPr>
            <a:cxnSpLocks/>
          </p:cNvCxnSpPr>
          <p:nvPr/>
        </p:nvCxnSpPr>
        <p:spPr>
          <a:xfrm flipV="1">
            <a:off x="10381346" y="4536966"/>
            <a:ext cx="1661619" cy="16743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Rechte verbindingslijn 207">
            <a:extLst>
              <a:ext uri="{FF2B5EF4-FFF2-40B4-BE49-F238E27FC236}">
                <a16:creationId xmlns:a16="http://schemas.microsoft.com/office/drawing/2014/main" id="{31D3286E-F5FF-C7F8-605B-018F37E0B7F3}"/>
              </a:ext>
            </a:extLst>
          </p:cNvPr>
          <p:cNvCxnSpPr>
            <a:cxnSpLocks/>
          </p:cNvCxnSpPr>
          <p:nvPr/>
        </p:nvCxnSpPr>
        <p:spPr>
          <a:xfrm>
            <a:off x="10943766" y="5643663"/>
            <a:ext cx="894986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kstvak 208">
            <a:extLst>
              <a:ext uri="{FF2B5EF4-FFF2-40B4-BE49-F238E27FC236}">
                <a16:creationId xmlns:a16="http://schemas.microsoft.com/office/drawing/2014/main" id="{16763CFF-4ED7-373C-D09C-7ED3608E24EE}"/>
              </a:ext>
            </a:extLst>
          </p:cNvPr>
          <p:cNvSpPr txBox="1"/>
          <p:nvPr/>
        </p:nvSpPr>
        <p:spPr>
          <a:xfrm>
            <a:off x="11157052" y="5610787"/>
            <a:ext cx="62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rgbClr val="00B0F0"/>
                </a:solidFill>
              </a:rPr>
              <a:t>+6</a:t>
            </a:r>
          </a:p>
        </p:txBody>
      </p:sp>
      <p:cxnSp>
        <p:nvCxnSpPr>
          <p:cNvPr id="211" name="Rechte verbindingslijn 210">
            <a:extLst>
              <a:ext uri="{FF2B5EF4-FFF2-40B4-BE49-F238E27FC236}">
                <a16:creationId xmlns:a16="http://schemas.microsoft.com/office/drawing/2014/main" id="{48B320D1-6584-8FE1-9664-F6B9BFB93670}"/>
              </a:ext>
            </a:extLst>
          </p:cNvPr>
          <p:cNvCxnSpPr>
            <a:cxnSpLocks/>
          </p:cNvCxnSpPr>
          <p:nvPr/>
        </p:nvCxnSpPr>
        <p:spPr>
          <a:xfrm>
            <a:off x="11806679" y="4744012"/>
            <a:ext cx="5987" cy="912351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kstvak 211">
            <a:extLst>
              <a:ext uri="{FF2B5EF4-FFF2-40B4-BE49-F238E27FC236}">
                <a16:creationId xmlns:a16="http://schemas.microsoft.com/office/drawing/2014/main" id="{CEC3C7B3-5C92-53B3-41B7-6BB8EDC89127}"/>
              </a:ext>
            </a:extLst>
          </p:cNvPr>
          <p:cNvSpPr txBox="1"/>
          <p:nvPr/>
        </p:nvSpPr>
        <p:spPr>
          <a:xfrm>
            <a:off x="11762828" y="5016652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>
                <a:solidFill>
                  <a:srgbClr val="7030A0"/>
                </a:solidFill>
              </a:rPr>
              <a:t>+30</a:t>
            </a:r>
          </a:p>
        </p:txBody>
      </p:sp>
      <p:sp>
        <p:nvSpPr>
          <p:cNvPr id="214" name="Tekstvak 213">
            <a:extLst>
              <a:ext uri="{FF2B5EF4-FFF2-40B4-BE49-F238E27FC236}">
                <a16:creationId xmlns:a16="http://schemas.microsoft.com/office/drawing/2014/main" id="{7BDC1621-3BBA-7CB2-1F79-6E09D798048B}"/>
              </a:ext>
            </a:extLst>
          </p:cNvPr>
          <p:cNvSpPr txBox="1"/>
          <p:nvPr/>
        </p:nvSpPr>
        <p:spPr>
          <a:xfrm>
            <a:off x="8533056" y="5622485"/>
            <a:ext cx="562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FF66CC"/>
                </a:solidFill>
              </a:rPr>
              <a:t>rc</a:t>
            </a:r>
            <a:r>
              <a:rPr lang="nl-NL" sz="1600" b="1" dirty="0"/>
              <a:t> = </a:t>
            </a:r>
            <a:endParaRPr lang="nl-NL" sz="1600" b="1" dirty="0">
              <a:solidFill>
                <a:srgbClr val="FF66CC"/>
              </a:solidFill>
            </a:endParaRPr>
          </a:p>
        </p:txBody>
      </p:sp>
      <p:sp>
        <p:nvSpPr>
          <p:cNvPr id="215" name="Tekstvak 214">
            <a:extLst>
              <a:ext uri="{FF2B5EF4-FFF2-40B4-BE49-F238E27FC236}">
                <a16:creationId xmlns:a16="http://schemas.microsoft.com/office/drawing/2014/main" id="{7D463814-05FC-4B45-D78C-2A3D5A0E8FEB}"/>
              </a:ext>
            </a:extLst>
          </p:cNvPr>
          <p:cNvSpPr txBox="1"/>
          <p:nvPr/>
        </p:nvSpPr>
        <p:spPr>
          <a:xfrm>
            <a:off x="8916013" y="5622485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7030A0"/>
                </a:solidFill>
              </a:rPr>
              <a:t>30 </a:t>
            </a:r>
            <a:r>
              <a:rPr lang="nl-NL" sz="1600" b="1" dirty="0"/>
              <a:t>: </a:t>
            </a:r>
            <a:r>
              <a:rPr lang="nl-NL" sz="1600" b="1" dirty="0">
                <a:solidFill>
                  <a:srgbClr val="00B0F0"/>
                </a:solidFill>
              </a:rPr>
              <a:t>6</a:t>
            </a:r>
          </a:p>
        </p:txBody>
      </p:sp>
      <p:sp>
        <p:nvSpPr>
          <p:cNvPr id="216" name="Tekstvak 215">
            <a:extLst>
              <a:ext uri="{FF2B5EF4-FFF2-40B4-BE49-F238E27FC236}">
                <a16:creationId xmlns:a16="http://schemas.microsoft.com/office/drawing/2014/main" id="{C2C5F151-1B6C-7702-9B97-0A921C86E376}"/>
              </a:ext>
            </a:extLst>
          </p:cNvPr>
          <p:cNvSpPr txBox="1"/>
          <p:nvPr/>
        </p:nvSpPr>
        <p:spPr>
          <a:xfrm>
            <a:off x="9460715" y="5621061"/>
            <a:ext cx="444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= </a:t>
            </a:r>
            <a:r>
              <a:rPr lang="nl-NL" sz="1600" b="1" dirty="0">
                <a:solidFill>
                  <a:srgbClr val="FF66CC"/>
                </a:solidFill>
              </a:rPr>
              <a:t>5</a:t>
            </a:r>
          </a:p>
        </p:txBody>
      </p:sp>
      <p:sp>
        <p:nvSpPr>
          <p:cNvPr id="217" name="Tekstvak 216">
            <a:extLst>
              <a:ext uri="{FF2B5EF4-FFF2-40B4-BE49-F238E27FC236}">
                <a16:creationId xmlns:a16="http://schemas.microsoft.com/office/drawing/2014/main" id="{DB5A5961-D228-9BE4-9446-4DD1606AFDF9}"/>
              </a:ext>
            </a:extLst>
          </p:cNvPr>
          <p:cNvSpPr txBox="1"/>
          <p:nvPr/>
        </p:nvSpPr>
        <p:spPr>
          <a:xfrm>
            <a:off x="8400028" y="4363106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alleen 2 punten </a:t>
            </a:r>
          </a:p>
          <a:p>
            <a:pPr algn="ctr"/>
            <a:r>
              <a:rPr lang="nl-NL" sz="1600" dirty="0"/>
              <a:t>zijn gegeven</a:t>
            </a:r>
          </a:p>
        </p:txBody>
      </p:sp>
      <p:sp>
        <p:nvSpPr>
          <p:cNvPr id="218" name="Tekstvak 217">
            <a:extLst>
              <a:ext uri="{FF2B5EF4-FFF2-40B4-BE49-F238E27FC236}">
                <a16:creationId xmlns:a16="http://schemas.microsoft.com/office/drawing/2014/main" id="{3F3B498F-ECE1-FA53-8846-C9A563121FFF}"/>
              </a:ext>
            </a:extLst>
          </p:cNvPr>
          <p:cNvSpPr txBox="1"/>
          <p:nvPr/>
        </p:nvSpPr>
        <p:spPr>
          <a:xfrm>
            <a:off x="8543592" y="6081960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F2800E"/>
                </a:solidFill>
              </a:rPr>
              <a:t>bg </a:t>
            </a:r>
            <a:r>
              <a:rPr lang="nl-NL" sz="1600" b="1" dirty="0"/>
              <a:t>=</a:t>
            </a:r>
          </a:p>
        </p:txBody>
      </p:sp>
      <p:cxnSp>
        <p:nvCxnSpPr>
          <p:cNvPr id="219" name="Rechte verbindingslijn 218">
            <a:extLst>
              <a:ext uri="{FF2B5EF4-FFF2-40B4-BE49-F238E27FC236}">
                <a16:creationId xmlns:a16="http://schemas.microsoft.com/office/drawing/2014/main" id="{D7359C80-3569-0DF7-A278-51F07F82A399}"/>
              </a:ext>
            </a:extLst>
          </p:cNvPr>
          <p:cNvCxnSpPr>
            <a:cxnSpLocks/>
          </p:cNvCxnSpPr>
          <p:nvPr/>
        </p:nvCxnSpPr>
        <p:spPr>
          <a:xfrm>
            <a:off x="10381346" y="5636187"/>
            <a:ext cx="562420" cy="7088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kstvak 221">
            <a:extLst>
              <a:ext uri="{FF2B5EF4-FFF2-40B4-BE49-F238E27FC236}">
                <a16:creationId xmlns:a16="http://schemas.microsoft.com/office/drawing/2014/main" id="{E939521B-B30B-8E34-9B11-F95CE4E8883E}"/>
              </a:ext>
            </a:extLst>
          </p:cNvPr>
          <p:cNvSpPr txBox="1"/>
          <p:nvPr/>
        </p:nvSpPr>
        <p:spPr>
          <a:xfrm>
            <a:off x="10483602" y="5338988"/>
            <a:ext cx="62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rgbClr val="00B0F0"/>
                </a:solidFill>
              </a:rPr>
              <a:t>-4</a:t>
            </a:r>
          </a:p>
        </p:txBody>
      </p:sp>
      <p:cxnSp>
        <p:nvCxnSpPr>
          <p:cNvPr id="223" name="Rechte verbindingslijn 222">
            <a:extLst>
              <a:ext uri="{FF2B5EF4-FFF2-40B4-BE49-F238E27FC236}">
                <a16:creationId xmlns:a16="http://schemas.microsoft.com/office/drawing/2014/main" id="{524BC222-C74D-593A-9223-187A39939573}"/>
              </a:ext>
            </a:extLst>
          </p:cNvPr>
          <p:cNvCxnSpPr>
            <a:cxnSpLocks/>
          </p:cNvCxnSpPr>
          <p:nvPr/>
        </p:nvCxnSpPr>
        <p:spPr>
          <a:xfrm flipV="1">
            <a:off x="10381346" y="5636187"/>
            <a:ext cx="0" cy="586666"/>
          </a:xfrm>
          <a:prstGeom prst="line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kstvak 225">
            <a:extLst>
              <a:ext uri="{FF2B5EF4-FFF2-40B4-BE49-F238E27FC236}">
                <a16:creationId xmlns:a16="http://schemas.microsoft.com/office/drawing/2014/main" id="{2118540E-F795-93AF-7D2B-FF4051570F6E}"/>
              </a:ext>
            </a:extLst>
          </p:cNvPr>
          <p:cNvSpPr txBox="1"/>
          <p:nvPr/>
        </p:nvSpPr>
        <p:spPr>
          <a:xfrm>
            <a:off x="8951104" y="6075526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30 </a:t>
            </a:r>
            <a:r>
              <a:rPr lang="nl-NL" sz="1600" b="1" dirty="0">
                <a:solidFill>
                  <a:srgbClr val="7030A0"/>
                </a:solidFill>
              </a:rPr>
              <a:t>- 20</a:t>
            </a:r>
          </a:p>
        </p:txBody>
      </p:sp>
      <p:sp>
        <p:nvSpPr>
          <p:cNvPr id="227" name="Tekstballon: rechthoek 226">
            <a:extLst>
              <a:ext uri="{FF2B5EF4-FFF2-40B4-BE49-F238E27FC236}">
                <a16:creationId xmlns:a16="http://schemas.microsoft.com/office/drawing/2014/main" id="{EF05C305-B80C-9890-B721-6244FC027E9E}"/>
              </a:ext>
            </a:extLst>
          </p:cNvPr>
          <p:cNvSpPr/>
          <p:nvPr/>
        </p:nvSpPr>
        <p:spPr>
          <a:xfrm>
            <a:off x="8845569" y="6505193"/>
            <a:ext cx="720298" cy="301204"/>
          </a:xfrm>
          <a:prstGeom prst="wedgeRectCallout">
            <a:avLst>
              <a:gd name="adj1" fmla="val 41332"/>
              <a:gd name="adj2" fmla="val -856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>
                <a:solidFill>
                  <a:srgbClr val="00B0F0"/>
                </a:solidFill>
              </a:rPr>
              <a:t>4</a:t>
            </a:r>
            <a:r>
              <a:rPr lang="nl-NL" sz="1600" b="1" dirty="0">
                <a:solidFill>
                  <a:schemeClr val="tx1"/>
                </a:solidFill>
              </a:rPr>
              <a:t> </a:t>
            </a:r>
            <a:r>
              <a:rPr lang="nl-NL" sz="1600" dirty="0">
                <a:solidFill>
                  <a:schemeClr val="tx1"/>
                </a:solidFill>
              </a:rPr>
              <a:t>x</a:t>
            </a:r>
            <a:r>
              <a:rPr lang="nl-NL" sz="1600" b="1" dirty="0">
                <a:solidFill>
                  <a:schemeClr val="tx1"/>
                </a:solidFill>
              </a:rPr>
              <a:t> </a:t>
            </a:r>
            <a:r>
              <a:rPr lang="nl-NL" sz="1600" b="1" dirty="0">
                <a:solidFill>
                  <a:srgbClr val="FF66CC"/>
                </a:solidFill>
              </a:rPr>
              <a:t>5</a:t>
            </a:r>
          </a:p>
        </p:txBody>
      </p:sp>
      <p:sp>
        <p:nvSpPr>
          <p:cNvPr id="228" name="Tekstvak 227">
            <a:extLst>
              <a:ext uri="{FF2B5EF4-FFF2-40B4-BE49-F238E27FC236}">
                <a16:creationId xmlns:a16="http://schemas.microsoft.com/office/drawing/2014/main" id="{DC922FA0-C064-3E99-0558-611C2FF31F9F}"/>
              </a:ext>
            </a:extLst>
          </p:cNvPr>
          <p:cNvSpPr txBox="1"/>
          <p:nvPr/>
        </p:nvSpPr>
        <p:spPr>
          <a:xfrm>
            <a:off x="9574715" y="6074102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=</a:t>
            </a:r>
            <a:r>
              <a:rPr lang="nl-NL" sz="1600" dirty="0"/>
              <a:t> </a:t>
            </a:r>
            <a:r>
              <a:rPr lang="nl-NL" sz="1600" b="1" dirty="0">
                <a:solidFill>
                  <a:srgbClr val="F2800E"/>
                </a:solidFill>
              </a:rPr>
              <a:t>10</a:t>
            </a:r>
          </a:p>
        </p:txBody>
      </p:sp>
      <p:sp>
        <p:nvSpPr>
          <p:cNvPr id="229" name="Tekstvak 228">
            <a:extLst>
              <a:ext uri="{FF2B5EF4-FFF2-40B4-BE49-F238E27FC236}">
                <a16:creationId xmlns:a16="http://schemas.microsoft.com/office/drawing/2014/main" id="{CFAB79C4-478B-3250-6AB7-0097876D6562}"/>
              </a:ext>
            </a:extLst>
          </p:cNvPr>
          <p:cNvSpPr txBox="1"/>
          <p:nvPr/>
        </p:nvSpPr>
        <p:spPr>
          <a:xfrm>
            <a:off x="10300436" y="5668927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>
                <a:solidFill>
                  <a:srgbClr val="7030A0"/>
                </a:solidFill>
              </a:rPr>
              <a:t>-20</a:t>
            </a:r>
          </a:p>
        </p:txBody>
      </p:sp>
      <p:sp>
        <p:nvSpPr>
          <p:cNvPr id="231" name="Tekstvak 230">
            <a:extLst>
              <a:ext uri="{FF2B5EF4-FFF2-40B4-BE49-F238E27FC236}">
                <a16:creationId xmlns:a16="http://schemas.microsoft.com/office/drawing/2014/main" id="{A0CE668A-8983-48C7-57AB-8752A6575C2D}"/>
              </a:ext>
            </a:extLst>
          </p:cNvPr>
          <p:cNvSpPr txBox="1"/>
          <p:nvPr/>
        </p:nvSpPr>
        <p:spPr>
          <a:xfrm>
            <a:off x="6357081" y="6033224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: </a:t>
            </a:r>
            <a:r>
              <a:rPr lang="nl-NL" sz="1600" b="1" dirty="0">
                <a:solidFill>
                  <a:srgbClr val="00B0F0"/>
                </a:solidFill>
              </a:rPr>
              <a:t>3</a:t>
            </a:r>
            <a:endParaRPr lang="nl-NL" sz="1600" dirty="0"/>
          </a:p>
        </p:txBody>
      </p:sp>
      <p:sp>
        <p:nvSpPr>
          <p:cNvPr id="234" name="Tekstvak 233">
            <a:extLst>
              <a:ext uri="{FF2B5EF4-FFF2-40B4-BE49-F238E27FC236}">
                <a16:creationId xmlns:a16="http://schemas.microsoft.com/office/drawing/2014/main" id="{FD4BFDB0-E37B-EF3B-A892-67BF0EF62F0F}"/>
              </a:ext>
            </a:extLst>
          </p:cNvPr>
          <p:cNvSpPr txBox="1"/>
          <p:nvPr/>
        </p:nvSpPr>
        <p:spPr>
          <a:xfrm>
            <a:off x="6361442" y="6488396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: </a:t>
            </a:r>
            <a:r>
              <a:rPr lang="nl-NL" sz="1600" b="1" dirty="0">
                <a:solidFill>
                  <a:srgbClr val="00B0F0"/>
                </a:solidFill>
              </a:rPr>
              <a:t>4</a:t>
            </a:r>
            <a:endParaRPr lang="nl-NL" sz="1600" dirty="0"/>
          </a:p>
        </p:txBody>
      </p:sp>
      <p:sp>
        <p:nvSpPr>
          <p:cNvPr id="235" name="Tekstvak 234">
            <a:extLst>
              <a:ext uri="{FF2B5EF4-FFF2-40B4-BE49-F238E27FC236}">
                <a16:creationId xmlns:a16="http://schemas.microsoft.com/office/drawing/2014/main" id="{963999D0-DF5A-3646-E0FB-16C7A193F78A}"/>
              </a:ext>
            </a:extLst>
          </p:cNvPr>
          <p:cNvSpPr txBox="1"/>
          <p:nvPr/>
        </p:nvSpPr>
        <p:spPr>
          <a:xfrm>
            <a:off x="6355030" y="6254756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: </a:t>
            </a:r>
            <a:r>
              <a:rPr lang="nl-NL" sz="1600" b="1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" name="Tekstballon: rechthoek 5">
            <a:extLst>
              <a:ext uri="{FF2B5EF4-FFF2-40B4-BE49-F238E27FC236}">
                <a16:creationId xmlns:a16="http://schemas.microsoft.com/office/drawing/2014/main" id="{8E08BE3F-5893-E097-5BC6-7C78A7E0BA7B}"/>
              </a:ext>
            </a:extLst>
          </p:cNvPr>
          <p:cNvSpPr/>
          <p:nvPr/>
        </p:nvSpPr>
        <p:spPr>
          <a:xfrm>
            <a:off x="7399475" y="3717472"/>
            <a:ext cx="993703" cy="301204"/>
          </a:xfrm>
          <a:prstGeom prst="wedgeRectCallout">
            <a:avLst>
              <a:gd name="adj1" fmla="val 15083"/>
              <a:gd name="adj2" fmla="val -2610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F2800E"/>
                </a:solidFill>
              </a:rPr>
              <a:t>10</a:t>
            </a:r>
            <a:r>
              <a:rPr lang="nl-NL" sz="1600" dirty="0">
                <a:solidFill>
                  <a:schemeClr val="tx1"/>
                </a:solidFill>
              </a:rPr>
              <a:t> + </a:t>
            </a:r>
            <a:r>
              <a:rPr lang="nl-NL" sz="1600" dirty="0">
                <a:solidFill>
                  <a:srgbClr val="FF66CC"/>
                </a:solidFill>
              </a:rPr>
              <a:t>5</a:t>
            </a:r>
            <a:r>
              <a:rPr lang="nl-NL" sz="1600" dirty="0">
                <a:solidFill>
                  <a:schemeClr val="tx1"/>
                </a:solidFill>
              </a:rPr>
              <a:t> x </a:t>
            </a:r>
            <a:r>
              <a:rPr lang="nl-NL" sz="1600" dirty="0">
                <a:solidFill>
                  <a:srgbClr val="00B0F0"/>
                </a:solidFill>
              </a:rPr>
              <a:t>4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6BBD8B12-ACC6-34DC-5B67-179922728923}"/>
              </a:ext>
            </a:extLst>
          </p:cNvPr>
          <p:cNvCxnSpPr>
            <a:cxnSpLocks/>
          </p:cNvCxnSpPr>
          <p:nvPr/>
        </p:nvCxnSpPr>
        <p:spPr>
          <a:xfrm>
            <a:off x="-17177" y="2802045"/>
            <a:ext cx="451707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BA2CCEF5-EABB-FC1C-3577-15BA21BED649}"/>
              </a:ext>
            </a:extLst>
          </p:cNvPr>
          <p:cNvSpPr txBox="1"/>
          <p:nvPr/>
        </p:nvSpPr>
        <p:spPr>
          <a:xfrm>
            <a:off x="4639976" y="897481"/>
            <a:ext cx="415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(+)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6703872-316C-F6B5-39AA-D66B00BE3329}"/>
              </a:ext>
            </a:extLst>
          </p:cNvPr>
          <p:cNvSpPr txBox="1"/>
          <p:nvPr/>
        </p:nvSpPr>
        <p:spPr>
          <a:xfrm>
            <a:off x="5170327" y="895746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(-)</a:t>
            </a:r>
          </a:p>
        </p:txBody>
      </p:sp>
    </p:spTree>
    <p:extLst>
      <p:ext uri="{BB962C8B-B14F-4D97-AF65-F5344CB8AC3E}">
        <p14:creationId xmlns:p14="http://schemas.microsoft.com/office/powerpoint/2010/main" val="32453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15" grpId="0"/>
      <p:bldP spid="18" grpId="0"/>
      <p:bldP spid="19" grpId="0"/>
      <p:bldP spid="24" grpId="0" animBg="1"/>
      <p:bldP spid="25" grpId="0" animBg="1"/>
      <p:bldP spid="96" grpId="0"/>
      <p:bldP spid="97" grpId="0"/>
      <p:bldP spid="98" grpId="0"/>
      <p:bldP spid="99" grpId="0"/>
      <p:bldP spid="100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203" grpId="0"/>
      <p:bldP spid="204" grpId="0"/>
      <p:bldP spid="115" grpId="0"/>
      <p:bldP spid="116" grpId="0"/>
      <p:bldP spid="117" grpId="0"/>
      <p:bldP spid="118" grpId="0"/>
      <p:bldP spid="119" grpId="0" animBg="1"/>
      <p:bldP spid="120" grpId="0" animBg="1"/>
      <p:bldP spid="194" grpId="0"/>
      <p:bldP spid="195" grpId="0"/>
      <p:bldP spid="196" grpId="0"/>
      <p:bldP spid="197" grpId="0"/>
      <p:bldP spid="209" grpId="0"/>
      <p:bldP spid="212" grpId="0"/>
      <p:bldP spid="214" grpId="0"/>
      <p:bldP spid="215" grpId="0"/>
      <p:bldP spid="216" grpId="0"/>
      <p:bldP spid="217" grpId="0"/>
      <p:bldP spid="218" grpId="0"/>
      <p:bldP spid="222" grpId="0"/>
      <p:bldP spid="226" grpId="0"/>
      <p:bldP spid="227" grpId="0" animBg="1"/>
      <p:bldP spid="228" grpId="0"/>
      <p:bldP spid="229" grpId="0"/>
      <p:bldP spid="231" grpId="0"/>
      <p:bldP spid="234" grpId="0"/>
      <p:bldP spid="235" grpId="0"/>
      <p:bldP spid="6" grpId="0" animBg="1"/>
      <p:bldP spid="5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CC8D-D128-7F5A-79F1-06A98AB27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FDF3513-E5B7-2410-2578-E595795261A7}"/>
              </a:ext>
            </a:extLst>
          </p:cNvPr>
          <p:cNvSpPr txBox="1"/>
          <p:nvPr/>
        </p:nvSpPr>
        <p:spPr>
          <a:xfrm>
            <a:off x="337243" y="226337"/>
            <a:ext cx="75023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</a:t>
            </a:r>
            <a:r>
              <a:rPr lang="nl-NL" sz="1800" dirty="0"/>
              <a:t>7K Somformule/grafiek en verschilformule/grafiek (lineair verband)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2D5D7DA-7D6D-A294-92DA-53C24A27575F}"/>
              </a:ext>
            </a:extLst>
          </p:cNvPr>
          <p:cNvSpPr txBox="1"/>
          <p:nvPr/>
        </p:nvSpPr>
        <p:spPr>
          <a:xfrm>
            <a:off x="34223" y="2305415"/>
            <a:ext cx="219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betekent dat je het bij elkaar op moet tellen 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3F854EC-482B-24FE-DF79-5976BF24BF2A}"/>
              </a:ext>
            </a:extLst>
          </p:cNvPr>
          <p:cNvSpPr txBox="1"/>
          <p:nvPr/>
        </p:nvSpPr>
        <p:spPr>
          <a:xfrm>
            <a:off x="3945983" y="705932"/>
            <a:ext cx="922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Formule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FB9F363-70AE-57D0-9CEB-8A1B57F29CCA}"/>
              </a:ext>
            </a:extLst>
          </p:cNvPr>
          <p:cNvSpPr txBox="1"/>
          <p:nvPr/>
        </p:nvSpPr>
        <p:spPr>
          <a:xfrm>
            <a:off x="9204289" y="705932"/>
            <a:ext cx="863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Grafiek 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67480A8C-8774-D02F-B1FC-6EA03DAFC980}"/>
              </a:ext>
            </a:extLst>
          </p:cNvPr>
          <p:cNvCxnSpPr>
            <a:cxnSpLocks/>
          </p:cNvCxnSpPr>
          <p:nvPr/>
        </p:nvCxnSpPr>
        <p:spPr>
          <a:xfrm>
            <a:off x="23836" y="748683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0F003879-5773-D565-BEDC-2ABC6BBA98EE}"/>
              </a:ext>
            </a:extLst>
          </p:cNvPr>
          <p:cNvCxnSpPr>
            <a:cxnSpLocks/>
          </p:cNvCxnSpPr>
          <p:nvPr/>
        </p:nvCxnSpPr>
        <p:spPr>
          <a:xfrm>
            <a:off x="-76357" y="1044486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DCD4D410-3E6F-D9A4-8298-D190CD72CA15}"/>
              </a:ext>
            </a:extLst>
          </p:cNvPr>
          <p:cNvCxnSpPr>
            <a:cxnSpLocks/>
          </p:cNvCxnSpPr>
          <p:nvPr/>
        </p:nvCxnSpPr>
        <p:spPr>
          <a:xfrm flipH="1">
            <a:off x="2358838" y="1025436"/>
            <a:ext cx="0" cy="5799706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8A36A82-6D9E-7A56-F76A-B45B842CDEB5}"/>
              </a:ext>
            </a:extLst>
          </p:cNvPr>
          <p:cNvCxnSpPr>
            <a:cxnSpLocks/>
          </p:cNvCxnSpPr>
          <p:nvPr/>
        </p:nvCxnSpPr>
        <p:spPr>
          <a:xfrm>
            <a:off x="6883400" y="1044486"/>
            <a:ext cx="0" cy="5772091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45FC5324-5EE0-87B1-9BFD-BFB3D4CD3E33}"/>
              </a:ext>
            </a:extLst>
          </p:cNvPr>
          <p:cNvSpPr txBox="1"/>
          <p:nvPr/>
        </p:nvSpPr>
        <p:spPr>
          <a:xfrm>
            <a:off x="149633" y="5038935"/>
            <a:ext cx="2239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/>
              <a:t>betekent dat je van elkaar af moet halen 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3B9E39E-2289-D98C-94DA-B8669E74C306}"/>
              </a:ext>
            </a:extLst>
          </p:cNvPr>
          <p:cNvSpPr txBox="1"/>
          <p:nvPr/>
        </p:nvSpPr>
        <p:spPr>
          <a:xfrm>
            <a:off x="641635" y="1816463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Som (+)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4974070-B495-9FC9-49F0-5485F9D04532}"/>
              </a:ext>
            </a:extLst>
          </p:cNvPr>
          <p:cNvSpPr txBox="1"/>
          <p:nvPr/>
        </p:nvSpPr>
        <p:spPr>
          <a:xfrm>
            <a:off x="598785" y="4494873"/>
            <a:ext cx="1127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Verschil (-)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3419EDA-BF35-06C7-3929-CA1EA2D01AC6}"/>
              </a:ext>
            </a:extLst>
          </p:cNvPr>
          <p:cNvCxnSpPr>
            <a:cxnSpLocks/>
          </p:cNvCxnSpPr>
          <p:nvPr/>
        </p:nvCxnSpPr>
        <p:spPr>
          <a:xfrm>
            <a:off x="-76357" y="3990277"/>
            <a:ext cx="12209177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32C45746-12E4-8781-9741-E237919E5D5D}"/>
              </a:ext>
            </a:extLst>
          </p:cNvPr>
          <p:cNvSpPr txBox="1"/>
          <p:nvPr/>
        </p:nvSpPr>
        <p:spPr>
          <a:xfrm>
            <a:off x="3335117" y="2443454"/>
            <a:ext cx="253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Kosten B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F2800E"/>
                </a:solidFill>
              </a:rPr>
              <a:t> 15 </a:t>
            </a:r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  5 </a:t>
            </a:r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</a:t>
            </a:r>
            <a:r>
              <a:rPr lang="nl-NL" sz="1600" dirty="0"/>
              <a:t> 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A36C68F-218D-4615-D728-246ACB061281}"/>
              </a:ext>
            </a:extLst>
          </p:cNvPr>
          <p:cNvSpPr txBox="1"/>
          <p:nvPr/>
        </p:nvSpPr>
        <p:spPr>
          <a:xfrm>
            <a:off x="3333403" y="2126465"/>
            <a:ext cx="2543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</a:rPr>
              <a:t>Kosten A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F2800E"/>
                </a:solidFill>
              </a:rPr>
              <a:t>    5 </a:t>
            </a:r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  7 </a:t>
            </a:r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 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F6A616D6-707E-F7FA-02E5-3DDB27B61C23}"/>
              </a:ext>
            </a:extLst>
          </p:cNvPr>
          <p:cNvCxnSpPr/>
          <p:nvPr/>
        </p:nvCxnSpPr>
        <p:spPr>
          <a:xfrm>
            <a:off x="3354569" y="2819297"/>
            <a:ext cx="2534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8842B92C-B794-0882-22F7-A4C7E8C076DD}"/>
              </a:ext>
            </a:extLst>
          </p:cNvPr>
          <p:cNvSpPr txBox="1"/>
          <p:nvPr/>
        </p:nvSpPr>
        <p:spPr>
          <a:xfrm>
            <a:off x="5872808" y="264179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+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07DE214-5E1D-CD64-73CC-C9A2073691B6}"/>
              </a:ext>
            </a:extLst>
          </p:cNvPr>
          <p:cNvSpPr txBox="1"/>
          <p:nvPr/>
        </p:nvSpPr>
        <p:spPr>
          <a:xfrm>
            <a:off x="4977942" y="2840563"/>
            <a:ext cx="918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BFE84DC8-7E08-D601-1110-3EB31E211BB0}"/>
              </a:ext>
            </a:extLst>
          </p:cNvPr>
          <p:cNvSpPr txBox="1"/>
          <p:nvPr/>
        </p:nvSpPr>
        <p:spPr>
          <a:xfrm>
            <a:off x="3033056" y="2851952"/>
            <a:ext cx="1424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Kosten A + B </a:t>
            </a:r>
            <a:r>
              <a:rPr lang="nl-NL" sz="1600" dirty="0"/>
              <a:t>=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948047EE-3F15-AB47-1BBD-1A49126B39C3}"/>
              </a:ext>
            </a:extLst>
          </p:cNvPr>
          <p:cNvSpPr txBox="1"/>
          <p:nvPr/>
        </p:nvSpPr>
        <p:spPr>
          <a:xfrm>
            <a:off x="4294506" y="2843251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2800E"/>
                </a:solidFill>
              </a:rPr>
              <a:t>20</a:t>
            </a:r>
            <a:endParaRPr lang="nl-NL" sz="1600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B6CD2FCC-4458-3370-B0F9-E61B180F775E}"/>
              </a:ext>
            </a:extLst>
          </p:cNvPr>
          <p:cNvSpPr txBox="1"/>
          <p:nvPr/>
        </p:nvSpPr>
        <p:spPr>
          <a:xfrm>
            <a:off x="4564234" y="2840040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12</a:t>
            </a:r>
            <a:endParaRPr lang="nl-NL" sz="1600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4935FB16-FD54-1313-3AE2-73C350AFFC1C}"/>
              </a:ext>
            </a:extLst>
          </p:cNvPr>
          <p:cNvSpPr txBox="1"/>
          <p:nvPr/>
        </p:nvSpPr>
        <p:spPr>
          <a:xfrm>
            <a:off x="3324007" y="5806007"/>
            <a:ext cx="253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Kosten B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F2800E"/>
                </a:solidFill>
              </a:rPr>
              <a:t> 15 </a:t>
            </a:r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  5 </a:t>
            </a:r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 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CA1A3BC4-076E-9A08-3325-B69FD9173AE2}"/>
              </a:ext>
            </a:extLst>
          </p:cNvPr>
          <p:cNvSpPr txBox="1"/>
          <p:nvPr/>
        </p:nvSpPr>
        <p:spPr>
          <a:xfrm>
            <a:off x="3322293" y="5489018"/>
            <a:ext cx="2543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</a:rPr>
              <a:t>Kosten A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F2800E"/>
                </a:solidFill>
              </a:rPr>
              <a:t>   5  </a:t>
            </a:r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  7 </a:t>
            </a:r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 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9C5DF9A1-F32B-64C4-B519-91BC177A0434}"/>
              </a:ext>
            </a:extLst>
          </p:cNvPr>
          <p:cNvCxnSpPr/>
          <p:nvPr/>
        </p:nvCxnSpPr>
        <p:spPr>
          <a:xfrm>
            <a:off x="3343459" y="6181850"/>
            <a:ext cx="2534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kstvak 29">
            <a:extLst>
              <a:ext uri="{FF2B5EF4-FFF2-40B4-BE49-F238E27FC236}">
                <a16:creationId xmlns:a16="http://schemas.microsoft.com/office/drawing/2014/main" id="{F3841A9F-E93A-9394-F4FC-72D643A579D2}"/>
              </a:ext>
            </a:extLst>
          </p:cNvPr>
          <p:cNvSpPr txBox="1"/>
          <p:nvPr/>
        </p:nvSpPr>
        <p:spPr>
          <a:xfrm>
            <a:off x="5861698" y="6004343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-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3ECE3641-9A82-8CCC-B2D0-182E5F96CFFE}"/>
              </a:ext>
            </a:extLst>
          </p:cNvPr>
          <p:cNvSpPr txBox="1"/>
          <p:nvPr/>
        </p:nvSpPr>
        <p:spPr>
          <a:xfrm>
            <a:off x="4945183" y="6211347"/>
            <a:ext cx="918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 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54E369C-FE51-7D36-564C-1DB1AE036964}"/>
              </a:ext>
            </a:extLst>
          </p:cNvPr>
          <p:cNvSpPr txBox="1"/>
          <p:nvPr/>
        </p:nvSpPr>
        <p:spPr>
          <a:xfrm>
            <a:off x="3021946" y="6214505"/>
            <a:ext cx="1385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Kosten A - B </a:t>
            </a:r>
            <a:r>
              <a:rPr lang="nl-NL" sz="1600" dirty="0"/>
              <a:t>=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BD2A103A-7811-8865-93DF-8D852F125C2A}"/>
              </a:ext>
            </a:extLst>
          </p:cNvPr>
          <p:cNvSpPr txBox="1"/>
          <p:nvPr/>
        </p:nvSpPr>
        <p:spPr>
          <a:xfrm>
            <a:off x="4178621" y="6205804"/>
            <a:ext cx="541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2800E"/>
                </a:solidFill>
              </a:rPr>
              <a:t>  -10</a:t>
            </a:r>
            <a:endParaRPr lang="nl-NL" sz="1600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F99AC4D2-2ACB-99B0-C59A-5FF5722E8858}"/>
              </a:ext>
            </a:extLst>
          </p:cNvPr>
          <p:cNvSpPr txBox="1"/>
          <p:nvPr/>
        </p:nvSpPr>
        <p:spPr>
          <a:xfrm>
            <a:off x="4572174" y="6202593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 2</a:t>
            </a:r>
            <a:endParaRPr lang="nl-NL" sz="1600" dirty="0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F2E98620-342E-E3E7-DB3B-D8B623634864}"/>
              </a:ext>
            </a:extLst>
          </p:cNvPr>
          <p:cNvSpPr txBox="1"/>
          <p:nvPr/>
        </p:nvSpPr>
        <p:spPr>
          <a:xfrm>
            <a:off x="3347485" y="4174208"/>
            <a:ext cx="253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Kosten B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F2800E"/>
                </a:solidFill>
              </a:rPr>
              <a:t> 15 </a:t>
            </a:r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  5 </a:t>
            </a:r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 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6503C8ED-A674-C485-EE30-7F8EE1BF7654}"/>
              </a:ext>
            </a:extLst>
          </p:cNvPr>
          <p:cNvSpPr txBox="1"/>
          <p:nvPr/>
        </p:nvSpPr>
        <p:spPr>
          <a:xfrm>
            <a:off x="3350282" y="4497890"/>
            <a:ext cx="2543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</a:rPr>
              <a:t>Kosten A </a:t>
            </a:r>
            <a:r>
              <a:rPr lang="nl-NL" sz="1600" dirty="0"/>
              <a:t>=</a:t>
            </a:r>
            <a:r>
              <a:rPr lang="nl-NL" sz="1600" dirty="0">
                <a:solidFill>
                  <a:srgbClr val="F2800E"/>
                </a:solidFill>
              </a:rPr>
              <a:t>    5 </a:t>
            </a:r>
            <a:r>
              <a:rPr lang="nl-NL" sz="1600" dirty="0"/>
              <a:t>+</a:t>
            </a:r>
            <a:r>
              <a:rPr lang="nl-NL" sz="1600" dirty="0">
                <a:solidFill>
                  <a:srgbClr val="FF66CC"/>
                </a:solidFill>
              </a:rPr>
              <a:t>   7 </a:t>
            </a:r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 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6EBDC1FD-9FEB-8DEC-5464-114766B11493}"/>
              </a:ext>
            </a:extLst>
          </p:cNvPr>
          <p:cNvCxnSpPr/>
          <p:nvPr/>
        </p:nvCxnSpPr>
        <p:spPr>
          <a:xfrm>
            <a:off x="3395157" y="4891955"/>
            <a:ext cx="2534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78368E81-4E4B-A1F8-99A7-67CE98D0EFB2}"/>
              </a:ext>
            </a:extLst>
          </p:cNvPr>
          <p:cNvSpPr txBox="1"/>
          <p:nvPr/>
        </p:nvSpPr>
        <p:spPr>
          <a:xfrm>
            <a:off x="5913396" y="471444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-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8FCB7E02-7385-1995-EE23-F7E5CB436F1B}"/>
              </a:ext>
            </a:extLst>
          </p:cNvPr>
          <p:cNvSpPr txBox="1"/>
          <p:nvPr/>
        </p:nvSpPr>
        <p:spPr>
          <a:xfrm>
            <a:off x="4996881" y="4910819"/>
            <a:ext cx="918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x </a:t>
            </a:r>
            <a:r>
              <a:rPr lang="nl-NL" sz="1600" dirty="0">
                <a:solidFill>
                  <a:srgbClr val="00B0F0"/>
                </a:solidFill>
              </a:rPr>
              <a:t>aantal 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5E11462C-0A08-9917-C8B7-43901E8AFDEA}"/>
              </a:ext>
            </a:extLst>
          </p:cNvPr>
          <p:cNvSpPr txBox="1"/>
          <p:nvPr/>
        </p:nvSpPr>
        <p:spPr>
          <a:xfrm>
            <a:off x="3073644" y="4924610"/>
            <a:ext cx="1385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Kosten B - A</a:t>
            </a:r>
            <a:r>
              <a:rPr lang="nl-NL" sz="1600" dirty="0"/>
              <a:t> =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23DDE754-4F4A-9037-2614-FA0A845AC5E6}"/>
              </a:ext>
            </a:extLst>
          </p:cNvPr>
          <p:cNvSpPr txBox="1"/>
          <p:nvPr/>
        </p:nvSpPr>
        <p:spPr>
          <a:xfrm>
            <a:off x="4220794" y="4915909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2800E"/>
                </a:solidFill>
              </a:rPr>
              <a:t>  10</a:t>
            </a:r>
            <a:endParaRPr lang="nl-NL" sz="1600" dirty="0"/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209D6F1A-318B-C69A-5462-A0E41660F9EF}"/>
              </a:ext>
            </a:extLst>
          </p:cNvPr>
          <p:cNvSpPr txBox="1"/>
          <p:nvPr/>
        </p:nvSpPr>
        <p:spPr>
          <a:xfrm>
            <a:off x="4604822" y="4912698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-</a:t>
            </a:r>
            <a:r>
              <a:rPr lang="nl-NL" sz="1600" dirty="0">
                <a:solidFill>
                  <a:srgbClr val="FF66CC"/>
                </a:solidFill>
              </a:rPr>
              <a:t>  2</a:t>
            </a:r>
            <a:endParaRPr lang="nl-NL" sz="1600" dirty="0"/>
          </a:p>
        </p:txBody>
      </p:sp>
      <p:graphicFrame>
        <p:nvGraphicFramePr>
          <p:cNvPr id="43" name="Tabel 42">
            <a:extLst>
              <a:ext uri="{FF2B5EF4-FFF2-40B4-BE49-F238E27FC236}">
                <a16:creationId xmlns:a16="http://schemas.microsoft.com/office/drawing/2014/main" id="{DF1C771B-B014-E8C3-F503-862C64638FFA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8981789" y="1255089"/>
          <a:ext cx="1494240" cy="2433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83167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4" name="Tekstvak 43">
            <a:extLst>
              <a:ext uri="{FF2B5EF4-FFF2-40B4-BE49-F238E27FC236}">
                <a16:creationId xmlns:a16="http://schemas.microsoft.com/office/drawing/2014/main" id="{63260A0B-3239-F8EE-38DE-B0C5C9978812}"/>
              </a:ext>
            </a:extLst>
          </p:cNvPr>
          <p:cNvSpPr txBox="1"/>
          <p:nvPr/>
        </p:nvSpPr>
        <p:spPr>
          <a:xfrm>
            <a:off x="10520543" y="362094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17C166D7-4B35-98F4-A724-70241A3573B1}"/>
              </a:ext>
            </a:extLst>
          </p:cNvPr>
          <p:cNvSpPr txBox="1"/>
          <p:nvPr/>
        </p:nvSpPr>
        <p:spPr>
          <a:xfrm>
            <a:off x="8416660" y="1034627"/>
            <a:ext cx="576690" cy="2464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sz="1300" dirty="0"/>
              <a:t>80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70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60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50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40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30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20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10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31D80D49-3609-876C-0293-7F8808171ECC}"/>
              </a:ext>
            </a:extLst>
          </p:cNvPr>
          <p:cNvSpPr txBox="1"/>
          <p:nvPr/>
        </p:nvSpPr>
        <p:spPr>
          <a:xfrm>
            <a:off x="8840436" y="3659417"/>
            <a:ext cx="18341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0      1       2      3      4      5  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45C87768-C4C7-EB97-7EBB-FC91034C72C7}"/>
              </a:ext>
            </a:extLst>
          </p:cNvPr>
          <p:cNvSpPr txBox="1"/>
          <p:nvPr/>
        </p:nvSpPr>
        <p:spPr>
          <a:xfrm>
            <a:off x="8225057" y="115671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K</a:t>
            </a:r>
          </a:p>
        </p:txBody>
      </p: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C075E474-9D08-9C54-BA20-F5433D230A3D}"/>
              </a:ext>
            </a:extLst>
          </p:cNvPr>
          <p:cNvCxnSpPr>
            <a:cxnSpLocks/>
            <a:endCxn id="43" idx="3"/>
          </p:cNvCxnSpPr>
          <p:nvPr/>
        </p:nvCxnSpPr>
        <p:spPr>
          <a:xfrm flipV="1">
            <a:off x="8993350" y="2471817"/>
            <a:ext cx="1482679" cy="109683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vak 48">
            <a:extLst>
              <a:ext uri="{FF2B5EF4-FFF2-40B4-BE49-F238E27FC236}">
                <a16:creationId xmlns:a16="http://schemas.microsoft.com/office/drawing/2014/main" id="{2D277FE8-FABC-6E6A-A4D3-1F0987F408DF}"/>
              </a:ext>
            </a:extLst>
          </p:cNvPr>
          <p:cNvSpPr txBox="1"/>
          <p:nvPr/>
        </p:nvSpPr>
        <p:spPr>
          <a:xfrm>
            <a:off x="-14139" y="5879505"/>
            <a:ext cx="234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let hierbij op de volgorde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046E9882-AF2B-5C38-6DFE-525BB23AD4F3}"/>
              </a:ext>
            </a:extLst>
          </p:cNvPr>
          <p:cNvSpPr txBox="1"/>
          <p:nvPr/>
        </p:nvSpPr>
        <p:spPr>
          <a:xfrm>
            <a:off x="8705005" y="3376038"/>
            <a:ext cx="2992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300" dirty="0">
                <a:solidFill>
                  <a:srgbClr val="92D050"/>
                </a:solidFill>
              </a:rPr>
              <a:t>5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14A45288-7FB6-B5E5-0158-507FA2DED370}"/>
              </a:ext>
            </a:extLst>
          </p:cNvPr>
          <p:cNvSpPr txBox="1"/>
          <p:nvPr/>
        </p:nvSpPr>
        <p:spPr>
          <a:xfrm>
            <a:off x="10499296" y="2302338"/>
            <a:ext cx="541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300" dirty="0">
                <a:solidFill>
                  <a:srgbClr val="92D050"/>
                </a:solidFill>
              </a:rPr>
              <a:t>40</a:t>
            </a: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92110D9B-1286-9C2B-CBF4-7B82852163A5}"/>
              </a:ext>
            </a:extLst>
          </p:cNvPr>
          <p:cNvCxnSpPr>
            <a:cxnSpLocks/>
            <a:endCxn id="43" idx="3"/>
          </p:cNvCxnSpPr>
          <p:nvPr/>
        </p:nvCxnSpPr>
        <p:spPr>
          <a:xfrm flipV="1">
            <a:off x="8991905" y="2471817"/>
            <a:ext cx="1484124" cy="7763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9641A46B-D31B-89E3-3B1B-F0B4042CED9A}"/>
              </a:ext>
            </a:extLst>
          </p:cNvPr>
          <p:cNvSpPr txBox="1"/>
          <p:nvPr/>
        </p:nvSpPr>
        <p:spPr>
          <a:xfrm>
            <a:off x="8636399" y="3040021"/>
            <a:ext cx="5351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3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A8C2431D-1BF2-925C-A74C-49BE8C794CCA}"/>
              </a:ext>
            </a:extLst>
          </p:cNvPr>
          <p:cNvSpPr txBox="1"/>
          <p:nvPr/>
        </p:nvSpPr>
        <p:spPr>
          <a:xfrm>
            <a:off x="10722954" y="2302338"/>
            <a:ext cx="541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300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F45AB3BC-2DDC-C53E-053D-0207117ECF86}"/>
              </a:ext>
            </a:extLst>
          </p:cNvPr>
          <p:cNvSpPr/>
          <p:nvPr/>
        </p:nvSpPr>
        <p:spPr>
          <a:xfrm>
            <a:off x="8944280" y="3027530"/>
            <a:ext cx="72000" cy="72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1A5EFD5E-A34D-CB5C-C363-6069771DB148}"/>
              </a:ext>
            </a:extLst>
          </p:cNvPr>
          <p:cNvSpPr txBox="1"/>
          <p:nvPr/>
        </p:nvSpPr>
        <p:spPr>
          <a:xfrm>
            <a:off x="7366710" y="2870771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</a:rPr>
              <a:t>5</a:t>
            </a:r>
            <a:r>
              <a:rPr lang="nl-NL" sz="1600" dirty="0"/>
              <a:t> + </a:t>
            </a:r>
            <a:r>
              <a:rPr lang="nl-NL" sz="1600" dirty="0">
                <a:solidFill>
                  <a:srgbClr val="FF0000"/>
                </a:solidFill>
              </a:rPr>
              <a:t>15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1F0E81D6-0FD4-2EC0-9125-FE1B141CDCBE}"/>
              </a:ext>
            </a:extLst>
          </p:cNvPr>
          <p:cNvSpPr txBox="1"/>
          <p:nvPr/>
        </p:nvSpPr>
        <p:spPr>
          <a:xfrm>
            <a:off x="10483954" y="1127558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</a:rPr>
              <a:t>40</a:t>
            </a:r>
            <a:r>
              <a:rPr lang="nl-NL" sz="1600" dirty="0"/>
              <a:t> + </a:t>
            </a:r>
            <a:r>
              <a:rPr lang="nl-NL" sz="1600" dirty="0">
                <a:solidFill>
                  <a:srgbClr val="FF0000"/>
                </a:solidFill>
              </a:rPr>
              <a:t>40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2A40736B-389F-AA4D-BE4C-2D23BA0EE5DC}"/>
              </a:ext>
            </a:extLst>
          </p:cNvPr>
          <p:cNvSpPr/>
          <p:nvPr/>
        </p:nvSpPr>
        <p:spPr>
          <a:xfrm>
            <a:off x="10440029" y="1233053"/>
            <a:ext cx="72000" cy="72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C39C6D5B-F4A7-A1CD-4890-4F9FD79AC9BF}"/>
              </a:ext>
            </a:extLst>
          </p:cNvPr>
          <p:cNvCxnSpPr>
            <a:cxnSpLocks/>
            <a:endCxn id="65" idx="7"/>
          </p:cNvCxnSpPr>
          <p:nvPr/>
        </p:nvCxnSpPr>
        <p:spPr>
          <a:xfrm flipV="1">
            <a:off x="8986847" y="1243597"/>
            <a:ext cx="1514638" cy="18284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el 84">
            <a:extLst>
              <a:ext uri="{FF2B5EF4-FFF2-40B4-BE49-F238E27FC236}">
                <a16:creationId xmlns:a16="http://schemas.microsoft.com/office/drawing/2014/main" id="{067935C8-FECB-7C0A-3606-D72B393394E7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8937351" y="4132462"/>
          <a:ext cx="1494240" cy="2433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83167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6" name="Tekstvak 85">
            <a:extLst>
              <a:ext uri="{FF2B5EF4-FFF2-40B4-BE49-F238E27FC236}">
                <a16:creationId xmlns:a16="http://schemas.microsoft.com/office/drawing/2014/main" id="{690130FE-FAD9-4976-3DEB-B6CFF829AD62}"/>
              </a:ext>
            </a:extLst>
          </p:cNvPr>
          <p:cNvSpPr txBox="1"/>
          <p:nvPr/>
        </p:nvSpPr>
        <p:spPr>
          <a:xfrm>
            <a:off x="10476105" y="64983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C804CD1E-07DC-FA67-1AB7-523653157F58}"/>
              </a:ext>
            </a:extLst>
          </p:cNvPr>
          <p:cNvSpPr txBox="1"/>
          <p:nvPr/>
        </p:nvSpPr>
        <p:spPr>
          <a:xfrm>
            <a:off x="8372222" y="3912000"/>
            <a:ext cx="576690" cy="2464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sz="1300" dirty="0"/>
              <a:t>80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70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60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50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40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30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20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10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C170F706-8A46-8046-2846-62338EE0E6E9}"/>
              </a:ext>
            </a:extLst>
          </p:cNvPr>
          <p:cNvSpPr txBox="1"/>
          <p:nvPr/>
        </p:nvSpPr>
        <p:spPr>
          <a:xfrm>
            <a:off x="8795998" y="6536790"/>
            <a:ext cx="18341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0      1       2      3      4      5  </a:t>
            </a:r>
          </a:p>
        </p:txBody>
      </p:sp>
      <p:sp>
        <p:nvSpPr>
          <p:cNvPr id="89" name="Tekstvak 88">
            <a:extLst>
              <a:ext uri="{FF2B5EF4-FFF2-40B4-BE49-F238E27FC236}">
                <a16:creationId xmlns:a16="http://schemas.microsoft.com/office/drawing/2014/main" id="{4D91D051-BEFB-D181-99EB-5A795656A172}"/>
              </a:ext>
            </a:extLst>
          </p:cNvPr>
          <p:cNvSpPr txBox="1"/>
          <p:nvPr/>
        </p:nvSpPr>
        <p:spPr>
          <a:xfrm>
            <a:off x="8180619" y="403408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K</a:t>
            </a:r>
          </a:p>
        </p:txBody>
      </p:sp>
      <p:cxnSp>
        <p:nvCxnSpPr>
          <p:cNvPr id="90" name="Rechte verbindingslijn 89">
            <a:extLst>
              <a:ext uri="{FF2B5EF4-FFF2-40B4-BE49-F238E27FC236}">
                <a16:creationId xmlns:a16="http://schemas.microsoft.com/office/drawing/2014/main" id="{CE0351CE-74CD-547F-CFF3-B68101E90DDB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8948912" y="5349190"/>
            <a:ext cx="1482679" cy="109683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vak 90">
            <a:extLst>
              <a:ext uri="{FF2B5EF4-FFF2-40B4-BE49-F238E27FC236}">
                <a16:creationId xmlns:a16="http://schemas.microsoft.com/office/drawing/2014/main" id="{21EC9C7F-753F-D9F9-5007-958C8210BCB8}"/>
              </a:ext>
            </a:extLst>
          </p:cNvPr>
          <p:cNvSpPr txBox="1"/>
          <p:nvPr/>
        </p:nvSpPr>
        <p:spPr>
          <a:xfrm>
            <a:off x="8660567" y="6253411"/>
            <a:ext cx="2992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300" dirty="0">
                <a:solidFill>
                  <a:srgbClr val="92D050"/>
                </a:solidFill>
              </a:rPr>
              <a:t>5</a:t>
            </a: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EE023DAC-45EF-05D0-5044-FDFAAB696964}"/>
              </a:ext>
            </a:extLst>
          </p:cNvPr>
          <p:cNvSpPr txBox="1"/>
          <p:nvPr/>
        </p:nvSpPr>
        <p:spPr>
          <a:xfrm>
            <a:off x="10454858" y="5179711"/>
            <a:ext cx="541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300" dirty="0">
                <a:solidFill>
                  <a:srgbClr val="92D050"/>
                </a:solidFill>
              </a:rPr>
              <a:t>40</a:t>
            </a:r>
          </a:p>
        </p:txBody>
      </p: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BCCF8A62-F1C0-C815-14A5-7E6745C47A3A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8947467" y="5349190"/>
            <a:ext cx="1484124" cy="7763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>
            <a:extLst>
              <a:ext uri="{FF2B5EF4-FFF2-40B4-BE49-F238E27FC236}">
                <a16:creationId xmlns:a16="http://schemas.microsoft.com/office/drawing/2014/main" id="{34721C8F-78F6-81F5-16D8-94C3A6B7A9D6}"/>
              </a:ext>
            </a:extLst>
          </p:cNvPr>
          <p:cNvSpPr txBox="1"/>
          <p:nvPr/>
        </p:nvSpPr>
        <p:spPr>
          <a:xfrm>
            <a:off x="8591961" y="5917394"/>
            <a:ext cx="5351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3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2CEC1B6F-ECBA-EAE3-B3D1-ECBD791219E2}"/>
              </a:ext>
            </a:extLst>
          </p:cNvPr>
          <p:cNvSpPr txBox="1"/>
          <p:nvPr/>
        </p:nvSpPr>
        <p:spPr>
          <a:xfrm>
            <a:off x="10678516" y="5179711"/>
            <a:ext cx="541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300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96" name="Ovaal 95">
            <a:extLst>
              <a:ext uri="{FF2B5EF4-FFF2-40B4-BE49-F238E27FC236}">
                <a16:creationId xmlns:a16="http://schemas.microsoft.com/office/drawing/2014/main" id="{8382D39B-4473-0297-3FA1-E4343A771F3B}"/>
              </a:ext>
            </a:extLst>
          </p:cNvPr>
          <p:cNvSpPr/>
          <p:nvPr/>
        </p:nvSpPr>
        <p:spPr>
          <a:xfrm>
            <a:off x="8907132" y="6220991"/>
            <a:ext cx="72000" cy="72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20017F3E-0E50-17C8-9A85-C5CA3F759FED}"/>
              </a:ext>
            </a:extLst>
          </p:cNvPr>
          <p:cNvSpPr txBox="1"/>
          <p:nvPr/>
        </p:nvSpPr>
        <p:spPr>
          <a:xfrm>
            <a:off x="7454672" y="6048514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15 </a:t>
            </a:r>
            <a:r>
              <a:rPr lang="nl-NL" sz="1600" dirty="0"/>
              <a:t>- </a:t>
            </a:r>
            <a:r>
              <a:rPr lang="nl-NL" sz="1600" dirty="0">
                <a:solidFill>
                  <a:srgbClr val="92D050"/>
                </a:solidFill>
              </a:rPr>
              <a:t>5</a:t>
            </a:r>
            <a:r>
              <a:rPr lang="nl-NL" sz="1600" dirty="0"/>
              <a:t> 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8BA3E618-F2F3-8F7A-61DE-6B9A53C3ED66}"/>
              </a:ext>
            </a:extLst>
          </p:cNvPr>
          <p:cNvSpPr txBox="1"/>
          <p:nvPr/>
        </p:nvSpPr>
        <p:spPr>
          <a:xfrm>
            <a:off x="10454858" y="6322131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40</a:t>
            </a:r>
            <a:r>
              <a:rPr lang="nl-NL" sz="1600" dirty="0"/>
              <a:t> - </a:t>
            </a:r>
            <a:r>
              <a:rPr lang="nl-NL" sz="1600" dirty="0">
                <a:solidFill>
                  <a:srgbClr val="92D050"/>
                </a:solidFill>
              </a:rPr>
              <a:t>40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99" name="Ovaal 98">
            <a:extLst>
              <a:ext uri="{FF2B5EF4-FFF2-40B4-BE49-F238E27FC236}">
                <a16:creationId xmlns:a16="http://schemas.microsoft.com/office/drawing/2014/main" id="{8C14F0FC-610C-99BA-2E17-8CD71FD8AA8D}"/>
              </a:ext>
            </a:extLst>
          </p:cNvPr>
          <p:cNvSpPr/>
          <p:nvPr/>
        </p:nvSpPr>
        <p:spPr>
          <a:xfrm>
            <a:off x="10407225" y="6529918"/>
            <a:ext cx="72000" cy="72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6D0A4CB0-29B7-D141-C85D-62D054B75C02}"/>
              </a:ext>
            </a:extLst>
          </p:cNvPr>
          <p:cNvCxnSpPr>
            <a:cxnSpLocks/>
          </p:cNvCxnSpPr>
          <p:nvPr/>
        </p:nvCxnSpPr>
        <p:spPr>
          <a:xfrm>
            <a:off x="8921519" y="6253827"/>
            <a:ext cx="1500093" cy="3089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kstvak 100">
            <a:extLst>
              <a:ext uri="{FF2B5EF4-FFF2-40B4-BE49-F238E27FC236}">
                <a16:creationId xmlns:a16="http://schemas.microsoft.com/office/drawing/2014/main" id="{38A4D073-E497-864C-B8DF-897A3B21935E}"/>
              </a:ext>
            </a:extLst>
          </p:cNvPr>
          <p:cNvSpPr txBox="1"/>
          <p:nvPr/>
        </p:nvSpPr>
        <p:spPr>
          <a:xfrm>
            <a:off x="6986392" y="5248607"/>
            <a:ext cx="1276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Kosten B - A</a:t>
            </a:r>
            <a:r>
              <a:rPr lang="nl-NL" sz="1600" dirty="0"/>
              <a:t> </a:t>
            </a:r>
          </a:p>
        </p:txBody>
      </p:sp>
      <p:sp>
        <p:nvSpPr>
          <p:cNvPr id="102" name="Tekstvak 101">
            <a:extLst>
              <a:ext uri="{FF2B5EF4-FFF2-40B4-BE49-F238E27FC236}">
                <a16:creationId xmlns:a16="http://schemas.microsoft.com/office/drawing/2014/main" id="{F3963D78-23A4-B7E0-574D-78502922FAA5}"/>
              </a:ext>
            </a:extLst>
          </p:cNvPr>
          <p:cNvSpPr txBox="1"/>
          <p:nvPr/>
        </p:nvSpPr>
        <p:spPr>
          <a:xfrm>
            <a:off x="7015538" y="2385888"/>
            <a:ext cx="1315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Kosten A + B </a:t>
            </a:r>
            <a:endParaRPr lang="nl-NL" sz="1600" dirty="0"/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55A78F2E-B708-B2F6-EEC9-39911A4B15A1}"/>
              </a:ext>
            </a:extLst>
          </p:cNvPr>
          <p:cNvSpPr txBox="1"/>
          <p:nvPr/>
        </p:nvSpPr>
        <p:spPr>
          <a:xfrm>
            <a:off x="7008166" y="1730499"/>
            <a:ext cx="95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</a:rPr>
              <a:t>Kosten A</a:t>
            </a:r>
            <a:endParaRPr lang="nl-NL" sz="1600" dirty="0"/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7E97BDFE-F2EE-29F2-76AA-9176B4799113}"/>
              </a:ext>
            </a:extLst>
          </p:cNvPr>
          <p:cNvSpPr txBox="1"/>
          <p:nvPr/>
        </p:nvSpPr>
        <p:spPr>
          <a:xfrm>
            <a:off x="7016868" y="2052302"/>
            <a:ext cx="96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Kosten B</a:t>
            </a:r>
            <a:endParaRPr lang="nl-NL" sz="1600" dirty="0"/>
          </a:p>
        </p:txBody>
      </p:sp>
      <p:sp>
        <p:nvSpPr>
          <p:cNvPr id="106" name="Tekstvak 105">
            <a:extLst>
              <a:ext uri="{FF2B5EF4-FFF2-40B4-BE49-F238E27FC236}">
                <a16:creationId xmlns:a16="http://schemas.microsoft.com/office/drawing/2014/main" id="{B5935DCF-B68D-B637-713A-BB0EA75A5700}"/>
              </a:ext>
            </a:extLst>
          </p:cNvPr>
          <p:cNvSpPr txBox="1"/>
          <p:nvPr/>
        </p:nvSpPr>
        <p:spPr>
          <a:xfrm>
            <a:off x="6990152" y="4613401"/>
            <a:ext cx="95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</a:rPr>
              <a:t>Kosten A</a:t>
            </a:r>
            <a:endParaRPr lang="nl-NL" sz="1600" dirty="0"/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6C3A87DE-1C15-59CD-BDEB-F46DA6B4651E}"/>
              </a:ext>
            </a:extLst>
          </p:cNvPr>
          <p:cNvSpPr txBox="1"/>
          <p:nvPr/>
        </p:nvSpPr>
        <p:spPr>
          <a:xfrm>
            <a:off x="6998854" y="4935204"/>
            <a:ext cx="96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F0000"/>
                </a:solidFill>
              </a:rPr>
              <a:t>Kosten B</a:t>
            </a:r>
            <a:endParaRPr lang="nl-NL" sz="1600" dirty="0"/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066FB0F1-69D8-8891-A24C-2D3053382A9E}"/>
              </a:ext>
            </a:extLst>
          </p:cNvPr>
          <p:cNvSpPr txBox="1"/>
          <p:nvPr/>
        </p:nvSpPr>
        <p:spPr>
          <a:xfrm>
            <a:off x="7942690" y="28651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20</a:t>
            </a:r>
            <a:endParaRPr lang="nl-NL" sz="1600" dirty="0"/>
          </a:p>
        </p:txBody>
      </p:sp>
      <p:sp>
        <p:nvSpPr>
          <p:cNvPr id="111" name="Tekstvak 110">
            <a:extLst>
              <a:ext uri="{FF2B5EF4-FFF2-40B4-BE49-F238E27FC236}">
                <a16:creationId xmlns:a16="http://schemas.microsoft.com/office/drawing/2014/main" id="{91902B68-1BE0-7DB5-C3EE-28B331BE6427}"/>
              </a:ext>
            </a:extLst>
          </p:cNvPr>
          <p:cNvSpPr txBox="1"/>
          <p:nvPr/>
        </p:nvSpPr>
        <p:spPr>
          <a:xfrm>
            <a:off x="11131283" y="111898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80</a:t>
            </a:r>
            <a:endParaRPr lang="nl-NL" sz="1600" dirty="0"/>
          </a:p>
        </p:txBody>
      </p:sp>
      <p:sp>
        <p:nvSpPr>
          <p:cNvPr id="112" name="Tekstvak 111">
            <a:extLst>
              <a:ext uri="{FF2B5EF4-FFF2-40B4-BE49-F238E27FC236}">
                <a16:creationId xmlns:a16="http://schemas.microsoft.com/office/drawing/2014/main" id="{C7A72D89-91E0-F97E-8C65-4C614113FB36}"/>
              </a:ext>
            </a:extLst>
          </p:cNvPr>
          <p:cNvSpPr txBox="1"/>
          <p:nvPr/>
        </p:nvSpPr>
        <p:spPr>
          <a:xfrm>
            <a:off x="7981295" y="604050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10</a:t>
            </a:r>
            <a:endParaRPr lang="nl-NL" sz="1600" dirty="0"/>
          </a:p>
        </p:txBody>
      </p:sp>
      <p:sp>
        <p:nvSpPr>
          <p:cNvPr id="113" name="Tekstvak 112">
            <a:extLst>
              <a:ext uri="{FF2B5EF4-FFF2-40B4-BE49-F238E27FC236}">
                <a16:creationId xmlns:a16="http://schemas.microsoft.com/office/drawing/2014/main" id="{CB1A11CD-006F-B396-CD00-0788A1310492}"/>
              </a:ext>
            </a:extLst>
          </p:cNvPr>
          <p:cNvSpPr txBox="1"/>
          <p:nvPr/>
        </p:nvSpPr>
        <p:spPr>
          <a:xfrm>
            <a:off x="11100911" y="632213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</a:t>
            </a:r>
            <a:r>
              <a:rPr lang="nl-NL" sz="1600" dirty="0">
                <a:solidFill>
                  <a:srgbClr val="7030A0"/>
                </a:solidFill>
              </a:rPr>
              <a:t>0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57550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8" grpId="0"/>
      <p:bldP spid="19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9" grpId="0"/>
      <p:bldP spid="54" grpId="0"/>
      <p:bldP spid="55" grpId="0"/>
      <p:bldP spid="57" grpId="0"/>
      <p:bldP spid="58" grpId="0"/>
      <p:bldP spid="62" grpId="0" animBg="1"/>
      <p:bldP spid="63" grpId="0"/>
      <p:bldP spid="64" grpId="0"/>
      <p:bldP spid="65" grpId="0" animBg="1"/>
      <p:bldP spid="87" grpId="0"/>
      <p:bldP spid="88" grpId="0"/>
      <p:bldP spid="89" grpId="0"/>
      <p:bldP spid="91" grpId="0"/>
      <p:bldP spid="92" grpId="0"/>
      <p:bldP spid="94" grpId="0"/>
      <p:bldP spid="95" grpId="0"/>
      <p:bldP spid="96" grpId="0" animBg="1"/>
      <p:bldP spid="97" grpId="0"/>
      <p:bldP spid="98" grpId="0"/>
      <p:bldP spid="99" grpId="0" animBg="1"/>
      <p:bldP spid="101" grpId="0"/>
      <p:bldP spid="102" grpId="0"/>
      <p:bldP spid="103" grpId="0"/>
      <p:bldP spid="104" grpId="0"/>
      <p:bldP spid="106" grpId="0"/>
      <p:bldP spid="107" grpId="0"/>
      <p:bldP spid="110" grpId="0"/>
      <p:bldP spid="111" grpId="0"/>
      <p:bldP spid="112" grpId="0"/>
      <p:bldP spid="1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785D0-A5A4-6FF3-079D-AE143ADE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8E8CCFF7-B4B7-2B57-E8AB-38041C3CECDC}"/>
              </a:ext>
            </a:extLst>
          </p:cNvPr>
          <p:cNvSpPr txBox="1"/>
          <p:nvPr/>
        </p:nvSpPr>
        <p:spPr>
          <a:xfrm>
            <a:off x="337243" y="226337"/>
            <a:ext cx="43913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</a:t>
            </a:r>
            <a:r>
              <a:rPr lang="nl-NL" sz="1800" dirty="0"/>
              <a:t>7L Parabool (kwadratisch verband)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8FB78D5-6B4C-E569-2E5A-177E1790C65F}"/>
              </a:ext>
            </a:extLst>
          </p:cNvPr>
          <p:cNvSpPr txBox="1"/>
          <p:nvPr/>
        </p:nvSpPr>
        <p:spPr>
          <a:xfrm>
            <a:off x="228434" y="650041"/>
            <a:ext cx="4615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Kwadratisch verband kun je herkennen doordat: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C2919AC-219F-7065-EF38-97E2B1EE7CC4}"/>
              </a:ext>
            </a:extLst>
          </p:cNvPr>
          <p:cNvSpPr txBox="1"/>
          <p:nvPr/>
        </p:nvSpPr>
        <p:spPr>
          <a:xfrm>
            <a:off x="4844057" y="411003"/>
            <a:ext cx="4630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Een kwadraat in de formule staat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De uitkomsten in de tabel symmetrisch zijn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De uitkomsten in de grafiek symmetrisch zijn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EAFE6EB-3117-197F-97AB-A49B4850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553" y="110041"/>
            <a:ext cx="2347013" cy="108000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1CD3D6BD-F5E3-7DB8-8023-C65F77A413EC}"/>
              </a:ext>
            </a:extLst>
          </p:cNvPr>
          <p:cNvSpPr txBox="1"/>
          <p:nvPr/>
        </p:nvSpPr>
        <p:spPr>
          <a:xfrm>
            <a:off x="989834" y="1284067"/>
            <a:ext cx="922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Formule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32B593A-E09C-D0CE-D21F-F25347AB2D8B}"/>
              </a:ext>
            </a:extLst>
          </p:cNvPr>
          <p:cNvSpPr txBox="1"/>
          <p:nvPr/>
        </p:nvSpPr>
        <p:spPr>
          <a:xfrm>
            <a:off x="4707135" y="1297692"/>
            <a:ext cx="65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Tabel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A801726-70EF-2C9C-83CA-19EB02A59A20}"/>
              </a:ext>
            </a:extLst>
          </p:cNvPr>
          <p:cNvSpPr txBox="1"/>
          <p:nvPr/>
        </p:nvSpPr>
        <p:spPr>
          <a:xfrm>
            <a:off x="9249896" y="1315509"/>
            <a:ext cx="863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Grafiek 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C577E9C-3E16-2E03-56BD-E743E551B5B7}"/>
              </a:ext>
            </a:extLst>
          </p:cNvPr>
          <p:cNvCxnSpPr>
            <a:cxnSpLocks/>
          </p:cNvCxnSpPr>
          <p:nvPr/>
        </p:nvCxnSpPr>
        <p:spPr>
          <a:xfrm>
            <a:off x="-17177" y="1263033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E577539-C134-E228-E8C8-3F92FA7E8FF8}"/>
              </a:ext>
            </a:extLst>
          </p:cNvPr>
          <p:cNvCxnSpPr>
            <a:cxnSpLocks/>
          </p:cNvCxnSpPr>
          <p:nvPr/>
        </p:nvCxnSpPr>
        <p:spPr>
          <a:xfrm>
            <a:off x="0" y="1697145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16260CAB-E4ED-FC3C-C0CB-467B5BE6B046}"/>
              </a:ext>
            </a:extLst>
          </p:cNvPr>
          <p:cNvCxnSpPr>
            <a:cxnSpLocks/>
          </p:cNvCxnSpPr>
          <p:nvPr/>
        </p:nvCxnSpPr>
        <p:spPr>
          <a:xfrm>
            <a:off x="3168934" y="1242000"/>
            <a:ext cx="2257" cy="5594967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Google Shape;90;p1">
            <a:extLst>
              <a:ext uri="{FF2B5EF4-FFF2-40B4-BE49-F238E27FC236}">
                <a16:creationId xmlns:a16="http://schemas.microsoft.com/office/drawing/2014/main" id="{A39F0DA9-C47E-63D6-F9C0-A3990FD74937}"/>
              </a:ext>
            </a:extLst>
          </p:cNvPr>
          <p:cNvSpPr txBox="1">
            <a:spLocks/>
          </p:cNvSpPr>
          <p:nvPr/>
        </p:nvSpPr>
        <p:spPr>
          <a:xfrm>
            <a:off x="193307" y="2230082"/>
            <a:ext cx="3099170" cy="1604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75" tIns="60925" rIns="121875" bIns="60925" rtlCol="0" anchor="t" anchorCtr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 = - 0,05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a</a:t>
            </a:r>
            <a:r>
              <a:rPr lang="nl-NL" sz="1600" baseline="300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 + 0,6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a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 + 1,7</a:t>
            </a:r>
          </a:p>
          <a:p>
            <a:pPr marL="0" indent="0">
              <a:buNone/>
            </a:pPr>
            <a:endParaRPr lang="nl-NL" sz="16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Hierin is </a:t>
            </a:r>
            <a:r>
              <a:rPr lang="nl-NL" sz="1600" i="1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 de hoogte in meters en </a:t>
            </a:r>
            <a:r>
              <a:rPr lang="nl-NL" sz="1600" i="1" dirty="0">
                <a:solidFill>
                  <a:srgbClr val="00B0F0"/>
                </a:solidFill>
                <a:latin typeface="Aptos" panose="020B0004020202020204" pitchFamily="34" charset="0"/>
              </a:rPr>
              <a:t>a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 de horizontale afstand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3EB9D8D4-04B3-ED68-88DC-C201C9262BD7}"/>
              </a:ext>
            </a:extLst>
          </p:cNvPr>
          <p:cNvSpPr txBox="1"/>
          <p:nvPr/>
        </p:nvSpPr>
        <p:spPr>
          <a:xfrm>
            <a:off x="209384" y="5209347"/>
            <a:ext cx="2943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h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= 0,2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t</a:t>
            </a:r>
            <a:r>
              <a:rPr lang="nl-NL" sz="1600" b="0" baseline="30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- 2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t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+ 5</a:t>
            </a:r>
          </a:p>
          <a:p>
            <a:pPr algn="l"/>
            <a:endParaRPr lang="nl-NL" sz="1600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nl-NL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Hierin is</a:t>
            </a:r>
            <a:r>
              <a:rPr lang="nl-NL" sz="1600" b="0" i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 </a:t>
            </a:r>
            <a:r>
              <a:rPr lang="nl-NL" sz="1600" b="0" i="1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h</a:t>
            </a:r>
            <a:r>
              <a:rPr lang="nl-NL" sz="1600" b="0" i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 </a:t>
            </a:r>
            <a:r>
              <a:rPr lang="nl-NL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 hoogte in meters en</a:t>
            </a:r>
            <a:r>
              <a:rPr lang="nl-NL" sz="1600" b="0" i="1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 </a:t>
            </a:r>
            <a:r>
              <a:rPr lang="nl-NL" sz="1600" i="1" dirty="0">
                <a:solidFill>
                  <a:srgbClr val="00B0F0"/>
                </a:solidFill>
                <a:latin typeface="Aptos" panose="020B0004020202020204" pitchFamily="34" charset="0"/>
              </a:rPr>
              <a:t>t 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de tijd in seconden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4F7300F-9A03-EDCF-C61F-9B0804D80349}"/>
              </a:ext>
            </a:extLst>
          </p:cNvPr>
          <p:cNvCxnSpPr>
            <a:cxnSpLocks/>
          </p:cNvCxnSpPr>
          <p:nvPr/>
        </p:nvCxnSpPr>
        <p:spPr>
          <a:xfrm>
            <a:off x="-2831" y="4078395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al 22">
            <a:extLst>
              <a:ext uri="{FF2B5EF4-FFF2-40B4-BE49-F238E27FC236}">
                <a16:creationId xmlns:a16="http://schemas.microsoft.com/office/drawing/2014/main" id="{E3566E5E-2294-C440-27DB-D1C6F8B61F60}"/>
              </a:ext>
            </a:extLst>
          </p:cNvPr>
          <p:cNvSpPr/>
          <p:nvPr/>
        </p:nvSpPr>
        <p:spPr>
          <a:xfrm>
            <a:off x="1088941" y="2329788"/>
            <a:ext cx="252000" cy="2520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EC30DC7F-983C-27CD-06BB-F124517E7C2A}"/>
              </a:ext>
            </a:extLst>
          </p:cNvPr>
          <p:cNvSpPr/>
          <p:nvPr/>
        </p:nvSpPr>
        <p:spPr>
          <a:xfrm>
            <a:off x="833834" y="5239369"/>
            <a:ext cx="252000" cy="2520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Tekstballon: rechthoek 24">
            <a:extLst>
              <a:ext uri="{FF2B5EF4-FFF2-40B4-BE49-F238E27FC236}">
                <a16:creationId xmlns:a16="http://schemas.microsoft.com/office/drawing/2014/main" id="{D2506F46-3329-F292-AE81-847DBB05DEBD}"/>
              </a:ext>
            </a:extLst>
          </p:cNvPr>
          <p:cNvSpPr/>
          <p:nvPr/>
        </p:nvSpPr>
        <p:spPr>
          <a:xfrm>
            <a:off x="637252" y="3602049"/>
            <a:ext cx="1673705" cy="952691"/>
          </a:xfrm>
          <a:prstGeom prst="wedgeRectCallout">
            <a:avLst>
              <a:gd name="adj1" fmla="val 48204"/>
              <a:gd name="adj2" fmla="val 22766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92D050"/>
                </a:solidFill>
              </a:rPr>
              <a:t>Bij een variabele zie je een kwadraat staan</a:t>
            </a:r>
          </a:p>
        </p:txBody>
      </p:sp>
      <p:graphicFrame>
        <p:nvGraphicFramePr>
          <p:cNvPr id="33" name="Tabel 32">
            <a:extLst>
              <a:ext uri="{FF2B5EF4-FFF2-40B4-BE49-F238E27FC236}">
                <a16:creationId xmlns:a16="http://schemas.microsoft.com/office/drawing/2014/main" id="{7BEDD741-D23B-C78B-12D7-6487B82D4028}"/>
              </a:ext>
            </a:extLst>
          </p:cNvPr>
          <p:cNvGraphicFramePr>
            <a:graphicFrameLocks noGrp="1"/>
          </p:cNvGraphicFramePr>
          <p:nvPr/>
        </p:nvGraphicFramePr>
        <p:xfrm>
          <a:off x="3360608" y="2521272"/>
          <a:ext cx="3866784" cy="68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48">
                  <a:extLst>
                    <a:ext uri="{9D8B030D-6E8A-4147-A177-3AD203B41FA5}">
                      <a16:colId xmlns:a16="http://schemas.microsoft.com/office/drawing/2014/main" val="1967710275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3331958717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2060517538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1212275113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1951627840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2737876505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3911527882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1368699317"/>
                    </a:ext>
                  </a:extLst>
                </a:gridCol>
              </a:tblGrid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4522"/>
                  </a:ext>
                </a:extLst>
              </a:tr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1,7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2,7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3,3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3,5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3,3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2,7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22906"/>
                  </a:ext>
                </a:extLst>
              </a:tr>
            </a:tbl>
          </a:graphicData>
        </a:graphic>
      </p:graphicFrame>
      <p:sp>
        <p:nvSpPr>
          <p:cNvPr id="5" name="Tekstballon: rechthoek 4">
            <a:extLst>
              <a:ext uri="{FF2B5EF4-FFF2-40B4-BE49-F238E27FC236}">
                <a16:creationId xmlns:a16="http://schemas.microsoft.com/office/drawing/2014/main" id="{A6A1F5C8-58CA-FEA4-CFAE-B735F858210B}"/>
              </a:ext>
            </a:extLst>
          </p:cNvPr>
          <p:cNvSpPr/>
          <p:nvPr/>
        </p:nvSpPr>
        <p:spPr>
          <a:xfrm>
            <a:off x="3349495" y="3646634"/>
            <a:ext cx="2582845" cy="301204"/>
          </a:xfrm>
          <a:prstGeom prst="wedgeRectCallout">
            <a:avLst>
              <a:gd name="adj1" fmla="val -5975"/>
              <a:gd name="adj2" fmla="val -2088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 = - 0,05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2</a:t>
            </a:r>
            <a:r>
              <a:rPr lang="nl-NL" sz="1600" baseline="30000" dirty="0">
                <a:solidFill>
                  <a:schemeClr val="tx1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 + 0,6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 + 1,7</a:t>
            </a:r>
          </a:p>
        </p:txBody>
      </p:sp>
      <p:sp>
        <p:nvSpPr>
          <p:cNvPr id="8" name="Vrije vorm 25">
            <a:extLst>
              <a:ext uri="{FF2B5EF4-FFF2-40B4-BE49-F238E27FC236}">
                <a16:creationId xmlns:a16="http://schemas.microsoft.com/office/drawing/2014/main" id="{C9744545-90E9-7E30-F896-9BFEDD1C699F}"/>
              </a:ext>
            </a:extLst>
          </p:cNvPr>
          <p:cNvSpPr/>
          <p:nvPr/>
        </p:nvSpPr>
        <p:spPr>
          <a:xfrm>
            <a:off x="5056050" y="3148069"/>
            <a:ext cx="1074200" cy="188290"/>
          </a:xfrm>
          <a:custGeom>
            <a:avLst/>
            <a:gdLst>
              <a:gd name="connsiteX0" fmla="*/ 0 w 733777"/>
              <a:gd name="connsiteY0" fmla="*/ 0 h 225777"/>
              <a:gd name="connsiteX1" fmla="*/ 352777 w 733777"/>
              <a:gd name="connsiteY1" fmla="*/ 225777 h 225777"/>
              <a:gd name="connsiteX2" fmla="*/ 733777 w 733777"/>
              <a:gd name="connsiteY2" fmla="*/ 0 h 22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777" h="225777">
                <a:moveTo>
                  <a:pt x="0" y="0"/>
                </a:moveTo>
                <a:cubicBezTo>
                  <a:pt x="115240" y="112888"/>
                  <a:pt x="230481" y="225777"/>
                  <a:pt x="352777" y="225777"/>
                </a:cubicBezTo>
                <a:cubicBezTo>
                  <a:pt x="475073" y="225777"/>
                  <a:pt x="733777" y="0"/>
                  <a:pt x="733777" y="0"/>
                </a:cubicBezTo>
              </a:path>
            </a:pathLst>
          </a:cu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7030A0"/>
              </a:solidFill>
            </a:endParaRPr>
          </a:p>
        </p:txBody>
      </p:sp>
      <p:sp>
        <p:nvSpPr>
          <p:cNvPr id="9" name="Vrije vorm 25">
            <a:extLst>
              <a:ext uri="{FF2B5EF4-FFF2-40B4-BE49-F238E27FC236}">
                <a16:creationId xmlns:a16="http://schemas.microsoft.com/office/drawing/2014/main" id="{7F5E0C21-3844-0064-03AF-129C787C3428}"/>
              </a:ext>
            </a:extLst>
          </p:cNvPr>
          <p:cNvSpPr/>
          <p:nvPr/>
        </p:nvSpPr>
        <p:spPr>
          <a:xfrm>
            <a:off x="4625098" y="3199954"/>
            <a:ext cx="1926134" cy="257027"/>
          </a:xfrm>
          <a:custGeom>
            <a:avLst/>
            <a:gdLst>
              <a:gd name="connsiteX0" fmla="*/ 0 w 733777"/>
              <a:gd name="connsiteY0" fmla="*/ 0 h 225777"/>
              <a:gd name="connsiteX1" fmla="*/ 352777 w 733777"/>
              <a:gd name="connsiteY1" fmla="*/ 225777 h 225777"/>
              <a:gd name="connsiteX2" fmla="*/ 733777 w 733777"/>
              <a:gd name="connsiteY2" fmla="*/ 0 h 22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777" h="225777">
                <a:moveTo>
                  <a:pt x="0" y="0"/>
                </a:moveTo>
                <a:cubicBezTo>
                  <a:pt x="115240" y="112888"/>
                  <a:pt x="230481" y="225777"/>
                  <a:pt x="352777" y="225777"/>
                </a:cubicBezTo>
                <a:cubicBezTo>
                  <a:pt x="475073" y="225777"/>
                  <a:pt x="733777" y="0"/>
                  <a:pt x="733777" y="0"/>
                </a:cubicBezTo>
              </a:path>
            </a:pathLst>
          </a:cu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5D45C2CA-0509-36FD-4BDB-C027D69423B7}"/>
              </a:ext>
            </a:extLst>
          </p:cNvPr>
          <p:cNvCxnSpPr>
            <a:cxnSpLocks/>
          </p:cNvCxnSpPr>
          <p:nvPr/>
        </p:nvCxnSpPr>
        <p:spPr>
          <a:xfrm>
            <a:off x="5555691" y="2521272"/>
            <a:ext cx="0" cy="759089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vak 29">
            <a:extLst>
              <a:ext uri="{FF2B5EF4-FFF2-40B4-BE49-F238E27FC236}">
                <a16:creationId xmlns:a16="http://schemas.microsoft.com/office/drawing/2014/main" id="{F15D782A-F5A9-0E7D-0F94-91B82743D54F}"/>
              </a:ext>
            </a:extLst>
          </p:cNvPr>
          <p:cNvSpPr txBox="1"/>
          <p:nvPr/>
        </p:nvSpPr>
        <p:spPr>
          <a:xfrm>
            <a:off x="6768571" y="252127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12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D60E5BEF-0C8A-A7EF-9520-2E1E163E4A0F}"/>
              </a:ext>
            </a:extLst>
          </p:cNvPr>
          <p:cNvSpPr txBox="1"/>
          <p:nvPr/>
        </p:nvSpPr>
        <p:spPr>
          <a:xfrm>
            <a:off x="6742975" y="286140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1,7</a:t>
            </a:r>
          </a:p>
        </p:txBody>
      </p:sp>
      <p:pic>
        <p:nvPicPr>
          <p:cNvPr id="142" name="Afbeelding 141">
            <a:extLst>
              <a:ext uri="{FF2B5EF4-FFF2-40B4-BE49-F238E27FC236}">
                <a16:creationId xmlns:a16="http://schemas.microsoft.com/office/drawing/2014/main" id="{292F72BB-D3DA-CDF3-F397-4FA879BC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896" y="1796531"/>
            <a:ext cx="2675061" cy="2037934"/>
          </a:xfrm>
          <a:prstGeom prst="rect">
            <a:avLst/>
          </a:prstGeom>
        </p:spPr>
      </p:pic>
      <p:grpSp>
        <p:nvGrpSpPr>
          <p:cNvPr id="143" name="Groep 142">
            <a:extLst>
              <a:ext uri="{FF2B5EF4-FFF2-40B4-BE49-F238E27FC236}">
                <a16:creationId xmlns:a16="http://schemas.microsoft.com/office/drawing/2014/main" id="{24913C44-1A18-DC57-F13E-C7B33BE82732}"/>
              </a:ext>
            </a:extLst>
          </p:cNvPr>
          <p:cNvGrpSpPr/>
          <p:nvPr/>
        </p:nvGrpSpPr>
        <p:grpSpPr>
          <a:xfrm>
            <a:off x="9723325" y="1863413"/>
            <a:ext cx="1725725" cy="1628217"/>
            <a:chOff x="5591314" y="3715996"/>
            <a:chExt cx="2417960" cy="2221994"/>
          </a:xfrm>
        </p:grpSpPr>
        <p:sp>
          <p:nvSpPr>
            <p:cNvPr id="144" name="Ovaal 143">
              <a:extLst>
                <a:ext uri="{FF2B5EF4-FFF2-40B4-BE49-F238E27FC236}">
                  <a16:creationId xmlns:a16="http://schemas.microsoft.com/office/drawing/2014/main" id="{76301A6F-5E19-0DA9-1831-95CEC89414A3}"/>
                </a:ext>
              </a:extLst>
            </p:cNvPr>
            <p:cNvSpPr/>
            <p:nvPr/>
          </p:nvSpPr>
          <p:spPr>
            <a:xfrm flipH="1">
              <a:off x="5591314" y="4941428"/>
              <a:ext cx="45719" cy="482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D3A4730B-E97F-8559-AB3A-B050887A56EF}"/>
                </a:ext>
              </a:extLst>
            </p:cNvPr>
            <p:cNvSpPr/>
            <p:nvPr/>
          </p:nvSpPr>
          <p:spPr>
            <a:xfrm flipH="1">
              <a:off x="5920375" y="4266035"/>
              <a:ext cx="45719" cy="482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4BF475A7-B78E-073A-FB9C-AA32D09A1174}"/>
                </a:ext>
              </a:extLst>
            </p:cNvPr>
            <p:cNvSpPr/>
            <p:nvPr/>
          </p:nvSpPr>
          <p:spPr>
            <a:xfrm flipH="1">
              <a:off x="6266680" y="3859614"/>
              <a:ext cx="45719" cy="482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790A4515-8F34-CF63-2A5D-5764F2E3FCDA}"/>
                </a:ext>
              </a:extLst>
            </p:cNvPr>
            <p:cNvSpPr/>
            <p:nvPr/>
          </p:nvSpPr>
          <p:spPr>
            <a:xfrm flipH="1">
              <a:off x="6606055" y="3715996"/>
              <a:ext cx="45719" cy="482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9F70DCB2-48CF-E35B-194A-D8A369EC7419}"/>
                </a:ext>
              </a:extLst>
            </p:cNvPr>
            <p:cNvSpPr/>
            <p:nvPr/>
          </p:nvSpPr>
          <p:spPr>
            <a:xfrm flipH="1">
              <a:off x="6945431" y="3861309"/>
              <a:ext cx="45719" cy="482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6D05A574-2716-5EF5-5755-E5A950C9EBC7}"/>
                </a:ext>
              </a:extLst>
            </p:cNvPr>
            <p:cNvSpPr/>
            <p:nvPr/>
          </p:nvSpPr>
          <p:spPr>
            <a:xfrm flipH="1">
              <a:off x="7284805" y="4240059"/>
              <a:ext cx="45719" cy="482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1C46EC5D-A103-B68C-B5D7-DA53C7FB7B29}"/>
                </a:ext>
              </a:extLst>
            </p:cNvPr>
            <p:cNvSpPr/>
            <p:nvPr/>
          </p:nvSpPr>
          <p:spPr>
            <a:xfrm flipH="1">
              <a:off x="7622625" y="4938658"/>
              <a:ext cx="45719" cy="482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80D4FBA9-B47C-B2E7-E175-263D381860EB}"/>
                </a:ext>
              </a:extLst>
            </p:cNvPr>
            <p:cNvSpPr/>
            <p:nvPr/>
          </p:nvSpPr>
          <p:spPr>
            <a:xfrm flipH="1">
              <a:off x="7963555" y="5889777"/>
              <a:ext cx="45719" cy="482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</p:grpSp>
      <p:sp>
        <p:nvSpPr>
          <p:cNvPr id="152" name="Vrije vorm: vorm 151">
            <a:extLst>
              <a:ext uri="{FF2B5EF4-FFF2-40B4-BE49-F238E27FC236}">
                <a16:creationId xmlns:a16="http://schemas.microsoft.com/office/drawing/2014/main" id="{264C4320-D571-BCB6-AF84-E18EB90E0C7B}"/>
              </a:ext>
            </a:extLst>
          </p:cNvPr>
          <p:cNvSpPr/>
          <p:nvPr/>
        </p:nvSpPr>
        <p:spPr>
          <a:xfrm>
            <a:off x="9738242" y="1884574"/>
            <a:ext cx="1812408" cy="1949890"/>
          </a:xfrm>
          <a:custGeom>
            <a:avLst/>
            <a:gdLst>
              <a:gd name="connsiteX0" fmla="*/ 0 w 2545080"/>
              <a:gd name="connsiteY0" fmla="*/ 1234445 h 2712725"/>
              <a:gd name="connsiteX1" fmla="*/ 339090 w 2545080"/>
              <a:gd name="connsiteY1" fmla="*/ 552455 h 2712725"/>
              <a:gd name="connsiteX2" fmla="*/ 681990 w 2545080"/>
              <a:gd name="connsiteY2" fmla="*/ 144785 h 2712725"/>
              <a:gd name="connsiteX3" fmla="*/ 1021080 w 2545080"/>
              <a:gd name="connsiteY3" fmla="*/ 5 h 2712725"/>
              <a:gd name="connsiteX4" fmla="*/ 1360170 w 2545080"/>
              <a:gd name="connsiteY4" fmla="*/ 148595 h 2712725"/>
              <a:gd name="connsiteX5" fmla="*/ 1699260 w 2545080"/>
              <a:gd name="connsiteY5" fmla="*/ 525785 h 2712725"/>
              <a:gd name="connsiteX6" fmla="*/ 2038350 w 2545080"/>
              <a:gd name="connsiteY6" fmla="*/ 1230635 h 2712725"/>
              <a:gd name="connsiteX7" fmla="*/ 2377440 w 2545080"/>
              <a:gd name="connsiteY7" fmla="*/ 2175515 h 2712725"/>
              <a:gd name="connsiteX8" fmla="*/ 2545080 w 2545080"/>
              <a:gd name="connsiteY8" fmla="*/ 2712725 h 27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5080" h="2712725">
                <a:moveTo>
                  <a:pt x="0" y="1234445"/>
                </a:moveTo>
                <a:cubicBezTo>
                  <a:pt x="112712" y="984255"/>
                  <a:pt x="225425" y="734065"/>
                  <a:pt x="339090" y="552455"/>
                </a:cubicBezTo>
                <a:cubicBezTo>
                  <a:pt x="452755" y="370845"/>
                  <a:pt x="568325" y="236860"/>
                  <a:pt x="681990" y="144785"/>
                </a:cubicBezTo>
                <a:cubicBezTo>
                  <a:pt x="795655" y="52710"/>
                  <a:pt x="908050" y="-630"/>
                  <a:pt x="1021080" y="5"/>
                </a:cubicBezTo>
                <a:cubicBezTo>
                  <a:pt x="1134110" y="640"/>
                  <a:pt x="1247140" y="60965"/>
                  <a:pt x="1360170" y="148595"/>
                </a:cubicBezTo>
                <a:cubicBezTo>
                  <a:pt x="1473200" y="236225"/>
                  <a:pt x="1586230" y="345445"/>
                  <a:pt x="1699260" y="525785"/>
                </a:cubicBezTo>
                <a:cubicBezTo>
                  <a:pt x="1812290" y="706125"/>
                  <a:pt x="1925320" y="955680"/>
                  <a:pt x="2038350" y="1230635"/>
                </a:cubicBezTo>
                <a:cubicBezTo>
                  <a:pt x="2151380" y="1505590"/>
                  <a:pt x="2292985" y="1928500"/>
                  <a:pt x="2377440" y="2175515"/>
                </a:cubicBezTo>
                <a:cubicBezTo>
                  <a:pt x="2461895" y="2422530"/>
                  <a:pt x="2503487" y="2567627"/>
                  <a:pt x="2545080" y="27127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cxnSp>
        <p:nvCxnSpPr>
          <p:cNvPr id="153" name="Rechte verbindingslijn 152">
            <a:extLst>
              <a:ext uri="{FF2B5EF4-FFF2-40B4-BE49-F238E27FC236}">
                <a16:creationId xmlns:a16="http://schemas.microsoft.com/office/drawing/2014/main" id="{3D599809-B92C-420C-AE1F-BF4C79917D47}"/>
              </a:ext>
            </a:extLst>
          </p:cNvPr>
          <p:cNvCxnSpPr>
            <a:cxnSpLocks/>
          </p:cNvCxnSpPr>
          <p:nvPr/>
        </p:nvCxnSpPr>
        <p:spPr>
          <a:xfrm>
            <a:off x="7435928" y="1263033"/>
            <a:ext cx="2257" cy="5594967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Rechte verbindingslijn 153">
            <a:extLst>
              <a:ext uri="{FF2B5EF4-FFF2-40B4-BE49-F238E27FC236}">
                <a16:creationId xmlns:a16="http://schemas.microsoft.com/office/drawing/2014/main" id="{02004CA0-D4FC-80DF-36E8-FEC8D39CAF12}"/>
              </a:ext>
            </a:extLst>
          </p:cNvPr>
          <p:cNvCxnSpPr>
            <a:cxnSpLocks/>
          </p:cNvCxnSpPr>
          <p:nvPr/>
        </p:nvCxnSpPr>
        <p:spPr>
          <a:xfrm flipH="1">
            <a:off x="10457522" y="1881077"/>
            <a:ext cx="16315" cy="2059018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ballon: rechthoek 28">
            <a:extLst>
              <a:ext uri="{FF2B5EF4-FFF2-40B4-BE49-F238E27FC236}">
                <a16:creationId xmlns:a16="http://schemas.microsoft.com/office/drawing/2014/main" id="{52D35B73-1483-68A2-AA39-D3F0465DC8BA}"/>
              </a:ext>
            </a:extLst>
          </p:cNvPr>
          <p:cNvSpPr/>
          <p:nvPr/>
        </p:nvSpPr>
        <p:spPr>
          <a:xfrm>
            <a:off x="3752145" y="1803186"/>
            <a:ext cx="3449839" cy="460193"/>
          </a:xfrm>
          <a:prstGeom prst="wedgeRectCallout">
            <a:avLst>
              <a:gd name="adj1" fmla="val 20907"/>
              <a:gd name="adj2" fmla="val 504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Tweelingpunten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: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de uitkomsten 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kun je dubbelvouwen langs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 symmetrielijn</a:t>
            </a:r>
          </a:p>
        </p:txBody>
      </p:sp>
      <p:graphicFrame>
        <p:nvGraphicFramePr>
          <p:cNvPr id="156" name="Tabel 155">
            <a:extLst>
              <a:ext uri="{FF2B5EF4-FFF2-40B4-BE49-F238E27FC236}">
                <a16:creationId xmlns:a16="http://schemas.microsoft.com/office/drawing/2014/main" id="{B10DB000-E37A-04AB-79D5-8B0B24EAD87E}"/>
              </a:ext>
            </a:extLst>
          </p:cNvPr>
          <p:cNvGraphicFramePr>
            <a:graphicFrameLocks noGrp="1"/>
          </p:cNvGraphicFramePr>
          <p:nvPr/>
        </p:nvGraphicFramePr>
        <p:xfrm>
          <a:off x="3388394" y="5060111"/>
          <a:ext cx="3383436" cy="68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48">
                  <a:extLst>
                    <a:ext uri="{9D8B030D-6E8A-4147-A177-3AD203B41FA5}">
                      <a16:colId xmlns:a16="http://schemas.microsoft.com/office/drawing/2014/main" val="1967710275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3331958717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2060517538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1212275113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1951627840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2737876505"/>
                    </a:ext>
                  </a:extLst>
                </a:gridCol>
                <a:gridCol w="483348">
                  <a:extLst>
                    <a:ext uri="{9D8B030D-6E8A-4147-A177-3AD203B41FA5}">
                      <a16:colId xmlns:a16="http://schemas.microsoft.com/office/drawing/2014/main" val="3911527882"/>
                    </a:ext>
                  </a:extLst>
                </a:gridCol>
              </a:tblGrid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4522"/>
                  </a:ext>
                </a:extLst>
              </a:tr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1,8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1,8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22906"/>
                  </a:ext>
                </a:extLst>
              </a:tr>
            </a:tbl>
          </a:graphicData>
        </a:graphic>
      </p:graphicFrame>
      <p:sp>
        <p:nvSpPr>
          <p:cNvPr id="157" name="Tekstballon: rechthoek 156">
            <a:extLst>
              <a:ext uri="{FF2B5EF4-FFF2-40B4-BE49-F238E27FC236}">
                <a16:creationId xmlns:a16="http://schemas.microsoft.com/office/drawing/2014/main" id="{05C29800-4F8A-BE45-FA91-2861A40B6CCE}"/>
              </a:ext>
            </a:extLst>
          </p:cNvPr>
          <p:cNvSpPr/>
          <p:nvPr/>
        </p:nvSpPr>
        <p:spPr>
          <a:xfrm>
            <a:off x="3334211" y="6177730"/>
            <a:ext cx="2582845" cy="301204"/>
          </a:xfrm>
          <a:prstGeom prst="wedgeRectCallout">
            <a:avLst>
              <a:gd name="adj1" fmla="val -4130"/>
              <a:gd name="adj2" fmla="val -2088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 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= 0,2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2</a:t>
            </a:r>
            <a:r>
              <a:rPr lang="nl-NL" sz="1600" baseline="30000" dirty="0">
                <a:solidFill>
                  <a:schemeClr val="tx1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 - 2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 + 5</a:t>
            </a:r>
          </a:p>
        </p:txBody>
      </p:sp>
      <p:sp>
        <p:nvSpPr>
          <p:cNvPr id="158" name="Vrije vorm 25">
            <a:extLst>
              <a:ext uri="{FF2B5EF4-FFF2-40B4-BE49-F238E27FC236}">
                <a16:creationId xmlns:a16="http://schemas.microsoft.com/office/drawing/2014/main" id="{B4F4F84A-D649-32E9-DE23-54BFAF38D9FE}"/>
              </a:ext>
            </a:extLst>
          </p:cNvPr>
          <p:cNvSpPr/>
          <p:nvPr/>
        </p:nvSpPr>
        <p:spPr>
          <a:xfrm>
            <a:off x="5007636" y="5686908"/>
            <a:ext cx="597530" cy="151322"/>
          </a:xfrm>
          <a:custGeom>
            <a:avLst/>
            <a:gdLst>
              <a:gd name="connsiteX0" fmla="*/ 0 w 733777"/>
              <a:gd name="connsiteY0" fmla="*/ 0 h 225777"/>
              <a:gd name="connsiteX1" fmla="*/ 352777 w 733777"/>
              <a:gd name="connsiteY1" fmla="*/ 225777 h 225777"/>
              <a:gd name="connsiteX2" fmla="*/ 733777 w 733777"/>
              <a:gd name="connsiteY2" fmla="*/ 0 h 22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777" h="225777">
                <a:moveTo>
                  <a:pt x="0" y="0"/>
                </a:moveTo>
                <a:cubicBezTo>
                  <a:pt x="115240" y="112888"/>
                  <a:pt x="230481" y="225777"/>
                  <a:pt x="352777" y="225777"/>
                </a:cubicBezTo>
                <a:cubicBezTo>
                  <a:pt x="475073" y="225777"/>
                  <a:pt x="733777" y="0"/>
                  <a:pt x="733777" y="0"/>
                </a:cubicBezTo>
              </a:path>
            </a:pathLst>
          </a:cu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9" name="Vrije vorm 25">
            <a:extLst>
              <a:ext uri="{FF2B5EF4-FFF2-40B4-BE49-F238E27FC236}">
                <a16:creationId xmlns:a16="http://schemas.microsoft.com/office/drawing/2014/main" id="{3332D0A3-32B1-DA7E-2A4D-4571113B6DFD}"/>
              </a:ext>
            </a:extLst>
          </p:cNvPr>
          <p:cNvSpPr/>
          <p:nvPr/>
        </p:nvSpPr>
        <p:spPr>
          <a:xfrm>
            <a:off x="4576684" y="5738793"/>
            <a:ext cx="1445291" cy="220047"/>
          </a:xfrm>
          <a:custGeom>
            <a:avLst/>
            <a:gdLst>
              <a:gd name="connsiteX0" fmla="*/ 0 w 733777"/>
              <a:gd name="connsiteY0" fmla="*/ 0 h 225777"/>
              <a:gd name="connsiteX1" fmla="*/ 352777 w 733777"/>
              <a:gd name="connsiteY1" fmla="*/ 225777 h 225777"/>
              <a:gd name="connsiteX2" fmla="*/ 733777 w 733777"/>
              <a:gd name="connsiteY2" fmla="*/ 0 h 22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777" h="225777">
                <a:moveTo>
                  <a:pt x="0" y="0"/>
                </a:moveTo>
                <a:cubicBezTo>
                  <a:pt x="115240" y="112888"/>
                  <a:pt x="230481" y="225777"/>
                  <a:pt x="352777" y="225777"/>
                </a:cubicBezTo>
                <a:cubicBezTo>
                  <a:pt x="475073" y="225777"/>
                  <a:pt x="733777" y="0"/>
                  <a:pt x="733777" y="0"/>
                </a:cubicBezTo>
              </a:path>
            </a:pathLst>
          </a:cu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60" name="Rechte verbindingslijn 159">
            <a:extLst>
              <a:ext uri="{FF2B5EF4-FFF2-40B4-BE49-F238E27FC236}">
                <a16:creationId xmlns:a16="http://schemas.microsoft.com/office/drawing/2014/main" id="{9A1D9BD5-4B63-B8B4-5944-F5945626B238}"/>
              </a:ext>
            </a:extLst>
          </p:cNvPr>
          <p:cNvCxnSpPr>
            <a:cxnSpLocks/>
          </p:cNvCxnSpPr>
          <p:nvPr/>
        </p:nvCxnSpPr>
        <p:spPr>
          <a:xfrm>
            <a:off x="5324397" y="5060111"/>
            <a:ext cx="0" cy="759089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ballon: rechthoek 162">
            <a:extLst>
              <a:ext uri="{FF2B5EF4-FFF2-40B4-BE49-F238E27FC236}">
                <a16:creationId xmlns:a16="http://schemas.microsoft.com/office/drawing/2014/main" id="{DD7E975D-512C-F953-65A1-45451DF710FE}"/>
              </a:ext>
            </a:extLst>
          </p:cNvPr>
          <p:cNvSpPr/>
          <p:nvPr/>
        </p:nvSpPr>
        <p:spPr>
          <a:xfrm>
            <a:off x="3686005" y="4344360"/>
            <a:ext cx="3284526" cy="337168"/>
          </a:xfrm>
          <a:prstGeom prst="wedgeRectCallout">
            <a:avLst>
              <a:gd name="adj1" fmla="val -9253"/>
              <a:gd name="adj2" fmla="val 415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De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 symmetrielijn 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ligt dus bij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t = 5</a:t>
            </a:r>
          </a:p>
        </p:txBody>
      </p:sp>
      <p:cxnSp>
        <p:nvCxnSpPr>
          <p:cNvPr id="165" name="Rechte verbindingslijn met pijl 164">
            <a:extLst>
              <a:ext uri="{FF2B5EF4-FFF2-40B4-BE49-F238E27FC236}">
                <a16:creationId xmlns:a16="http://schemas.microsoft.com/office/drawing/2014/main" id="{9CEEFAB0-59BC-FDB2-CFFA-50B732EB3F94}"/>
              </a:ext>
            </a:extLst>
          </p:cNvPr>
          <p:cNvCxnSpPr>
            <a:stCxn id="163" idx="2"/>
          </p:cNvCxnSpPr>
          <p:nvPr/>
        </p:nvCxnSpPr>
        <p:spPr>
          <a:xfrm>
            <a:off x="5328268" y="4681528"/>
            <a:ext cx="0" cy="37858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1" name="Afbeelding 270">
            <a:extLst>
              <a:ext uri="{FF2B5EF4-FFF2-40B4-BE49-F238E27FC236}">
                <a16:creationId xmlns:a16="http://schemas.microsoft.com/office/drawing/2014/main" id="{87038516-8084-6E23-AA16-BF3265A14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9" t="15672" r="35796"/>
          <a:stretch/>
        </p:blipFill>
        <p:spPr>
          <a:xfrm>
            <a:off x="9256843" y="4279991"/>
            <a:ext cx="2059738" cy="2400881"/>
          </a:xfrm>
          <a:prstGeom prst="rect">
            <a:avLst/>
          </a:prstGeom>
        </p:spPr>
      </p:pic>
      <p:sp>
        <p:nvSpPr>
          <p:cNvPr id="272" name="Tekstvak 271">
            <a:extLst>
              <a:ext uri="{FF2B5EF4-FFF2-40B4-BE49-F238E27FC236}">
                <a16:creationId xmlns:a16="http://schemas.microsoft.com/office/drawing/2014/main" id="{D07D3BD1-F186-DD23-B74C-5E8D7560A418}"/>
              </a:ext>
            </a:extLst>
          </p:cNvPr>
          <p:cNvSpPr txBox="1"/>
          <p:nvPr/>
        </p:nvSpPr>
        <p:spPr>
          <a:xfrm>
            <a:off x="11285900" y="6309657"/>
            <a:ext cx="250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t</a:t>
            </a:r>
            <a:endParaRPr lang="nl-NL" sz="1600" b="0" dirty="0">
              <a:solidFill>
                <a:srgbClr val="00B0F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73" name="Tekstvak 272">
            <a:extLst>
              <a:ext uri="{FF2B5EF4-FFF2-40B4-BE49-F238E27FC236}">
                <a16:creationId xmlns:a16="http://schemas.microsoft.com/office/drawing/2014/main" id="{F1742CAE-102F-68B4-A929-14E1E77901FA}"/>
              </a:ext>
            </a:extLst>
          </p:cNvPr>
          <p:cNvSpPr txBox="1"/>
          <p:nvPr/>
        </p:nvSpPr>
        <p:spPr>
          <a:xfrm>
            <a:off x="8893805" y="418556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h</a:t>
            </a:r>
          </a:p>
        </p:txBody>
      </p:sp>
      <p:sp>
        <p:nvSpPr>
          <p:cNvPr id="274" name="Ovaal 273">
            <a:extLst>
              <a:ext uri="{FF2B5EF4-FFF2-40B4-BE49-F238E27FC236}">
                <a16:creationId xmlns:a16="http://schemas.microsoft.com/office/drawing/2014/main" id="{C093E50E-DA18-EC38-7897-DE5C49179260}"/>
              </a:ext>
            </a:extLst>
          </p:cNvPr>
          <p:cNvSpPr/>
          <p:nvPr/>
        </p:nvSpPr>
        <p:spPr>
          <a:xfrm>
            <a:off x="9580553" y="4613727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Ovaal 274">
            <a:extLst>
              <a:ext uri="{FF2B5EF4-FFF2-40B4-BE49-F238E27FC236}">
                <a16:creationId xmlns:a16="http://schemas.microsoft.com/office/drawing/2014/main" id="{F11DB074-0998-BEEB-FC77-40E42A3F48B7}"/>
              </a:ext>
            </a:extLst>
          </p:cNvPr>
          <p:cNvSpPr/>
          <p:nvPr/>
        </p:nvSpPr>
        <p:spPr>
          <a:xfrm>
            <a:off x="9921130" y="5726569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6" name="Ovaal 275">
            <a:extLst>
              <a:ext uri="{FF2B5EF4-FFF2-40B4-BE49-F238E27FC236}">
                <a16:creationId xmlns:a16="http://schemas.microsoft.com/office/drawing/2014/main" id="{D538E803-20D4-51EC-B9A4-DF8D4EE24BC7}"/>
              </a:ext>
            </a:extLst>
          </p:cNvPr>
          <p:cNvSpPr/>
          <p:nvPr/>
        </p:nvSpPr>
        <p:spPr>
          <a:xfrm>
            <a:off x="10243765" y="6215713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07DC6F08-1457-0D18-62CA-D1D1B052D6AF}"/>
              </a:ext>
            </a:extLst>
          </p:cNvPr>
          <p:cNvSpPr/>
          <p:nvPr/>
        </p:nvSpPr>
        <p:spPr>
          <a:xfrm>
            <a:off x="10592726" y="6215713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Ovaal 277">
            <a:extLst>
              <a:ext uri="{FF2B5EF4-FFF2-40B4-BE49-F238E27FC236}">
                <a16:creationId xmlns:a16="http://schemas.microsoft.com/office/drawing/2014/main" id="{8683A666-3FFC-3FE4-776C-ABF6CF46B563}"/>
              </a:ext>
            </a:extLst>
          </p:cNvPr>
          <p:cNvSpPr/>
          <p:nvPr/>
        </p:nvSpPr>
        <p:spPr>
          <a:xfrm>
            <a:off x="10928618" y="5731063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Ovaal 278">
            <a:extLst>
              <a:ext uri="{FF2B5EF4-FFF2-40B4-BE49-F238E27FC236}">
                <a16:creationId xmlns:a16="http://schemas.microsoft.com/office/drawing/2014/main" id="{3633A47D-A428-B8A9-43AE-45B6149B46AE}"/>
              </a:ext>
            </a:extLst>
          </p:cNvPr>
          <p:cNvSpPr/>
          <p:nvPr/>
        </p:nvSpPr>
        <p:spPr>
          <a:xfrm>
            <a:off x="11273634" y="4613727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Vrije vorm: vorm 280">
            <a:extLst>
              <a:ext uri="{FF2B5EF4-FFF2-40B4-BE49-F238E27FC236}">
                <a16:creationId xmlns:a16="http://schemas.microsoft.com/office/drawing/2014/main" id="{30D9833D-82D5-A269-D02E-39AC0732179B}"/>
              </a:ext>
            </a:extLst>
          </p:cNvPr>
          <p:cNvSpPr/>
          <p:nvPr/>
        </p:nvSpPr>
        <p:spPr>
          <a:xfrm>
            <a:off x="9589159" y="4627023"/>
            <a:ext cx="1696741" cy="1675966"/>
          </a:xfrm>
          <a:custGeom>
            <a:avLst/>
            <a:gdLst>
              <a:gd name="connsiteX0" fmla="*/ 0 w 1711325"/>
              <a:gd name="connsiteY0" fmla="*/ 0 h 1675966"/>
              <a:gd name="connsiteX1" fmla="*/ 349250 w 1711325"/>
              <a:gd name="connsiteY1" fmla="*/ 1120775 h 1675966"/>
              <a:gd name="connsiteX2" fmla="*/ 679450 w 1711325"/>
              <a:gd name="connsiteY2" fmla="*/ 1622425 h 1675966"/>
              <a:gd name="connsiteX3" fmla="*/ 1025525 w 1711325"/>
              <a:gd name="connsiteY3" fmla="*/ 1606550 h 1675966"/>
              <a:gd name="connsiteX4" fmla="*/ 1368425 w 1711325"/>
              <a:gd name="connsiteY4" fmla="*/ 1133475 h 1675966"/>
              <a:gd name="connsiteX5" fmla="*/ 1711325 w 1711325"/>
              <a:gd name="connsiteY5" fmla="*/ 6350 h 167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1325" h="1675966">
                <a:moveTo>
                  <a:pt x="0" y="0"/>
                </a:moveTo>
                <a:cubicBezTo>
                  <a:pt x="118004" y="425185"/>
                  <a:pt x="236008" y="850371"/>
                  <a:pt x="349250" y="1120775"/>
                </a:cubicBezTo>
                <a:cubicBezTo>
                  <a:pt x="462492" y="1391179"/>
                  <a:pt x="566738" y="1541463"/>
                  <a:pt x="679450" y="1622425"/>
                </a:cubicBezTo>
                <a:cubicBezTo>
                  <a:pt x="792162" y="1703387"/>
                  <a:pt x="910696" y="1688042"/>
                  <a:pt x="1025525" y="1606550"/>
                </a:cubicBezTo>
                <a:cubicBezTo>
                  <a:pt x="1140354" y="1525058"/>
                  <a:pt x="1254125" y="1400175"/>
                  <a:pt x="1368425" y="1133475"/>
                </a:cubicBezTo>
                <a:cubicBezTo>
                  <a:pt x="1482725" y="866775"/>
                  <a:pt x="1597025" y="436562"/>
                  <a:pt x="1711325" y="63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0A9B5D98-0F8B-A8AE-F698-E3C957AC0881}"/>
              </a:ext>
            </a:extLst>
          </p:cNvPr>
          <p:cNvSpPr txBox="1"/>
          <p:nvPr/>
        </p:nvSpPr>
        <p:spPr>
          <a:xfrm>
            <a:off x="7623558" y="2389336"/>
            <a:ext cx="1372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2800E"/>
                </a:solidFill>
                <a:latin typeface="Aptos" panose="020B0004020202020204" pitchFamily="34" charset="0"/>
              </a:rPr>
              <a:t>Bergparabool</a:t>
            </a:r>
            <a:endParaRPr lang="nl-NL" sz="1600" b="0" dirty="0">
              <a:solidFill>
                <a:srgbClr val="F2800E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1151DE3F-8D57-BBED-D17E-7B4C4EF850A6}"/>
              </a:ext>
            </a:extLst>
          </p:cNvPr>
          <p:cNvSpPr txBox="1"/>
          <p:nvPr/>
        </p:nvSpPr>
        <p:spPr>
          <a:xfrm>
            <a:off x="7691998" y="4418383"/>
            <a:ext cx="1279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 err="1">
                <a:solidFill>
                  <a:srgbClr val="F2800E"/>
                </a:solidFill>
                <a:latin typeface="Aptos" panose="020B0004020202020204" pitchFamily="34" charset="0"/>
              </a:rPr>
              <a:t>Dalparabool</a:t>
            </a:r>
            <a:endParaRPr lang="nl-NL" sz="1600" b="0" dirty="0">
              <a:solidFill>
                <a:srgbClr val="F2800E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84" name="Tekstballon: rechthoek 283">
            <a:extLst>
              <a:ext uri="{FF2B5EF4-FFF2-40B4-BE49-F238E27FC236}">
                <a16:creationId xmlns:a16="http://schemas.microsoft.com/office/drawing/2014/main" id="{B62D8BC6-1AE9-F98E-CAFC-A67D93CF77CC}"/>
              </a:ext>
            </a:extLst>
          </p:cNvPr>
          <p:cNvSpPr/>
          <p:nvPr/>
        </p:nvSpPr>
        <p:spPr>
          <a:xfrm>
            <a:off x="7607049" y="1801613"/>
            <a:ext cx="1381728" cy="460192"/>
          </a:xfrm>
          <a:prstGeom prst="wedgeRectCallout">
            <a:avLst>
              <a:gd name="adj1" fmla="val 157570"/>
              <a:gd name="adj2" fmla="val -298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Top 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ligt op de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symmetrielijn</a:t>
            </a:r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0DE3CEC2-953F-F087-FA93-42D2787A4A34}"/>
              </a:ext>
            </a:extLst>
          </p:cNvPr>
          <p:cNvCxnSpPr>
            <a:cxnSpLocks/>
          </p:cNvCxnSpPr>
          <p:nvPr/>
        </p:nvCxnSpPr>
        <p:spPr>
          <a:xfrm flipH="1">
            <a:off x="10426388" y="4274863"/>
            <a:ext cx="26421" cy="2433011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9" name="Graphic 288" descr="Verdrietig gezicht zonder opvulling">
            <a:extLst>
              <a:ext uri="{FF2B5EF4-FFF2-40B4-BE49-F238E27FC236}">
                <a16:creationId xmlns:a16="http://schemas.microsoft.com/office/drawing/2014/main" id="{D25B4868-99C9-A09A-3D23-B979E0254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7030" y="3427543"/>
            <a:ext cx="457200" cy="457200"/>
          </a:xfrm>
          <a:prstGeom prst="rect">
            <a:avLst/>
          </a:prstGeom>
        </p:spPr>
      </p:pic>
      <p:pic>
        <p:nvPicPr>
          <p:cNvPr id="290" name="Graphic 289" descr="Glimlachend gezicht zonder opvulling">
            <a:extLst>
              <a:ext uri="{FF2B5EF4-FFF2-40B4-BE49-F238E27FC236}">
                <a16:creationId xmlns:a16="http://schemas.microsoft.com/office/drawing/2014/main" id="{25B99D9D-53BF-D957-E941-FB4D38623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035" y="5475047"/>
            <a:ext cx="457200" cy="457200"/>
          </a:xfrm>
          <a:prstGeom prst="rect">
            <a:avLst/>
          </a:prstGeom>
        </p:spPr>
      </p:pic>
      <p:sp>
        <p:nvSpPr>
          <p:cNvPr id="291" name="Tekstvak 290">
            <a:extLst>
              <a:ext uri="{FF2B5EF4-FFF2-40B4-BE49-F238E27FC236}">
                <a16:creationId xmlns:a16="http://schemas.microsoft.com/office/drawing/2014/main" id="{953D9910-1F1A-CE4B-59AE-067DEAECD190}"/>
              </a:ext>
            </a:extLst>
          </p:cNvPr>
          <p:cNvSpPr txBox="1"/>
          <p:nvPr/>
        </p:nvSpPr>
        <p:spPr>
          <a:xfrm>
            <a:off x="7794379" y="3527139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2800E"/>
                </a:solidFill>
                <a:latin typeface="Aptos" panose="020B0004020202020204" pitchFamily="34" charset="0"/>
              </a:rPr>
              <a:t>- 0,05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a</a:t>
            </a:r>
            <a:r>
              <a:rPr lang="nl-NL" sz="1600" baseline="300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 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94" name="Tekstvak 293">
            <a:extLst>
              <a:ext uri="{FF2B5EF4-FFF2-40B4-BE49-F238E27FC236}">
                <a16:creationId xmlns:a16="http://schemas.microsoft.com/office/drawing/2014/main" id="{3AD79B37-D182-0C28-3A56-B5C8641AF8BB}"/>
              </a:ext>
            </a:extLst>
          </p:cNvPr>
          <p:cNvSpPr txBox="1"/>
          <p:nvPr/>
        </p:nvSpPr>
        <p:spPr>
          <a:xfrm>
            <a:off x="7987761" y="5584982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F2800E"/>
                </a:solidFill>
                <a:effectLst/>
                <a:latin typeface="Aptos" panose="020B0004020202020204" pitchFamily="34" charset="0"/>
              </a:rPr>
              <a:t>0,2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</a:t>
            </a:r>
            <a:r>
              <a:rPr lang="nl-NL" sz="1600" b="0" baseline="30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</a:p>
        </p:txBody>
      </p:sp>
      <p:sp>
        <p:nvSpPr>
          <p:cNvPr id="296" name="Tekstballon: rechthoek 295">
            <a:extLst>
              <a:ext uri="{FF2B5EF4-FFF2-40B4-BE49-F238E27FC236}">
                <a16:creationId xmlns:a16="http://schemas.microsoft.com/office/drawing/2014/main" id="{E0593D84-8024-5E76-F827-9A1B4793FBBC}"/>
              </a:ext>
            </a:extLst>
          </p:cNvPr>
          <p:cNvSpPr/>
          <p:nvPr/>
        </p:nvSpPr>
        <p:spPr>
          <a:xfrm>
            <a:off x="7642319" y="2823569"/>
            <a:ext cx="1479348" cy="460192"/>
          </a:xfrm>
          <a:prstGeom prst="wedgeRectCallout">
            <a:avLst>
              <a:gd name="adj1" fmla="val -14573"/>
              <a:gd name="adj2" fmla="val 114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F2800E"/>
                </a:solidFill>
                <a:latin typeface="Aptos" panose="020B0004020202020204" pitchFamily="34" charset="0"/>
              </a:rPr>
              <a:t>Negatief getal voor kwadraat</a:t>
            </a:r>
          </a:p>
        </p:txBody>
      </p:sp>
      <p:sp>
        <p:nvSpPr>
          <p:cNvPr id="297" name="Tekstballon: rechthoek 296">
            <a:extLst>
              <a:ext uri="{FF2B5EF4-FFF2-40B4-BE49-F238E27FC236}">
                <a16:creationId xmlns:a16="http://schemas.microsoft.com/office/drawing/2014/main" id="{9EC17EA2-8A86-8186-0660-A4606DC84396}"/>
              </a:ext>
            </a:extLst>
          </p:cNvPr>
          <p:cNvSpPr/>
          <p:nvPr/>
        </p:nvSpPr>
        <p:spPr>
          <a:xfrm>
            <a:off x="7679400" y="4870333"/>
            <a:ext cx="1479348" cy="460192"/>
          </a:xfrm>
          <a:prstGeom prst="wedgeRectCallout">
            <a:avLst>
              <a:gd name="adj1" fmla="val -14573"/>
              <a:gd name="adj2" fmla="val 114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F2800E"/>
                </a:solidFill>
                <a:latin typeface="Aptos" panose="020B0004020202020204" pitchFamily="34" charset="0"/>
              </a:rPr>
              <a:t>Positief getal voor kwadraat</a:t>
            </a:r>
          </a:p>
        </p:txBody>
      </p:sp>
      <p:sp>
        <p:nvSpPr>
          <p:cNvPr id="7" name="Tekstballon: rechthoek 6">
            <a:extLst>
              <a:ext uri="{FF2B5EF4-FFF2-40B4-BE49-F238E27FC236}">
                <a16:creationId xmlns:a16="http://schemas.microsoft.com/office/drawing/2014/main" id="{EEE3C8F3-3ADA-CFB9-BB2F-2EF9640479FA}"/>
              </a:ext>
            </a:extLst>
          </p:cNvPr>
          <p:cNvSpPr/>
          <p:nvPr/>
        </p:nvSpPr>
        <p:spPr>
          <a:xfrm>
            <a:off x="7640957" y="6257073"/>
            <a:ext cx="1381728" cy="460192"/>
          </a:xfrm>
          <a:prstGeom prst="wedgeRectCallout">
            <a:avLst>
              <a:gd name="adj1" fmla="val 152908"/>
              <a:gd name="adj2" fmla="val -317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Top </a:t>
            </a:r>
            <a:r>
              <a:rPr lang="nl-NL" sz="1600" dirty="0">
                <a:solidFill>
                  <a:schemeClr val="tx1"/>
                </a:solidFill>
                <a:latin typeface="Aptos" panose="020B0004020202020204" pitchFamily="34" charset="0"/>
              </a:rPr>
              <a:t>ligt op de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symmetrielijn</a:t>
            </a:r>
          </a:p>
        </p:txBody>
      </p:sp>
    </p:spTree>
    <p:extLst>
      <p:ext uri="{BB962C8B-B14F-4D97-AF65-F5344CB8AC3E}">
        <p14:creationId xmlns:p14="http://schemas.microsoft.com/office/powerpoint/2010/main" val="42370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13" grpId="0"/>
      <p:bldP spid="14" grpId="0"/>
      <p:bldP spid="20" grpId="0"/>
      <p:bldP spid="21" grpId="0"/>
      <p:bldP spid="23" grpId="0" animBg="1"/>
      <p:bldP spid="24" grpId="0" animBg="1"/>
      <p:bldP spid="25" grpId="0" animBg="1"/>
      <p:bldP spid="5" grpId="0" animBg="1"/>
      <p:bldP spid="8" grpId="0" animBg="1"/>
      <p:bldP spid="9" grpId="0" animBg="1"/>
      <p:bldP spid="30" grpId="0"/>
      <p:bldP spid="31" grpId="0"/>
      <p:bldP spid="152" grpId="0" animBg="1"/>
      <p:bldP spid="29" grpId="0" animBg="1"/>
      <p:bldP spid="157" grpId="0" animBg="1"/>
      <p:bldP spid="158" grpId="0" animBg="1"/>
      <p:bldP spid="159" grpId="0" animBg="1"/>
      <p:bldP spid="163" grpId="0" animBg="1"/>
      <p:bldP spid="272" grpId="0"/>
      <p:bldP spid="273" grpId="0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1" grpId="0" animBg="1"/>
      <p:bldP spid="282" grpId="0"/>
      <p:bldP spid="283" grpId="0"/>
      <p:bldP spid="284" grpId="0" animBg="1"/>
      <p:bldP spid="291" grpId="0"/>
      <p:bldP spid="294" grpId="0"/>
      <p:bldP spid="296" grpId="0" animBg="1"/>
      <p:bldP spid="297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>
            <a:extLst>
              <a:ext uri="{FF2B5EF4-FFF2-40B4-BE49-F238E27FC236}">
                <a16:creationId xmlns:a16="http://schemas.microsoft.com/office/drawing/2014/main" id="{8A2417EF-D664-FAF3-EB59-93A35D7D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677" y="2271328"/>
            <a:ext cx="2086266" cy="1867161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AC7C4A6A-FD1A-D330-4AE4-FDCD407E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4" y="2301276"/>
            <a:ext cx="2086266" cy="1867161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EF04F658-534D-3803-4B08-976A5CAF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499" y="2266938"/>
            <a:ext cx="2086266" cy="1867161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FCC2D38-B097-3879-F293-75776700A93C}"/>
              </a:ext>
            </a:extLst>
          </p:cNvPr>
          <p:cNvSpPr txBox="1"/>
          <p:nvPr/>
        </p:nvSpPr>
        <p:spPr>
          <a:xfrm>
            <a:off x="337243" y="226337"/>
            <a:ext cx="43913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</a:t>
            </a:r>
            <a:r>
              <a:rPr lang="nl-NL" sz="1800" dirty="0"/>
              <a:t>7L Parabool (kwadratisch verband)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63BE070-4123-85CA-417A-04F7A33D48F5}"/>
              </a:ext>
            </a:extLst>
          </p:cNvPr>
          <p:cNvSpPr txBox="1"/>
          <p:nvPr/>
        </p:nvSpPr>
        <p:spPr>
          <a:xfrm>
            <a:off x="228434" y="650041"/>
            <a:ext cx="6658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Kwadratisch verband moet je 3 belangrijke punten kunnen uitrekenen: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5252198-81B5-3A70-1A55-E6827E1D6D37}"/>
              </a:ext>
            </a:extLst>
          </p:cNvPr>
          <p:cNvSpPr txBox="1"/>
          <p:nvPr/>
        </p:nvSpPr>
        <p:spPr>
          <a:xfrm>
            <a:off x="6886923" y="403819"/>
            <a:ext cx="3316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Het beginpunt van de parabool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De top van de parabool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Het eindpunt van de parabool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0FD242B-7CF1-2076-0EC0-0385ED39E212}"/>
              </a:ext>
            </a:extLst>
          </p:cNvPr>
          <p:cNvSpPr txBox="1"/>
          <p:nvPr/>
        </p:nvSpPr>
        <p:spPr>
          <a:xfrm>
            <a:off x="-13537" y="1837149"/>
            <a:ext cx="2574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Een keeper probeert de bal uit zijn handen zo hoog mogelijk te schoppen.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60F2B3B-AD77-0002-B62B-9C3D9669AEA1}"/>
              </a:ext>
            </a:extLst>
          </p:cNvPr>
          <p:cNvSpPr txBox="1"/>
          <p:nvPr/>
        </p:nvSpPr>
        <p:spPr>
          <a:xfrm>
            <a:off x="-23111" y="2649095"/>
            <a:ext cx="2562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De hoogte van de bal is te berekenen met de formule: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E754427-8DBB-DB41-7443-F35A03A03D51}"/>
              </a:ext>
            </a:extLst>
          </p:cNvPr>
          <p:cNvSpPr txBox="1"/>
          <p:nvPr/>
        </p:nvSpPr>
        <p:spPr>
          <a:xfrm>
            <a:off x="237846" y="3254135"/>
            <a:ext cx="1943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-0,4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a</a:t>
            </a:r>
            <a:r>
              <a:rPr lang="nl-NL" sz="1600" baseline="300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+ 6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a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+ 0,5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438CDB8-735A-EA7A-E0D0-64840419F36A}"/>
              </a:ext>
            </a:extLst>
          </p:cNvPr>
          <p:cNvSpPr txBox="1"/>
          <p:nvPr/>
        </p:nvSpPr>
        <p:spPr>
          <a:xfrm>
            <a:off x="-23111" y="3631056"/>
            <a:ext cx="2292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 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is de hoogte in meter.</a:t>
            </a:r>
          </a:p>
          <a:p>
            <a:pPr algn="l"/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a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is de afstand in meter.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AEA4196-FF95-6711-D16F-823A047DB7D2}"/>
              </a:ext>
            </a:extLst>
          </p:cNvPr>
          <p:cNvSpPr txBox="1"/>
          <p:nvPr/>
        </p:nvSpPr>
        <p:spPr>
          <a:xfrm>
            <a:off x="-23111" y="4252736"/>
            <a:ext cx="201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 grafiek die hierbij </a:t>
            </a:r>
          </a:p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hoort is:</a:t>
            </a:r>
          </a:p>
        </p:txBody>
      </p: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47601207-08BF-494C-B91B-CB93F5B1DFAB}"/>
              </a:ext>
            </a:extLst>
          </p:cNvPr>
          <p:cNvCxnSpPr>
            <a:cxnSpLocks/>
          </p:cNvCxnSpPr>
          <p:nvPr/>
        </p:nvCxnSpPr>
        <p:spPr>
          <a:xfrm>
            <a:off x="791755" y="4969363"/>
            <a:ext cx="0" cy="14319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EEA351A1-13DD-4048-8D3C-34663C162F44}"/>
              </a:ext>
            </a:extLst>
          </p:cNvPr>
          <p:cNvCxnSpPr>
            <a:cxnSpLocks/>
          </p:cNvCxnSpPr>
          <p:nvPr/>
        </p:nvCxnSpPr>
        <p:spPr>
          <a:xfrm>
            <a:off x="782230" y="6401271"/>
            <a:ext cx="11942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4A3936EA-B926-A721-79F8-402EAEA4DB12}"/>
              </a:ext>
            </a:extLst>
          </p:cNvPr>
          <p:cNvSpPr txBox="1"/>
          <p:nvPr/>
        </p:nvSpPr>
        <p:spPr>
          <a:xfrm>
            <a:off x="2078671" y="63693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7B5EEC1-590C-F9C7-DD3B-84C12BD2EF70}"/>
              </a:ext>
            </a:extLst>
          </p:cNvPr>
          <p:cNvSpPr txBox="1"/>
          <p:nvPr/>
        </p:nvSpPr>
        <p:spPr>
          <a:xfrm>
            <a:off x="205540" y="4765143"/>
            <a:ext cx="576690" cy="156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sz="1300" dirty="0"/>
              <a:t>25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20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15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10</a:t>
            </a:r>
          </a:p>
          <a:p>
            <a:pPr algn="r">
              <a:lnSpc>
                <a:spcPct val="150000"/>
              </a:lnSpc>
            </a:pPr>
            <a:r>
              <a:rPr lang="nl-NL" sz="1300" dirty="0"/>
              <a:t>5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C7E5D40-743C-2766-8B75-687464D73D5C}"/>
              </a:ext>
            </a:extLst>
          </p:cNvPr>
          <p:cNvSpPr txBox="1"/>
          <p:nvPr/>
        </p:nvSpPr>
        <p:spPr>
          <a:xfrm>
            <a:off x="613617" y="6431838"/>
            <a:ext cx="16321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0                                  20 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3920383-1E5C-FDED-9FFF-B44F0D2D636E}"/>
              </a:ext>
            </a:extLst>
          </p:cNvPr>
          <p:cNvSpPr txBox="1"/>
          <p:nvPr/>
        </p:nvSpPr>
        <p:spPr>
          <a:xfrm>
            <a:off x="176897" y="4977804"/>
            <a:ext cx="37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h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CE827FF1-20E6-1103-D96F-725BFE7D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84"/>
          <a:stretch/>
        </p:blipFill>
        <p:spPr>
          <a:xfrm>
            <a:off x="801281" y="5047337"/>
            <a:ext cx="900231" cy="1353934"/>
          </a:xfrm>
          <a:prstGeom prst="rect">
            <a:avLst/>
          </a:prstGeom>
        </p:spPr>
      </p:pic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59063678-9808-02EA-6C98-A1AE7B522E83}"/>
              </a:ext>
            </a:extLst>
          </p:cNvPr>
          <p:cNvCxnSpPr>
            <a:cxnSpLocks/>
          </p:cNvCxnSpPr>
          <p:nvPr/>
        </p:nvCxnSpPr>
        <p:spPr>
          <a:xfrm>
            <a:off x="0" y="1242000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E4C36C4F-1AD2-CE0F-A2BC-C624A845326A}"/>
              </a:ext>
            </a:extLst>
          </p:cNvPr>
          <p:cNvCxnSpPr>
            <a:cxnSpLocks/>
          </p:cNvCxnSpPr>
          <p:nvPr/>
        </p:nvCxnSpPr>
        <p:spPr>
          <a:xfrm>
            <a:off x="2477861" y="1234813"/>
            <a:ext cx="2257" cy="5594967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143C93AD-76FC-65D8-01A3-A5820D05485C}"/>
              </a:ext>
            </a:extLst>
          </p:cNvPr>
          <p:cNvCxnSpPr>
            <a:cxnSpLocks/>
          </p:cNvCxnSpPr>
          <p:nvPr/>
        </p:nvCxnSpPr>
        <p:spPr>
          <a:xfrm>
            <a:off x="5310943" y="1234810"/>
            <a:ext cx="2257" cy="5594967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319D9D8-59F4-3D30-CBBC-811EB1BEF5C7}"/>
              </a:ext>
            </a:extLst>
          </p:cNvPr>
          <p:cNvCxnSpPr>
            <a:cxnSpLocks/>
          </p:cNvCxnSpPr>
          <p:nvPr/>
        </p:nvCxnSpPr>
        <p:spPr>
          <a:xfrm>
            <a:off x="8525664" y="1234811"/>
            <a:ext cx="2257" cy="5594967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6B1BB876-DF5F-B9CF-382D-514550DED071}"/>
              </a:ext>
            </a:extLst>
          </p:cNvPr>
          <p:cNvCxnSpPr>
            <a:cxnSpLocks/>
          </p:cNvCxnSpPr>
          <p:nvPr/>
        </p:nvCxnSpPr>
        <p:spPr>
          <a:xfrm>
            <a:off x="0" y="1695959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CFCD7DA1-3942-0B2E-E4E1-881B87403A5A}"/>
              </a:ext>
            </a:extLst>
          </p:cNvPr>
          <p:cNvSpPr txBox="1"/>
          <p:nvPr/>
        </p:nvSpPr>
        <p:spPr>
          <a:xfrm>
            <a:off x="3242246" y="1270752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Beginpunt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CED3EE9-DD40-ACB8-FB60-6770E9D3A382}"/>
              </a:ext>
            </a:extLst>
          </p:cNvPr>
          <p:cNvSpPr txBox="1"/>
          <p:nvPr/>
        </p:nvSpPr>
        <p:spPr>
          <a:xfrm>
            <a:off x="6425754" y="1288353"/>
            <a:ext cx="905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Toppunt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D4D618E2-EB43-CFA9-B248-8AFC4A540368}"/>
              </a:ext>
            </a:extLst>
          </p:cNvPr>
          <p:cNvSpPr txBox="1"/>
          <p:nvPr/>
        </p:nvSpPr>
        <p:spPr>
          <a:xfrm>
            <a:off x="9866099" y="1290730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Eindpunt</a:t>
            </a:r>
          </a:p>
        </p:txBody>
      </p: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A707920-B711-B906-0C33-EF61D8AC2549}"/>
              </a:ext>
            </a:extLst>
          </p:cNvPr>
          <p:cNvCxnSpPr>
            <a:cxnSpLocks/>
          </p:cNvCxnSpPr>
          <p:nvPr/>
        </p:nvCxnSpPr>
        <p:spPr>
          <a:xfrm>
            <a:off x="2477861" y="4517493"/>
            <a:ext cx="9714139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kstballon: rechthoek 38">
            <a:extLst>
              <a:ext uri="{FF2B5EF4-FFF2-40B4-BE49-F238E27FC236}">
                <a16:creationId xmlns:a16="http://schemas.microsoft.com/office/drawing/2014/main" id="{92084B0C-B412-7EC6-AFA3-F5CBA4D49B6F}"/>
              </a:ext>
            </a:extLst>
          </p:cNvPr>
          <p:cNvSpPr/>
          <p:nvPr/>
        </p:nvSpPr>
        <p:spPr>
          <a:xfrm>
            <a:off x="2522153" y="3322998"/>
            <a:ext cx="906276" cy="682635"/>
          </a:xfrm>
          <a:prstGeom prst="wedgeRectCallout">
            <a:avLst>
              <a:gd name="adj1" fmla="val 82697"/>
              <a:gd name="adj2" fmla="val 1343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00B0F0"/>
                </a:solidFill>
              </a:rPr>
              <a:t>a </a:t>
            </a:r>
            <a:r>
              <a:rPr lang="nl-NL" sz="1600" dirty="0">
                <a:solidFill>
                  <a:schemeClr val="tx1"/>
                </a:solidFill>
              </a:rPr>
              <a:t>= </a:t>
            </a:r>
            <a:r>
              <a:rPr lang="nl-NL" sz="1600" dirty="0">
                <a:solidFill>
                  <a:srgbClr val="00B0F0"/>
                </a:solidFill>
              </a:rPr>
              <a:t>0 </a:t>
            </a:r>
            <a:r>
              <a:rPr lang="nl-NL" sz="1600" dirty="0">
                <a:solidFill>
                  <a:schemeClr val="tx1"/>
                </a:solidFill>
              </a:rPr>
              <a:t>invullen</a:t>
            </a:r>
          </a:p>
        </p:txBody>
      </p:sp>
      <p:sp>
        <p:nvSpPr>
          <p:cNvPr id="40" name="Tekstballon: rechthoek 39">
            <a:extLst>
              <a:ext uri="{FF2B5EF4-FFF2-40B4-BE49-F238E27FC236}">
                <a16:creationId xmlns:a16="http://schemas.microsoft.com/office/drawing/2014/main" id="{B6D16166-F799-0E78-2EB2-1376A6F7DF5B}"/>
              </a:ext>
            </a:extLst>
          </p:cNvPr>
          <p:cNvSpPr/>
          <p:nvPr/>
        </p:nvSpPr>
        <p:spPr>
          <a:xfrm>
            <a:off x="5453235" y="1746718"/>
            <a:ext cx="2967600" cy="520220"/>
          </a:xfrm>
          <a:prstGeom prst="wedgeRectCallout">
            <a:avLst>
              <a:gd name="adj1" fmla="val 7471"/>
              <a:gd name="adj2" fmla="val 91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00B0F0"/>
                </a:solidFill>
              </a:rPr>
              <a:t>Midden</a:t>
            </a:r>
            <a:r>
              <a:rPr lang="nl-NL" sz="1600" dirty="0">
                <a:solidFill>
                  <a:schemeClr val="tx1"/>
                </a:solidFill>
              </a:rPr>
              <a:t> zoeken van een </a:t>
            </a:r>
            <a:r>
              <a:rPr lang="nl-NL" sz="1600" dirty="0">
                <a:solidFill>
                  <a:srgbClr val="7030A0"/>
                </a:solidFill>
              </a:rPr>
              <a:t>tweelingpunt</a:t>
            </a:r>
            <a:r>
              <a:rPr lang="nl-NL" sz="1600" dirty="0">
                <a:solidFill>
                  <a:srgbClr val="00B0F0"/>
                </a:solidFill>
              </a:rPr>
              <a:t> </a:t>
            </a:r>
            <a:r>
              <a:rPr lang="nl-NL" sz="1600" dirty="0">
                <a:solidFill>
                  <a:schemeClr val="tx1"/>
                </a:solidFill>
              </a:rPr>
              <a:t>m.b.v. inklemmen</a:t>
            </a:r>
          </a:p>
        </p:txBody>
      </p:sp>
      <p:sp>
        <p:nvSpPr>
          <p:cNvPr id="41" name="Tekstballon: rechthoek 40">
            <a:extLst>
              <a:ext uri="{FF2B5EF4-FFF2-40B4-BE49-F238E27FC236}">
                <a16:creationId xmlns:a16="http://schemas.microsoft.com/office/drawing/2014/main" id="{800AE5EA-8EC3-31F8-39A5-BAFDD3093BC6}"/>
              </a:ext>
            </a:extLst>
          </p:cNvPr>
          <p:cNvSpPr/>
          <p:nvPr/>
        </p:nvSpPr>
        <p:spPr>
          <a:xfrm>
            <a:off x="8750476" y="4098638"/>
            <a:ext cx="2138625" cy="309882"/>
          </a:xfrm>
          <a:prstGeom prst="wedgeRectCallout">
            <a:avLst>
              <a:gd name="adj1" fmla="val 40629"/>
              <a:gd name="adj2" fmla="val -13309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tx1"/>
                </a:solidFill>
              </a:rPr>
              <a:t>Inklemmen</a:t>
            </a:r>
            <a:r>
              <a:rPr lang="nl-NL" sz="1600" dirty="0">
                <a:solidFill>
                  <a:srgbClr val="7030A0"/>
                </a:solidFill>
              </a:rPr>
              <a:t> </a:t>
            </a:r>
            <a:r>
              <a:rPr lang="nl-NL" sz="1600" dirty="0">
                <a:solidFill>
                  <a:schemeClr val="tx1"/>
                </a:solidFill>
              </a:rPr>
              <a:t>naar</a:t>
            </a:r>
            <a:r>
              <a:rPr lang="nl-NL" sz="1600" dirty="0">
                <a:solidFill>
                  <a:srgbClr val="7030A0"/>
                </a:solidFill>
              </a:rPr>
              <a:t> h </a:t>
            </a:r>
            <a:r>
              <a:rPr lang="nl-NL" sz="1600" dirty="0">
                <a:solidFill>
                  <a:schemeClr val="tx1"/>
                </a:solidFill>
              </a:rPr>
              <a:t>=</a:t>
            </a:r>
            <a:r>
              <a:rPr lang="nl-NL" sz="1600" dirty="0">
                <a:solidFill>
                  <a:srgbClr val="7030A0"/>
                </a:solidFill>
              </a:rPr>
              <a:t> 0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FA1FB457-CA8B-37B6-EC3C-158BECBCE54E}"/>
              </a:ext>
            </a:extLst>
          </p:cNvPr>
          <p:cNvSpPr/>
          <p:nvPr/>
        </p:nvSpPr>
        <p:spPr>
          <a:xfrm>
            <a:off x="3726866" y="3714749"/>
            <a:ext cx="72000" cy="7185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65A4C740-1FE6-EBD8-9CAA-864CE051EA7B}"/>
              </a:ext>
            </a:extLst>
          </p:cNvPr>
          <p:cNvSpPr/>
          <p:nvPr/>
        </p:nvSpPr>
        <p:spPr>
          <a:xfrm>
            <a:off x="7129646" y="2475374"/>
            <a:ext cx="72000" cy="7185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AA60F88A-6EC9-737B-558A-B4137A6D9F1E}"/>
              </a:ext>
            </a:extLst>
          </p:cNvPr>
          <p:cNvSpPr/>
          <p:nvPr/>
        </p:nvSpPr>
        <p:spPr>
          <a:xfrm>
            <a:off x="10657540" y="3789871"/>
            <a:ext cx="72000" cy="7185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AE1419F1-FC02-2E72-AB79-3C8699FA22B2}"/>
              </a:ext>
            </a:extLst>
          </p:cNvPr>
          <p:cNvSpPr txBox="1"/>
          <p:nvPr/>
        </p:nvSpPr>
        <p:spPr>
          <a:xfrm>
            <a:off x="2531237" y="5232553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-0,4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0</a:t>
            </a:r>
            <a:r>
              <a:rPr lang="nl-NL" sz="1600" baseline="300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+ 6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0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+ 0,5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EA926206-D1FD-5C6E-40BF-BDAD03457F34}"/>
              </a:ext>
            </a:extLst>
          </p:cNvPr>
          <p:cNvSpPr txBox="1"/>
          <p:nvPr/>
        </p:nvSpPr>
        <p:spPr>
          <a:xfrm>
            <a:off x="4616817" y="5232553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0,5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4A5252A1-779C-0E2F-EB3B-C0C4325C803E}"/>
              </a:ext>
            </a:extLst>
          </p:cNvPr>
          <p:cNvSpPr txBox="1"/>
          <p:nvPr/>
        </p:nvSpPr>
        <p:spPr>
          <a:xfrm>
            <a:off x="2533009" y="5843885"/>
            <a:ext cx="267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Dus de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 beginhoogte 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is 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0,5 m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EAD70C11-0D43-E6C7-D38E-3099570E42A6}"/>
              </a:ext>
            </a:extLst>
          </p:cNvPr>
          <p:cNvSpPr txBox="1"/>
          <p:nvPr/>
        </p:nvSpPr>
        <p:spPr>
          <a:xfrm>
            <a:off x="5402508" y="5231480"/>
            <a:ext cx="2292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-0,4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7</a:t>
            </a:r>
            <a:r>
              <a:rPr lang="nl-NL" sz="1600" baseline="300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+ 6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7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+ 0,5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D759563C-59E5-D19A-9484-06F336A9CD01}"/>
              </a:ext>
            </a:extLst>
          </p:cNvPr>
          <p:cNvSpPr txBox="1"/>
          <p:nvPr/>
        </p:nvSpPr>
        <p:spPr>
          <a:xfrm>
            <a:off x="7488088" y="523148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22,9</a:t>
            </a:r>
          </a:p>
        </p:txBody>
      </p: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42C9A0F9-401F-4A92-3671-0D7991049119}"/>
              </a:ext>
            </a:extLst>
          </p:cNvPr>
          <p:cNvCxnSpPr>
            <a:cxnSpLocks/>
          </p:cNvCxnSpPr>
          <p:nvPr/>
        </p:nvCxnSpPr>
        <p:spPr>
          <a:xfrm>
            <a:off x="7159240" y="2536704"/>
            <a:ext cx="0" cy="129600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vak 60">
            <a:extLst>
              <a:ext uri="{FF2B5EF4-FFF2-40B4-BE49-F238E27FC236}">
                <a16:creationId xmlns:a16="http://schemas.microsoft.com/office/drawing/2014/main" id="{E4693572-EB82-15CF-2409-5E122E76287B}"/>
              </a:ext>
            </a:extLst>
          </p:cNvPr>
          <p:cNvSpPr txBox="1"/>
          <p:nvPr/>
        </p:nvSpPr>
        <p:spPr>
          <a:xfrm>
            <a:off x="5402508" y="5490405"/>
            <a:ext cx="2292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-0,4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8</a:t>
            </a:r>
            <a:r>
              <a:rPr lang="nl-NL" sz="1600" baseline="300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+ 6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8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+ 0,5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0F0A5341-90ED-3497-CAD6-8E471A732686}"/>
              </a:ext>
            </a:extLst>
          </p:cNvPr>
          <p:cNvSpPr txBox="1"/>
          <p:nvPr/>
        </p:nvSpPr>
        <p:spPr>
          <a:xfrm>
            <a:off x="7488088" y="549040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22,9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F98F58C6-9A8A-F0D8-61FD-3EDA6758CE65}"/>
              </a:ext>
            </a:extLst>
          </p:cNvPr>
          <p:cNvSpPr txBox="1"/>
          <p:nvPr/>
        </p:nvSpPr>
        <p:spPr>
          <a:xfrm>
            <a:off x="5343318" y="5844599"/>
            <a:ext cx="3174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D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  <a:sym typeface="Wingdings" panose="05000000000000000000" pitchFamily="2" charset="2"/>
              </a:rPr>
              <a:t>us bij 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  <a:sym typeface="Wingdings" panose="05000000000000000000" pitchFamily="2" charset="2"/>
              </a:rPr>
              <a:t>a </a:t>
            </a:r>
            <a:r>
              <a:rPr lang="nl-NL" sz="1600" b="0" dirty="0">
                <a:effectLst/>
                <a:latin typeface="Aptos" panose="020B0004020202020204" pitchFamily="34" charset="0"/>
                <a:sym typeface="Wingdings" panose="05000000000000000000" pitchFamily="2" charset="2"/>
              </a:rPr>
              <a:t>=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  <a:sym typeface="Wingdings" panose="05000000000000000000" pitchFamily="2" charset="2"/>
              </a:rPr>
              <a:t> 7,5 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  <a:sym typeface="Wingdings" panose="05000000000000000000" pitchFamily="2" charset="2"/>
              </a:rPr>
              <a:t>zit de symmetrielijn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BF41225D-0554-0A14-5782-2690FF11E177}"/>
              </a:ext>
            </a:extLst>
          </p:cNvPr>
          <p:cNvSpPr txBox="1"/>
          <p:nvPr/>
        </p:nvSpPr>
        <p:spPr>
          <a:xfrm>
            <a:off x="5434624" y="6182439"/>
            <a:ext cx="2629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-0,4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7,5</a:t>
            </a:r>
            <a:r>
              <a:rPr lang="nl-NL" sz="1600" baseline="300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+ 6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7,5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+ 0,5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C18A3478-3EB5-7495-FC6F-E34C85CD96AF}"/>
              </a:ext>
            </a:extLst>
          </p:cNvPr>
          <p:cNvSpPr txBox="1"/>
          <p:nvPr/>
        </p:nvSpPr>
        <p:spPr>
          <a:xfrm>
            <a:off x="7853579" y="6182439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23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D7FCE30B-8081-8DEE-6888-5B19BD1D450B}"/>
              </a:ext>
            </a:extLst>
          </p:cNvPr>
          <p:cNvSpPr txBox="1"/>
          <p:nvPr/>
        </p:nvSpPr>
        <p:spPr>
          <a:xfrm>
            <a:off x="8717542" y="4564449"/>
            <a:ext cx="3098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Op welke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afstand landt de bal? Geef je antwoord op 1 decimaal.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2BF463C5-CE3C-C8A0-C6DF-20DEC9EFB164}"/>
              </a:ext>
            </a:extLst>
          </p:cNvPr>
          <p:cNvSpPr txBox="1"/>
          <p:nvPr/>
        </p:nvSpPr>
        <p:spPr>
          <a:xfrm>
            <a:off x="8616618" y="5257800"/>
            <a:ext cx="2844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-0,4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15</a:t>
            </a:r>
            <a:r>
              <a:rPr lang="nl-NL" sz="1600" baseline="300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    + 6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15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    + 0,5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575E93C6-9B9C-BC86-178C-3C9D0C0580E1}"/>
              </a:ext>
            </a:extLst>
          </p:cNvPr>
          <p:cNvSpPr txBox="1"/>
          <p:nvPr/>
        </p:nvSpPr>
        <p:spPr>
          <a:xfrm>
            <a:off x="11313765" y="5262860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0,5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355C44A7-89AC-1373-6564-AA1EAB200D6C}"/>
              </a:ext>
            </a:extLst>
          </p:cNvPr>
          <p:cNvSpPr txBox="1"/>
          <p:nvPr/>
        </p:nvSpPr>
        <p:spPr>
          <a:xfrm>
            <a:off x="8613412" y="5490405"/>
            <a:ext cx="2847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-0,4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15,1</a:t>
            </a:r>
            <a:r>
              <a:rPr lang="nl-NL" sz="1600" baseline="30000" dirty="0">
                <a:solidFill>
                  <a:srgbClr val="000000"/>
                </a:solidFill>
                <a:latin typeface="Aptos" panose="020B0004020202020204" pitchFamily="34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+ 6 x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15,1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+ 0,5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6EB239B5-48A2-3A40-D328-B5E0EBEFA9FA}"/>
              </a:ext>
            </a:extLst>
          </p:cNvPr>
          <p:cNvSpPr txBox="1"/>
          <p:nvPr/>
        </p:nvSpPr>
        <p:spPr>
          <a:xfrm>
            <a:off x="11289542" y="5490405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-0,104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C67FE38-8663-8A0D-F2D7-2E840528C4D0}"/>
              </a:ext>
            </a:extLst>
          </p:cNvPr>
          <p:cNvSpPr txBox="1"/>
          <p:nvPr/>
        </p:nvSpPr>
        <p:spPr>
          <a:xfrm>
            <a:off x="8573694" y="5846079"/>
            <a:ext cx="3240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latin typeface="Aptos" panose="020B0004020202020204" pitchFamily="34" charset="0"/>
              </a:rPr>
              <a:t>Dus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 d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e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afstand </a:t>
            </a:r>
            <a:r>
              <a:rPr lang="nl-NL" sz="1600" dirty="0">
                <a:latin typeface="Aptos" panose="020B0004020202020204" pitchFamily="34" charset="0"/>
              </a:rPr>
              <a:t>waarop de bal landt</a:t>
            </a:r>
            <a:r>
              <a:rPr lang="nl-NL" sz="1600" b="0" dirty="0">
                <a:effectLst/>
                <a:latin typeface="Aptos" panose="020B0004020202020204" pitchFamily="34" charset="0"/>
              </a:rPr>
              <a:t> </a:t>
            </a:r>
            <a:r>
              <a:rPr lang="nl-NL" sz="1600" dirty="0">
                <a:latin typeface="Aptos" panose="020B0004020202020204" pitchFamily="34" charset="0"/>
              </a:rPr>
              <a:t>is</a:t>
            </a:r>
            <a:r>
              <a:rPr lang="nl-NL" sz="1600" b="0" dirty="0">
                <a:effectLst/>
                <a:latin typeface="Aptos" panose="020B0004020202020204" pitchFamily="34" charset="0"/>
              </a:rPr>
              <a:t> 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afgerond na 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15,1 m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D3B74513-5DC4-BC95-B745-7E5EE4E5AFE0}"/>
              </a:ext>
            </a:extLst>
          </p:cNvPr>
          <p:cNvSpPr txBox="1"/>
          <p:nvPr/>
        </p:nvSpPr>
        <p:spPr>
          <a:xfrm>
            <a:off x="2449546" y="4570242"/>
            <a:ext cx="273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 welke hoogte wordt de bal weggetrapt? 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245276C4-9B89-DEC6-FF56-AD4C819E787E}"/>
              </a:ext>
            </a:extLst>
          </p:cNvPr>
          <p:cNvSpPr txBox="1"/>
          <p:nvPr/>
        </p:nvSpPr>
        <p:spPr>
          <a:xfrm>
            <a:off x="5536114" y="4574643"/>
            <a:ext cx="273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Wat is de maximale hoogte van de bal?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F458F829-5DE9-22A9-9D97-33FDC99F8839}"/>
              </a:ext>
            </a:extLst>
          </p:cNvPr>
          <p:cNvSpPr txBox="1"/>
          <p:nvPr/>
        </p:nvSpPr>
        <p:spPr>
          <a:xfrm>
            <a:off x="5339624" y="6491499"/>
            <a:ext cx="3036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Dus de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 maximale hoogte 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is 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23 m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67E51304-D7AD-AFA3-4BFE-59CCA44156FB}"/>
              </a:ext>
            </a:extLst>
          </p:cNvPr>
          <p:cNvSpPr txBox="1"/>
          <p:nvPr/>
        </p:nvSpPr>
        <p:spPr>
          <a:xfrm>
            <a:off x="516818" y="1285231"/>
            <a:ext cx="1091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Voorbeeld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C080293F-DB5B-553A-928D-B2D8A85519A1}"/>
              </a:ext>
            </a:extLst>
          </p:cNvPr>
          <p:cNvCxnSpPr>
            <a:cxnSpLocks/>
          </p:cNvCxnSpPr>
          <p:nvPr/>
        </p:nvCxnSpPr>
        <p:spPr>
          <a:xfrm>
            <a:off x="1983670" y="6247172"/>
            <a:ext cx="0" cy="244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EA8214D8-DDA0-EEE8-881C-472E426E6B45}"/>
              </a:ext>
            </a:extLst>
          </p:cNvPr>
          <p:cNvSpPr txBox="1"/>
          <p:nvPr/>
        </p:nvSpPr>
        <p:spPr>
          <a:xfrm>
            <a:off x="6811781" y="3870593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  <a:sym typeface="Wingdings" panose="05000000000000000000" pitchFamily="2" charset="2"/>
              </a:rPr>
              <a:t>a </a:t>
            </a:r>
            <a:r>
              <a:rPr lang="nl-NL" sz="1600" b="0" dirty="0">
                <a:effectLst/>
                <a:latin typeface="Aptos" panose="020B0004020202020204" pitchFamily="34" charset="0"/>
                <a:sym typeface="Wingdings" panose="05000000000000000000" pitchFamily="2" charset="2"/>
              </a:rPr>
              <a:t>=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  <a:sym typeface="Wingdings" panose="05000000000000000000" pitchFamily="2" charset="2"/>
              </a:rPr>
              <a:t> 7,5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7AF2080-0AE0-A9A2-38E1-04A0470A4FB6}"/>
              </a:ext>
            </a:extLst>
          </p:cNvPr>
          <p:cNvCxnSpPr>
            <a:cxnSpLocks/>
          </p:cNvCxnSpPr>
          <p:nvPr/>
        </p:nvCxnSpPr>
        <p:spPr>
          <a:xfrm>
            <a:off x="7159240" y="2552518"/>
            <a:ext cx="0" cy="1296000"/>
          </a:xfrm>
          <a:prstGeom prst="line">
            <a:avLst/>
          </a:prstGeom>
          <a:ln w="38100">
            <a:solidFill>
              <a:srgbClr val="00B0F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3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/>
      <p:bldP spid="15" grpId="0"/>
      <p:bldP spid="16" grpId="0"/>
      <p:bldP spid="17" grpId="0"/>
      <p:bldP spid="29" grpId="0"/>
      <p:bldP spid="30" grpId="0"/>
      <p:bldP spid="31" grpId="0"/>
      <p:bldP spid="39" grpId="0" animBg="1"/>
      <p:bldP spid="40" grpId="0" animBg="1"/>
      <p:bldP spid="41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7" grpId="0"/>
      <p:bldP spid="58" grpId="0"/>
      <p:bldP spid="61" grpId="0"/>
      <p:bldP spid="62" grpId="0"/>
      <p:bldP spid="64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6" grpId="0"/>
      <p:bldP spid="77" grpId="0"/>
      <p:bldP spid="78" grpId="0"/>
      <p:bldP spid="79" grpId="0"/>
      <p:bldP spid="81" grpId="0"/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9C232-B158-D063-F26F-51FCE531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C56D819A-115C-94D4-7FA7-FD28CFACD04E}"/>
              </a:ext>
            </a:extLst>
          </p:cNvPr>
          <p:cNvSpPr txBox="1"/>
          <p:nvPr/>
        </p:nvSpPr>
        <p:spPr>
          <a:xfrm>
            <a:off x="337243" y="226337"/>
            <a:ext cx="4290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Exponentieel</a:t>
            </a:r>
            <a:r>
              <a:rPr lang="nl-NL" sz="1800" dirty="0"/>
              <a:t> </a:t>
            </a:r>
            <a:r>
              <a:rPr lang="nl-NL" dirty="0"/>
              <a:t>v</a:t>
            </a:r>
            <a:r>
              <a:rPr lang="nl-NL" sz="1800" dirty="0"/>
              <a:t>erband (7O t/m 7S)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2950D6C-611A-B608-4C95-45B64F542FAD}"/>
              </a:ext>
            </a:extLst>
          </p:cNvPr>
          <p:cNvSpPr txBox="1"/>
          <p:nvPr/>
        </p:nvSpPr>
        <p:spPr>
          <a:xfrm>
            <a:off x="263604" y="711915"/>
            <a:ext cx="4929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Exponentieel verband krijg je als telkens per  1 stap: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EA4EADE-2B4C-F9FE-A079-DD16D0A34C62}"/>
              </a:ext>
            </a:extLst>
          </p:cNvPr>
          <p:cNvSpPr txBox="1"/>
          <p:nvPr/>
        </p:nvSpPr>
        <p:spPr>
          <a:xfrm>
            <a:off x="5125583" y="591696"/>
            <a:ext cx="3141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x hetzelfde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hetzelfde aantal % bij of gaat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A9F4C87-14B9-20CD-8748-B2D2E0474093}"/>
              </a:ext>
            </a:extLst>
          </p:cNvPr>
          <p:cNvSpPr txBox="1"/>
          <p:nvPr/>
        </p:nvSpPr>
        <p:spPr>
          <a:xfrm>
            <a:off x="1437786" y="1297692"/>
            <a:ext cx="922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Formule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3992A96-2A95-3F28-447A-CAE3D078F55E}"/>
              </a:ext>
            </a:extLst>
          </p:cNvPr>
          <p:cNvSpPr txBox="1"/>
          <p:nvPr/>
        </p:nvSpPr>
        <p:spPr>
          <a:xfrm>
            <a:off x="5870437" y="1297692"/>
            <a:ext cx="65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Tabel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CE6D1E2-70B6-A116-E503-C50F765D7606}"/>
              </a:ext>
            </a:extLst>
          </p:cNvPr>
          <p:cNvSpPr txBox="1"/>
          <p:nvPr/>
        </p:nvSpPr>
        <p:spPr>
          <a:xfrm>
            <a:off x="10177997" y="1316451"/>
            <a:ext cx="863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Grafiek 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4810DF6-B4BF-74A5-5AF2-18C08C65DE67}"/>
              </a:ext>
            </a:extLst>
          </p:cNvPr>
          <p:cNvSpPr txBox="1"/>
          <p:nvPr/>
        </p:nvSpPr>
        <p:spPr>
          <a:xfrm>
            <a:off x="952562" y="2935613"/>
            <a:ext cx="177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Aantal</a:t>
            </a:r>
            <a:r>
              <a:rPr lang="nl-NL" sz="1600" dirty="0"/>
              <a:t> =</a:t>
            </a:r>
            <a:r>
              <a:rPr lang="nl-NL" sz="1600" dirty="0">
                <a:solidFill>
                  <a:srgbClr val="F2800E"/>
                </a:solidFill>
              </a:rPr>
              <a:t> 200 </a:t>
            </a:r>
            <a:r>
              <a:rPr lang="nl-NL" sz="1600" dirty="0"/>
              <a:t>x</a:t>
            </a:r>
            <a:r>
              <a:rPr lang="nl-NL" sz="1600" dirty="0">
                <a:solidFill>
                  <a:srgbClr val="FF66CC"/>
                </a:solidFill>
              </a:rPr>
              <a:t> </a:t>
            </a:r>
            <a:r>
              <a:rPr lang="nl-NL" sz="1600" dirty="0">
                <a:solidFill>
                  <a:srgbClr val="CC3300"/>
                </a:solidFill>
              </a:rPr>
              <a:t>1,2</a:t>
            </a:r>
            <a:r>
              <a:rPr lang="nl-NL" sz="1600" baseline="30000" dirty="0">
                <a:solidFill>
                  <a:srgbClr val="00B0F0"/>
                </a:solidFill>
              </a:rPr>
              <a:t>t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D0A5E131-2B9A-9EDF-6314-C1CD89949EC9}"/>
              </a:ext>
            </a:extLst>
          </p:cNvPr>
          <p:cNvSpPr txBox="1"/>
          <p:nvPr/>
        </p:nvSpPr>
        <p:spPr>
          <a:xfrm>
            <a:off x="1470504" y="1772455"/>
            <a:ext cx="117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Basisvorm:</a:t>
            </a:r>
          </a:p>
        </p:txBody>
      </p:sp>
      <p:sp>
        <p:nvSpPr>
          <p:cNvPr id="24" name="Tekstballon: rechthoek 23">
            <a:extLst>
              <a:ext uri="{FF2B5EF4-FFF2-40B4-BE49-F238E27FC236}">
                <a16:creationId xmlns:a16="http://schemas.microsoft.com/office/drawing/2014/main" id="{514BF86B-6816-A1D6-C1A1-69E39206D24F}"/>
              </a:ext>
            </a:extLst>
          </p:cNvPr>
          <p:cNvSpPr/>
          <p:nvPr/>
        </p:nvSpPr>
        <p:spPr>
          <a:xfrm>
            <a:off x="121040" y="3673013"/>
            <a:ext cx="1890655" cy="1220404"/>
          </a:xfrm>
          <a:prstGeom prst="wedgeRectCallout">
            <a:avLst>
              <a:gd name="adj1" fmla="val 44044"/>
              <a:gd name="adj2" fmla="val -870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F2800E"/>
                </a:solidFill>
              </a:rPr>
              <a:t>bg </a:t>
            </a:r>
          </a:p>
          <a:p>
            <a:pPr algn="ctr"/>
            <a:r>
              <a:rPr lang="nl-NL" sz="1600" dirty="0">
                <a:solidFill>
                  <a:srgbClr val="F2800E"/>
                </a:solidFill>
              </a:rPr>
              <a:t>(begingetal):</a:t>
            </a:r>
          </a:p>
          <a:p>
            <a:pPr algn="ctr"/>
            <a:r>
              <a:rPr lang="nl-NL" sz="1600" dirty="0">
                <a:solidFill>
                  <a:schemeClr val="tx1"/>
                </a:solidFill>
              </a:rPr>
              <a:t>wat </a:t>
            </a:r>
            <a:r>
              <a:rPr lang="nl-NL" sz="1600" dirty="0">
                <a:solidFill>
                  <a:srgbClr val="7030A0"/>
                </a:solidFill>
              </a:rPr>
              <a:t>is de uitkomst </a:t>
            </a:r>
            <a:r>
              <a:rPr lang="nl-NL" sz="1600" dirty="0">
                <a:solidFill>
                  <a:schemeClr val="tx1"/>
                </a:solidFill>
              </a:rPr>
              <a:t>als je </a:t>
            </a:r>
            <a:r>
              <a:rPr lang="nl-NL" sz="1600" dirty="0">
                <a:solidFill>
                  <a:srgbClr val="00B0F0"/>
                </a:solidFill>
              </a:rPr>
              <a:t>0 invult</a:t>
            </a:r>
          </a:p>
        </p:txBody>
      </p:sp>
      <p:sp>
        <p:nvSpPr>
          <p:cNvPr id="25" name="Tekstballon: rechthoek 24">
            <a:extLst>
              <a:ext uri="{FF2B5EF4-FFF2-40B4-BE49-F238E27FC236}">
                <a16:creationId xmlns:a16="http://schemas.microsoft.com/office/drawing/2014/main" id="{CFABADD7-11A9-2EA3-4A16-E615EE76661B}"/>
              </a:ext>
            </a:extLst>
          </p:cNvPr>
          <p:cNvSpPr/>
          <p:nvPr/>
        </p:nvSpPr>
        <p:spPr>
          <a:xfrm>
            <a:off x="2121290" y="3673013"/>
            <a:ext cx="2143136" cy="1220404"/>
          </a:xfrm>
          <a:prstGeom prst="wedgeRectCallout">
            <a:avLst>
              <a:gd name="adj1" fmla="val -40448"/>
              <a:gd name="adj2" fmla="val -86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CC3300"/>
                </a:solidFill>
              </a:rPr>
              <a:t>gf</a:t>
            </a:r>
            <a:r>
              <a:rPr lang="nl-NL" sz="1600" dirty="0">
                <a:solidFill>
                  <a:srgbClr val="CC3300"/>
                </a:solidFill>
              </a:rPr>
              <a:t> </a:t>
            </a:r>
          </a:p>
          <a:p>
            <a:pPr algn="ctr"/>
            <a:r>
              <a:rPr lang="nl-NL" sz="1600" dirty="0">
                <a:solidFill>
                  <a:srgbClr val="CC3300"/>
                </a:solidFill>
              </a:rPr>
              <a:t>(groeifactor) </a:t>
            </a:r>
          </a:p>
          <a:p>
            <a:pPr algn="ctr"/>
            <a:r>
              <a:rPr lang="nl-NL" sz="1600" dirty="0">
                <a:solidFill>
                  <a:schemeClr val="tx1"/>
                </a:solidFill>
              </a:rPr>
              <a:t>Hoeveel </a:t>
            </a:r>
            <a:r>
              <a:rPr lang="nl-NL" sz="1600" dirty="0">
                <a:solidFill>
                  <a:srgbClr val="7030A0"/>
                </a:solidFill>
              </a:rPr>
              <a:t>x zo groot wordt de uitkomst </a:t>
            </a:r>
            <a:r>
              <a:rPr lang="nl-NL" sz="1600" dirty="0">
                <a:solidFill>
                  <a:schemeClr val="tx1"/>
                </a:solidFill>
              </a:rPr>
              <a:t>als wat </a:t>
            </a:r>
            <a:r>
              <a:rPr lang="nl-NL" sz="1600" dirty="0">
                <a:solidFill>
                  <a:srgbClr val="00B0F0"/>
                </a:solidFill>
              </a:rPr>
              <a:t>invult +1 gaat</a:t>
            </a:r>
          </a:p>
        </p:txBody>
      </p:sp>
      <p:graphicFrame>
        <p:nvGraphicFramePr>
          <p:cNvPr id="26" name="Tabel 25">
            <a:extLst>
              <a:ext uri="{FF2B5EF4-FFF2-40B4-BE49-F238E27FC236}">
                <a16:creationId xmlns:a16="http://schemas.microsoft.com/office/drawing/2014/main" id="{15292AAF-AB00-685F-CA13-9E4727FB9B8F}"/>
              </a:ext>
            </a:extLst>
          </p:cNvPr>
          <p:cNvGraphicFramePr>
            <a:graphicFrameLocks noGrp="1"/>
          </p:cNvGraphicFramePr>
          <p:nvPr/>
        </p:nvGraphicFramePr>
        <p:xfrm>
          <a:off x="4648425" y="2111839"/>
          <a:ext cx="3692330" cy="68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466">
                  <a:extLst>
                    <a:ext uri="{9D8B030D-6E8A-4147-A177-3AD203B41FA5}">
                      <a16:colId xmlns:a16="http://schemas.microsoft.com/office/drawing/2014/main" val="4259155523"/>
                    </a:ext>
                  </a:extLst>
                </a:gridCol>
                <a:gridCol w="738466">
                  <a:extLst>
                    <a:ext uri="{9D8B030D-6E8A-4147-A177-3AD203B41FA5}">
                      <a16:colId xmlns:a16="http://schemas.microsoft.com/office/drawing/2014/main" val="3331958717"/>
                    </a:ext>
                  </a:extLst>
                </a:gridCol>
                <a:gridCol w="738466">
                  <a:extLst>
                    <a:ext uri="{9D8B030D-6E8A-4147-A177-3AD203B41FA5}">
                      <a16:colId xmlns:a16="http://schemas.microsoft.com/office/drawing/2014/main" val="2060517538"/>
                    </a:ext>
                  </a:extLst>
                </a:gridCol>
                <a:gridCol w="738466">
                  <a:extLst>
                    <a:ext uri="{9D8B030D-6E8A-4147-A177-3AD203B41FA5}">
                      <a16:colId xmlns:a16="http://schemas.microsoft.com/office/drawing/2014/main" val="1212275113"/>
                    </a:ext>
                  </a:extLst>
                </a:gridCol>
                <a:gridCol w="738466">
                  <a:extLst>
                    <a:ext uri="{9D8B030D-6E8A-4147-A177-3AD203B41FA5}">
                      <a16:colId xmlns:a16="http://schemas.microsoft.com/office/drawing/2014/main" val="1951627840"/>
                    </a:ext>
                  </a:extLst>
                </a:gridCol>
              </a:tblGrid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00B0F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4522"/>
                  </a:ext>
                </a:extLst>
              </a:tr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7030A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1" dirty="0">
                          <a:solidFill>
                            <a:srgbClr val="F2800E"/>
                          </a:solidFill>
                          <a:latin typeface="+mj-lt"/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345,6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22906"/>
                  </a:ext>
                </a:extLst>
              </a:tr>
            </a:tbl>
          </a:graphicData>
        </a:graphic>
      </p:graphicFrame>
      <p:grpSp>
        <p:nvGrpSpPr>
          <p:cNvPr id="27" name="Groep 26">
            <a:extLst>
              <a:ext uri="{FF2B5EF4-FFF2-40B4-BE49-F238E27FC236}">
                <a16:creationId xmlns:a16="http://schemas.microsoft.com/office/drawing/2014/main" id="{C47D4CCB-8629-AA93-1319-E2B6FF8F044A}"/>
              </a:ext>
            </a:extLst>
          </p:cNvPr>
          <p:cNvGrpSpPr/>
          <p:nvPr/>
        </p:nvGrpSpPr>
        <p:grpSpPr>
          <a:xfrm>
            <a:off x="5843699" y="2798027"/>
            <a:ext cx="606256" cy="501739"/>
            <a:chOff x="5015097" y="4211583"/>
            <a:chExt cx="606256" cy="677732"/>
          </a:xfrm>
        </p:grpSpPr>
        <p:sp>
          <p:nvSpPr>
            <p:cNvPr id="28" name="Pijl: gekromd omhoog 27">
              <a:extLst>
                <a:ext uri="{FF2B5EF4-FFF2-40B4-BE49-F238E27FC236}">
                  <a16:creationId xmlns:a16="http://schemas.microsoft.com/office/drawing/2014/main" id="{BAEEF3F2-1F11-A090-15EE-B5298FD7F85C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CC3300"/>
            </a:solidFill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CC3300"/>
                </a:solidFill>
              </a:endParaRP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43B93200-7646-B11C-355D-1216694B3E61}"/>
                </a:ext>
              </a:extLst>
            </p:cNvPr>
            <p:cNvSpPr txBox="1"/>
            <p:nvPr/>
          </p:nvSpPr>
          <p:spPr>
            <a:xfrm>
              <a:off x="5015097" y="4432008"/>
              <a:ext cx="606256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CC3300"/>
                  </a:solidFill>
                  <a:cs typeface="Times New Roman" panose="02020603050405020304" pitchFamily="18" charset="0"/>
                </a:rPr>
                <a:t>x 1,2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A8E2B194-0868-C73B-9AB8-BD16B8BFC18C}"/>
              </a:ext>
            </a:extLst>
          </p:cNvPr>
          <p:cNvGrpSpPr/>
          <p:nvPr/>
        </p:nvGrpSpPr>
        <p:grpSpPr>
          <a:xfrm>
            <a:off x="6567142" y="2798310"/>
            <a:ext cx="606256" cy="490054"/>
            <a:chOff x="4994111" y="4211583"/>
            <a:chExt cx="606256" cy="661948"/>
          </a:xfrm>
        </p:grpSpPr>
        <p:sp>
          <p:nvSpPr>
            <p:cNvPr id="31" name="Pijl: gekromd omhoog 30">
              <a:extLst>
                <a:ext uri="{FF2B5EF4-FFF2-40B4-BE49-F238E27FC236}">
                  <a16:creationId xmlns:a16="http://schemas.microsoft.com/office/drawing/2014/main" id="{F3689DFF-E0D6-0A3D-F3A2-20D1D974E10A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CC3300"/>
            </a:solidFill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CC3300"/>
                </a:solidFill>
              </a:endParaRPr>
            </a:p>
          </p:txBody>
        </p:sp>
        <p:sp>
          <p:nvSpPr>
            <p:cNvPr id="32" name="Tekstvak 31">
              <a:extLst>
                <a:ext uri="{FF2B5EF4-FFF2-40B4-BE49-F238E27FC236}">
                  <a16:creationId xmlns:a16="http://schemas.microsoft.com/office/drawing/2014/main" id="{A341A879-A7E2-6464-8D74-79A779AE3C98}"/>
                </a:ext>
              </a:extLst>
            </p:cNvPr>
            <p:cNvSpPr txBox="1"/>
            <p:nvPr/>
          </p:nvSpPr>
          <p:spPr>
            <a:xfrm>
              <a:off x="4994111" y="4416224"/>
              <a:ext cx="606256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CC3300"/>
                  </a:solidFill>
                  <a:cs typeface="Times New Roman" panose="02020603050405020304" pitchFamily="18" charset="0"/>
                </a:rPr>
                <a:t>x 1,2</a:t>
              </a:r>
            </a:p>
          </p:txBody>
        </p:sp>
      </p:grpSp>
      <p:grpSp>
        <p:nvGrpSpPr>
          <p:cNvPr id="33" name="Groep 32">
            <a:extLst>
              <a:ext uri="{FF2B5EF4-FFF2-40B4-BE49-F238E27FC236}">
                <a16:creationId xmlns:a16="http://schemas.microsoft.com/office/drawing/2014/main" id="{B34549EE-5301-D79C-A3E5-A4ACDCDAC8C9}"/>
              </a:ext>
            </a:extLst>
          </p:cNvPr>
          <p:cNvGrpSpPr/>
          <p:nvPr/>
        </p:nvGrpSpPr>
        <p:grpSpPr>
          <a:xfrm>
            <a:off x="7289934" y="2815041"/>
            <a:ext cx="606256" cy="484341"/>
            <a:chOff x="5012383" y="4211583"/>
            <a:chExt cx="606256" cy="654231"/>
          </a:xfrm>
        </p:grpSpPr>
        <p:sp>
          <p:nvSpPr>
            <p:cNvPr id="34" name="Pijl: gekromd omhoog 33">
              <a:extLst>
                <a:ext uri="{FF2B5EF4-FFF2-40B4-BE49-F238E27FC236}">
                  <a16:creationId xmlns:a16="http://schemas.microsoft.com/office/drawing/2014/main" id="{03BB391B-3BCE-03DB-198F-AA60EF7C79F9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CC3300"/>
            </a:solidFill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CC3300"/>
                </a:solidFill>
              </a:endParaRPr>
            </a:p>
          </p:txBody>
        </p: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5EEA6734-FA32-9973-F74B-24301A29D408}"/>
                </a:ext>
              </a:extLst>
            </p:cNvPr>
            <p:cNvSpPr txBox="1"/>
            <p:nvPr/>
          </p:nvSpPr>
          <p:spPr>
            <a:xfrm>
              <a:off x="5012383" y="4408507"/>
              <a:ext cx="606256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CC3300"/>
                  </a:solidFill>
                  <a:cs typeface="Times New Roman" panose="02020603050405020304" pitchFamily="18" charset="0"/>
                </a:rPr>
                <a:t>x 1,2</a:t>
              </a:r>
            </a:p>
          </p:txBody>
        </p:sp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A6A9C9D0-E73F-3E12-9E69-CCCEECD0D8F0}"/>
              </a:ext>
            </a:extLst>
          </p:cNvPr>
          <p:cNvGrpSpPr/>
          <p:nvPr/>
        </p:nvGrpSpPr>
        <p:grpSpPr>
          <a:xfrm>
            <a:off x="5917158" y="1692314"/>
            <a:ext cx="504056" cy="432000"/>
            <a:chOff x="5076056" y="2886173"/>
            <a:chExt cx="504056" cy="552724"/>
          </a:xfrm>
        </p:grpSpPr>
        <p:sp>
          <p:nvSpPr>
            <p:cNvPr id="40" name="Pijl: gekromd omhoog 39">
              <a:extLst>
                <a:ext uri="{FF2B5EF4-FFF2-40B4-BE49-F238E27FC236}">
                  <a16:creationId xmlns:a16="http://schemas.microsoft.com/office/drawing/2014/main" id="{ABC43EFB-024D-BF25-6639-7CA9A325FD3A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18CBDAFA-F405-8E18-BFD4-D2703336FA88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+ 1</a:t>
              </a:r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693E459D-0193-CA1B-4B40-C73FE2F1286B}"/>
              </a:ext>
            </a:extLst>
          </p:cNvPr>
          <p:cNvGrpSpPr/>
          <p:nvPr/>
        </p:nvGrpSpPr>
        <p:grpSpPr>
          <a:xfrm>
            <a:off x="6613208" y="1713187"/>
            <a:ext cx="504056" cy="432000"/>
            <a:chOff x="5076056" y="2886173"/>
            <a:chExt cx="504056" cy="552724"/>
          </a:xfrm>
        </p:grpSpPr>
        <p:sp>
          <p:nvSpPr>
            <p:cNvPr id="44" name="Pijl: gekromd omhoog 43">
              <a:extLst>
                <a:ext uri="{FF2B5EF4-FFF2-40B4-BE49-F238E27FC236}">
                  <a16:creationId xmlns:a16="http://schemas.microsoft.com/office/drawing/2014/main" id="{813D3941-FA28-7203-D7CE-870D6E9BFBFE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03851FB2-2A9A-6FD9-234B-01232AB60B2C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+ 1</a:t>
              </a:r>
            </a:p>
          </p:txBody>
        </p:sp>
      </p:grpSp>
      <p:grpSp>
        <p:nvGrpSpPr>
          <p:cNvPr id="46" name="Groep 45">
            <a:extLst>
              <a:ext uri="{FF2B5EF4-FFF2-40B4-BE49-F238E27FC236}">
                <a16:creationId xmlns:a16="http://schemas.microsoft.com/office/drawing/2014/main" id="{985232EF-A356-D560-682D-3D1377E12EBC}"/>
              </a:ext>
            </a:extLst>
          </p:cNvPr>
          <p:cNvGrpSpPr/>
          <p:nvPr/>
        </p:nvGrpSpPr>
        <p:grpSpPr>
          <a:xfrm>
            <a:off x="7362198" y="1695151"/>
            <a:ext cx="504056" cy="432000"/>
            <a:chOff x="5076056" y="2886173"/>
            <a:chExt cx="504056" cy="552724"/>
          </a:xfrm>
        </p:grpSpPr>
        <p:sp>
          <p:nvSpPr>
            <p:cNvPr id="47" name="Pijl: gekromd omhoog 46">
              <a:extLst>
                <a:ext uri="{FF2B5EF4-FFF2-40B4-BE49-F238E27FC236}">
                  <a16:creationId xmlns:a16="http://schemas.microsoft.com/office/drawing/2014/main" id="{D0BC8275-2BC8-4195-8FBE-2C51D0240CDD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8AB66A05-3700-D3C1-FE8F-59478E7D8E90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+ 1</a:t>
              </a:r>
            </a:p>
          </p:txBody>
        </p:sp>
      </p:grp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E128EE8E-6C77-93EF-44E7-2727503A7B6C}"/>
              </a:ext>
            </a:extLst>
          </p:cNvPr>
          <p:cNvCxnSpPr>
            <a:cxnSpLocks/>
          </p:cNvCxnSpPr>
          <p:nvPr/>
        </p:nvCxnSpPr>
        <p:spPr>
          <a:xfrm>
            <a:off x="-17177" y="1263033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8FD6BD9F-A77B-DED6-5888-0619F3FEB54B}"/>
              </a:ext>
            </a:extLst>
          </p:cNvPr>
          <p:cNvCxnSpPr>
            <a:cxnSpLocks/>
          </p:cNvCxnSpPr>
          <p:nvPr/>
        </p:nvCxnSpPr>
        <p:spPr>
          <a:xfrm>
            <a:off x="0" y="1697145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F5C282D-8387-E815-B2DE-66A991E49D44}"/>
              </a:ext>
            </a:extLst>
          </p:cNvPr>
          <p:cNvCxnSpPr>
            <a:cxnSpLocks/>
          </p:cNvCxnSpPr>
          <p:nvPr/>
        </p:nvCxnSpPr>
        <p:spPr>
          <a:xfrm>
            <a:off x="4499893" y="1263033"/>
            <a:ext cx="2257" cy="5594967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CBB2FD89-CE90-90AB-AE37-379CF69C4EBD}"/>
              </a:ext>
            </a:extLst>
          </p:cNvPr>
          <p:cNvCxnSpPr>
            <a:cxnSpLocks/>
          </p:cNvCxnSpPr>
          <p:nvPr/>
        </p:nvCxnSpPr>
        <p:spPr>
          <a:xfrm>
            <a:off x="8464550" y="1263033"/>
            <a:ext cx="0" cy="5567352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410154F9-AB09-AB70-3869-107B5177E25D}"/>
              </a:ext>
            </a:extLst>
          </p:cNvPr>
          <p:cNvCxnSpPr>
            <a:cxnSpLocks/>
          </p:cNvCxnSpPr>
          <p:nvPr/>
        </p:nvCxnSpPr>
        <p:spPr>
          <a:xfrm flipH="1">
            <a:off x="4499893" y="4180028"/>
            <a:ext cx="7693759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Tabel 70">
            <a:extLst>
              <a:ext uri="{FF2B5EF4-FFF2-40B4-BE49-F238E27FC236}">
                <a16:creationId xmlns:a16="http://schemas.microsoft.com/office/drawing/2014/main" id="{7A690C6F-790A-60E3-2347-3FF3945B0F29}"/>
              </a:ext>
            </a:extLst>
          </p:cNvPr>
          <p:cNvGraphicFramePr>
            <a:graphicFrameLocks noGrp="1"/>
          </p:cNvGraphicFramePr>
          <p:nvPr/>
        </p:nvGraphicFramePr>
        <p:xfrm>
          <a:off x="4610312" y="4608027"/>
          <a:ext cx="3637300" cy="68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60">
                  <a:extLst>
                    <a:ext uri="{9D8B030D-6E8A-4147-A177-3AD203B41FA5}">
                      <a16:colId xmlns:a16="http://schemas.microsoft.com/office/drawing/2014/main" val="4259155523"/>
                    </a:ext>
                  </a:extLst>
                </a:gridCol>
                <a:gridCol w="727460">
                  <a:extLst>
                    <a:ext uri="{9D8B030D-6E8A-4147-A177-3AD203B41FA5}">
                      <a16:colId xmlns:a16="http://schemas.microsoft.com/office/drawing/2014/main" val="3331958717"/>
                    </a:ext>
                  </a:extLst>
                </a:gridCol>
                <a:gridCol w="727460">
                  <a:extLst>
                    <a:ext uri="{9D8B030D-6E8A-4147-A177-3AD203B41FA5}">
                      <a16:colId xmlns:a16="http://schemas.microsoft.com/office/drawing/2014/main" val="2060517538"/>
                    </a:ext>
                  </a:extLst>
                </a:gridCol>
                <a:gridCol w="727460">
                  <a:extLst>
                    <a:ext uri="{9D8B030D-6E8A-4147-A177-3AD203B41FA5}">
                      <a16:colId xmlns:a16="http://schemas.microsoft.com/office/drawing/2014/main" val="1212275113"/>
                    </a:ext>
                  </a:extLst>
                </a:gridCol>
                <a:gridCol w="727460">
                  <a:extLst>
                    <a:ext uri="{9D8B030D-6E8A-4147-A177-3AD203B41FA5}">
                      <a16:colId xmlns:a16="http://schemas.microsoft.com/office/drawing/2014/main" val="1951627840"/>
                    </a:ext>
                  </a:extLst>
                </a:gridCol>
              </a:tblGrid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00B0F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4522"/>
                  </a:ext>
                </a:extLst>
              </a:tr>
              <a:tr h="341301">
                <a:tc>
                  <a:txBody>
                    <a:bodyPr/>
                    <a:lstStyle/>
                    <a:p>
                      <a:pPr algn="ctr"/>
                      <a:r>
                        <a:rPr lang="nl-NL" sz="1600" b="0" i="1" dirty="0">
                          <a:solidFill>
                            <a:srgbClr val="00B0F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600" b="0" dirty="0">
                        <a:solidFill>
                          <a:srgbClr val="F2800E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240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144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86,4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22906"/>
                  </a:ext>
                </a:extLst>
              </a:tr>
            </a:tbl>
          </a:graphicData>
        </a:graphic>
      </p:graphicFrame>
      <p:grpSp>
        <p:nvGrpSpPr>
          <p:cNvPr id="72" name="Groep 71">
            <a:extLst>
              <a:ext uri="{FF2B5EF4-FFF2-40B4-BE49-F238E27FC236}">
                <a16:creationId xmlns:a16="http://schemas.microsoft.com/office/drawing/2014/main" id="{934B49C7-4C7D-7881-5287-2E68407F0FB7}"/>
              </a:ext>
            </a:extLst>
          </p:cNvPr>
          <p:cNvGrpSpPr/>
          <p:nvPr/>
        </p:nvGrpSpPr>
        <p:grpSpPr>
          <a:xfrm flipH="1">
            <a:off x="5774747" y="5288600"/>
            <a:ext cx="566181" cy="486547"/>
            <a:chOff x="4997406" y="4211583"/>
            <a:chExt cx="642255" cy="657211"/>
          </a:xfrm>
        </p:grpSpPr>
        <p:sp>
          <p:nvSpPr>
            <p:cNvPr id="73" name="Pijl: gekromd omhoog 72">
              <a:extLst>
                <a:ext uri="{FF2B5EF4-FFF2-40B4-BE49-F238E27FC236}">
                  <a16:creationId xmlns:a16="http://schemas.microsoft.com/office/drawing/2014/main" id="{BA6CE447-A229-E1B8-13B4-9810306DBE45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CC3300"/>
            </a:solidFill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CC3300"/>
                </a:solidFill>
              </a:endParaRPr>
            </a:p>
          </p:txBody>
        </p: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877A4B1F-0899-9538-B1B6-FFE07F501091}"/>
                </a:ext>
              </a:extLst>
            </p:cNvPr>
            <p:cNvSpPr txBox="1"/>
            <p:nvPr/>
          </p:nvSpPr>
          <p:spPr>
            <a:xfrm>
              <a:off x="4997406" y="4411487"/>
              <a:ext cx="642255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CC3300"/>
                  </a:solidFill>
                  <a:cs typeface="Times New Roman" panose="02020603050405020304" pitchFamily="18" charset="0"/>
                </a:rPr>
                <a:t>: 0,6</a:t>
              </a:r>
            </a:p>
          </p:txBody>
        </p:sp>
      </p:grpSp>
      <p:grpSp>
        <p:nvGrpSpPr>
          <p:cNvPr id="75" name="Groep 74">
            <a:extLst>
              <a:ext uri="{FF2B5EF4-FFF2-40B4-BE49-F238E27FC236}">
                <a16:creationId xmlns:a16="http://schemas.microsoft.com/office/drawing/2014/main" id="{6C2070F1-8273-E940-61D1-8BE9CEC8BBBF}"/>
              </a:ext>
            </a:extLst>
          </p:cNvPr>
          <p:cNvGrpSpPr/>
          <p:nvPr/>
        </p:nvGrpSpPr>
        <p:grpSpPr>
          <a:xfrm>
            <a:off x="6541054" y="5282300"/>
            <a:ext cx="504056" cy="482524"/>
            <a:chOff x="5077051" y="4211583"/>
            <a:chExt cx="504056" cy="651777"/>
          </a:xfrm>
        </p:grpSpPr>
        <p:sp>
          <p:nvSpPr>
            <p:cNvPr id="76" name="Pijl: gekromd omhoog 75">
              <a:extLst>
                <a:ext uri="{FF2B5EF4-FFF2-40B4-BE49-F238E27FC236}">
                  <a16:creationId xmlns:a16="http://schemas.microsoft.com/office/drawing/2014/main" id="{4D76D995-2E5A-38CF-D5E8-6A68E18B9228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CC3300"/>
            </a:solidFill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FF66CC"/>
                </a:solidFill>
              </a:endParaRPr>
            </a:p>
          </p:txBody>
        </p:sp>
        <p:sp>
          <p:nvSpPr>
            <p:cNvPr id="77" name="Tekstvak 76">
              <a:extLst>
                <a:ext uri="{FF2B5EF4-FFF2-40B4-BE49-F238E27FC236}">
                  <a16:creationId xmlns:a16="http://schemas.microsoft.com/office/drawing/2014/main" id="{117C76DE-25FF-E411-EA54-CB5023D8CB18}"/>
                </a:ext>
              </a:extLst>
            </p:cNvPr>
            <p:cNvSpPr txBox="1"/>
            <p:nvPr/>
          </p:nvSpPr>
          <p:spPr>
            <a:xfrm>
              <a:off x="5109809" y="4406053"/>
              <a:ext cx="433132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CC3300"/>
                  </a:solidFill>
                  <a:cs typeface="Times New Roman" panose="02020603050405020304" pitchFamily="18" charset="0"/>
                </a:rPr>
                <a:t>x ?</a:t>
              </a:r>
            </a:p>
          </p:txBody>
        </p:sp>
      </p:grpSp>
      <p:grpSp>
        <p:nvGrpSpPr>
          <p:cNvPr id="78" name="Groep 77">
            <a:extLst>
              <a:ext uri="{FF2B5EF4-FFF2-40B4-BE49-F238E27FC236}">
                <a16:creationId xmlns:a16="http://schemas.microsoft.com/office/drawing/2014/main" id="{E25CBAD1-CEA6-C29A-DC41-DF73EEBE4978}"/>
              </a:ext>
            </a:extLst>
          </p:cNvPr>
          <p:cNvGrpSpPr/>
          <p:nvPr/>
        </p:nvGrpSpPr>
        <p:grpSpPr>
          <a:xfrm>
            <a:off x="7287824" y="5283120"/>
            <a:ext cx="504056" cy="492027"/>
            <a:chOff x="5077051" y="4211583"/>
            <a:chExt cx="504056" cy="664613"/>
          </a:xfrm>
        </p:grpSpPr>
        <p:sp>
          <p:nvSpPr>
            <p:cNvPr id="79" name="Pijl: gekromd omhoog 78">
              <a:extLst>
                <a:ext uri="{FF2B5EF4-FFF2-40B4-BE49-F238E27FC236}">
                  <a16:creationId xmlns:a16="http://schemas.microsoft.com/office/drawing/2014/main" id="{4A14B794-130C-7627-1D47-C8FDB73C0596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CC3300"/>
            </a:solidFill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rgbClr val="FF66CC"/>
                </a:solidFill>
              </a:endParaRPr>
            </a:p>
          </p:txBody>
        </p:sp>
        <p:sp>
          <p:nvSpPr>
            <p:cNvPr id="80" name="Tekstvak 79">
              <a:extLst>
                <a:ext uri="{FF2B5EF4-FFF2-40B4-BE49-F238E27FC236}">
                  <a16:creationId xmlns:a16="http://schemas.microsoft.com/office/drawing/2014/main" id="{9E572A60-9485-B78B-5ADC-7B4F4A505853}"/>
                </a:ext>
              </a:extLst>
            </p:cNvPr>
            <p:cNvSpPr txBox="1"/>
            <p:nvPr/>
          </p:nvSpPr>
          <p:spPr>
            <a:xfrm>
              <a:off x="5128796" y="4418889"/>
              <a:ext cx="433132" cy="457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CC3300"/>
                  </a:solidFill>
                  <a:cs typeface="Times New Roman" panose="02020603050405020304" pitchFamily="18" charset="0"/>
                </a:rPr>
                <a:t>x ?</a:t>
              </a:r>
            </a:p>
          </p:txBody>
        </p:sp>
      </p:grpSp>
      <p:grpSp>
        <p:nvGrpSpPr>
          <p:cNvPr id="84" name="Groep 83">
            <a:extLst>
              <a:ext uri="{FF2B5EF4-FFF2-40B4-BE49-F238E27FC236}">
                <a16:creationId xmlns:a16="http://schemas.microsoft.com/office/drawing/2014/main" id="{1160C9E1-115E-1369-5FA3-04DCFAAD5F5E}"/>
              </a:ext>
            </a:extLst>
          </p:cNvPr>
          <p:cNvGrpSpPr/>
          <p:nvPr/>
        </p:nvGrpSpPr>
        <p:grpSpPr>
          <a:xfrm flipH="1">
            <a:off x="5849772" y="4171932"/>
            <a:ext cx="462984" cy="432000"/>
            <a:chOff x="5076056" y="2886173"/>
            <a:chExt cx="504056" cy="552724"/>
          </a:xfrm>
        </p:grpSpPr>
        <p:sp>
          <p:nvSpPr>
            <p:cNvPr id="85" name="Pijl: gekromd omhoog 84">
              <a:extLst>
                <a:ext uri="{FF2B5EF4-FFF2-40B4-BE49-F238E27FC236}">
                  <a16:creationId xmlns:a16="http://schemas.microsoft.com/office/drawing/2014/main" id="{B8936D55-86C8-40DF-EEC6-7A4665C4F47B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86" name="Tekstvak 85">
              <a:extLst>
                <a:ext uri="{FF2B5EF4-FFF2-40B4-BE49-F238E27FC236}">
                  <a16:creationId xmlns:a16="http://schemas.microsoft.com/office/drawing/2014/main" id="{B1C0EE8A-CAA1-5E7B-774F-0BE2420FD630}"/>
                </a:ext>
              </a:extLst>
            </p:cNvPr>
            <p:cNvSpPr txBox="1"/>
            <p:nvPr/>
          </p:nvSpPr>
          <p:spPr>
            <a:xfrm>
              <a:off x="5085325" y="2886173"/>
              <a:ext cx="441886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- 1</a:t>
              </a:r>
            </a:p>
          </p:txBody>
        </p:sp>
      </p:grpSp>
      <p:grpSp>
        <p:nvGrpSpPr>
          <p:cNvPr id="87" name="Groep 86">
            <a:extLst>
              <a:ext uri="{FF2B5EF4-FFF2-40B4-BE49-F238E27FC236}">
                <a16:creationId xmlns:a16="http://schemas.microsoft.com/office/drawing/2014/main" id="{AEEC21A3-B395-CE42-7940-3252D6E3D570}"/>
              </a:ext>
            </a:extLst>
          </p:cNvPr>
          <p:cNvGrpSpPr/>
          <p:nvPr/>
        </p:nvGrpSpPr>
        <p:grpSpPr>
          <a:xfrm>
            <a:off x="6566014" y="4172592"/>
            <a:ext cx="504056" cy="432000"/>
            <a:chOff x="5076056" y="2886173"/>
            <a:chExt cx="504056" cy="552724"/>
          </a:xfrm>
        </p:grpSpPr>
        <p:sp>
          <p:nvSpPr>
            <p:cNvPr id="88" name="Pijl: gekromd omhoog 87">
              <a:extLst>
                <a:ext uri="{FF2B5EF4-FFF2-40B4-BE49-F238E27FC236}">
                  <a16:creationId xmlns:a16="http://schemas.microsoft.com/office/drawing/2014/main" id="{9061EF87-F51B-AFE4-271F-4B6504C44334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89" name="Tekstvak 88">
              <a:extLst>
                <a:ext uri="{FF2B5EF4-FFF2-40B4-BE49-F238E27FC236}">
                  <a16:creationId xmlns:a16="http://schemas.microsoft.com/office/drawing/2014/main" id="{D8CC2BC9-30C7-8B11-8F26-0540FF64686C}"/>
                </a:ext>
              </a:extLst>
            </p:cNvPr>
            <p:cNvSpPr txBox="1"/>
            <p:nvPr/>
          </p:nvSpPr>
          <p:spPr>
            <a:xfrm>
              <a:off x="5082860" y="288617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+ 1</a:t>
              </a:r>
            </a:p>
          </p:txBody>
        </p:sp>
      </p:grpSp>
      <p:grpSp>
        <p:nvGrpSpPr>
          <p:cNvPr id="90" name="Groep 89">
            <a:extLst>
              <a:ext uri="{FF2B5EF4-FFF2-40B4-BE49-F238E27FC236}">
                <a16:creationId xmlns:a16="http://schemas.microsoft.com/office/drawing/2014/main" id="{A40ACA6A-D347-7381-D592-BF483B8E019D}"/>
              </a:ext>
            </a:extLst>
          </p:cNvPr>
          <p:cNvGrpSpPr/>
          <p:nvPr/>
        </p:nvGrpSpPr>
        <p:grpSpPr>
          <a:xfrm>
            <a:off x="7304892" y="4162097"/>
            <a:ext cx="504056" cy="452853"/>
            <a:chOff x="5076056" y="2859493"/>
            <a:chExt cx="504056" cy="579404"/>
          </a:xfrm>
        </p:grpSpPr>
        <p:sp>
          <p:nvSpPr>
            <p:cNvPr id="91" name="Pijl: gekromd omhoog 90">
              <a:extLst>
                <a:ext uri="{FF2B5EF4-FFF2-40B4-BE49-F238E27FC236}">
                  <a16:creationId xmlns:a16="http://schemas.microsoft.com/office/drawing/2014/main" id="{26A12238-DB91-A6AC-8E4F-F136874BE5BC}"/>
                </a:ext>
              </a:extLst>
            </p:cNvPr>
            <p:cNvSpPr/>
            <p:nvPr/>
          </p:nvSpPr>
          <p:spPr>
            <a:xfrm flipV="1">
              <a:off x="5076056" y="3193980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92" name="Tekstvak 91">
              <a:extLst>
                <a:ext uri="{FF2B5EF4-FFF2-40B4-BE49-F238E27FC236}">
                  <a16:creationId xmlns:a16="http://schemas.microsoft.com/office/drawing/2014/main" id="{26126062-3086-017F-A920-3F3C8F6FE046}"/>
                </a:ext>
              </a:extLst>
            </p:cNvPr>
            <p:cNvSpPr txBox="1"/>
            <p:nvPr/>
          </p:nvSpPr>
          <p:spPr>
            <a:xfrm>
              <a:off x="5081478" y="2859493"/>
              <a:ext cx="44435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+ 1</a:t>
              </a:r>
            </a:p>
          </p:txBody>
        </p:sp>
      </p:grpSp>
      <p:sp>
        <p:nvSpPr>
          <p:cNvPr id="96" name="Tekstvak 95">
            <a:extLst>
              <a:ext uri="{FF2B5EF4-FFF2-40B4-BE49-F238E27FC236}">
                <a16:creationId xmlns:a16="http://schemas.microsoft.com/office/drawing/2014/main" id="{2FF6D03C-AB7F-D56B-F884-1503F75182AE}"/>
              </a:ext>
            </a:extLst>
          </p:cNvPr>
          <p:cNvSpPr txBox="1"/>
          <p:nvPr/>
        </p:nvSpPr>
        <p:spPr>
          <a:xfrm>
            <a:off x="13552" y="5067319"/>
            <a:ext cx="1480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CC3300"/>
                </a:solidFill>
              </a:rPr>
              <a:t>uitrekenen </a:t>
            </a:r>
            <a:r>
              <a:rPr lang="nl-NL" sz="1600" dirty="0" err="1">
                <a:solidFill>
                  <a:srgbClr val="CC3300"/>
                </a:solidFill>
              </a:rPr>
              <a:t>gf</a:t>
            </a:r>
            <a:r>
              <a:rPr lang="nl-NL" sz="1600" dirty="0">
                <a:solidFill>
                  <a:srgbClr val="CC3300"/>
                </a:solidFill>
              </a:rPr>
              <a:t> =</a:t>
            </a: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E4E222C4-2FFB-34DB-4213-F4861E263E24}"/>
              </a:ext>
            </a:extLst>
          </p:cNvPr>
          <p:cNvSpPr txBox="1"/>
          <p:nvPr/>
        </p:nvSpPr>
        <p:spPr>
          <a:xfrm>
            <a:off x="1399510" y="5070235"/>
            <a:ext cx="3057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nieuwe uitkomst </a:t>
            </a:r>
            <a:r>
              <a:rPr lang="nl-NL" sz="1600" dirty="0"/>
              <a:t>: </a:t>
            </a:r>
            <a:r>
              <a:rPr lang="nl-NL" sz="1600" dirty="0">
                <a:solidFill>
                  <a:srgbClr val="7030A0"/>
                </a:solidFill>
              </a:rPr>
              <a:t>oude uitkomst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8EA4D6EF-B74E-27A2-3E71-07BE75BEF127}"/>
              </a:ext>
            </a:extLst>
          </p:cNvPr>
          <p:cNvSpPr txBox="1"/>
          <p:nvPr/>
        </p:nvSpPr>
        <p:spPr>
          <a:xfrm>
            <a:off x="789621" y="2216605"/>
            <a:ext cx="2098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Uitkomst</a:t>
            </a:r>
            <a:r>
              <a:rPr lang="nl-NL" sz="1600" dirty="0"/>
              <a:t> =</a:t>
            </a:r>
            <a:r>
              <a:rPr lang="nl-NL" sz="1600" dirty="0">
                <a:solidFill>
                  <a:srgbClr val="F2800E"/>
                </a:solidFill>
              </a:rPr>
              <a:t> bg </a:t>
            </a:r>
            <a:r>
              <a:rPr lang="nl-NL" sz="1600" dirty="0"/>
              <a:t>x</a:t>
            </a:r>
            <a:r>
              <a:rPr lang="nl-NL" sz="1600" dirty="0">
                <a:solidFill>
                  <a:srgbClr val="FF66CC"/>
                </a:solidFill>
              </a:rPr>
              <a:t> </a:t>
            </a:r>
            <a:r>
              <a:rPr lang="nl-NL" sz="1600" dirty="0" err="1">
                <a:solidFill>
                  <a:srgbClr val="CC3300"/>
                </a:solidFill>
              </a:rPr>
              <a:t>gf</a:t>
            </a:r>
            <a:r>
              <a:rPr lang="nl-NL" sz="1600" baseline="30000" dirty="0" err="1">
                <a:solidFill>
                  <a:srgbClr val="00B0F0"/>
                </a:solidFill>
              </a:rPr>
              <a:t>invult</a:t>
            </a:r>
            <a:r>
              <a:rPr lang="nl-NL" sz="16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C4A4DA77-B29F-C3F8-A1A8-44406A209EEF}"/>
              </a:ext>
            </a:extLst>
          </p:cNvPr>
          <p:cNvSpPr txBox="1"/>
          <p:nvPr/>
        </p:nvSpPr>
        <p:spPr>
          <a:xfrm>
            <a:off x="5622409" y="6141718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7030A0"/>
                </a:solidFill>
              </a:rPr>
              <a:t>144</a:t>
            </a:r>
          </a:p>
        </p:txBody>
      </p:sp>
      <p:sp>
        <p:nvSpPr>
          <p:cNvPr id="106" name="Tekstvak 105">
            <a:extLst>
              <a:ext uri="{FF2B5EF4-FFF2-40B4-BE49-F238E27FC236}">
                <a16:creationId xmlns:a16="http://schemas.microsoft.com/office/drawing/2014/main" id="{825D3581-03E3-5809-C370-C323E27EC2DC}"/>
              </a:ext>
            </a:extLst>
          </p:cNvPr>
          <p:cNvSpPr txBox="1"/>
          <p:nvPr/>
        </p:nvSpPr>
        <p:spPr>
          <a:xfrm>
            <a:off x="6473578" y="6141718"/>
            <a:ext cx="61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= </a:t>
            </a:r>
            <a:r>
              <a:rPr lang="nl-NL" sz="1600" b="1" dirty="0">
                <a:solidFill>
                  <a:srgbClr val="CC3300"/>
                </a:solidFill>
              </a:rPr>
              <a:t>0,6</a:t>
            </a: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32F4D70A-3B12-45F1-CD5C-1EF24B58FA49}"/>
              </a:ext>
            </a:extLst>
          </p:cNvPr>
          <p:cNvSpPr txBox="1"/>
          <p:nvPr/>
        </p:nvSpPr>
        <p:spPr>
          <a:xfrm>
            <a:off x="5560632" y="6364997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7030A0"/>
                </a:solidFill>
              </a:rPr>
              <a:t>86,4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DEF09149-6644-9AB6-7CA7-D6CD47C6791C}"/>
              </a:ext>
            </a:extLst>
          </p:cNvPr>
          <p:cNvSpPr txBox="1"/>
          <p:nvPr/>
        </p:nvSpPr>
        <p:spPr>
          <a:xfrm>
            <a:off x="6464901" y="6365981"/>
            <a:ext cx="725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/>
              <a:t>= </a:t>
            </a:r>
            <a:r>
              <a:rPr lang="nl-NL" sz="1600" b="1" dirty="0">
                <a:solidFill>
                  <a:srgbClr val="CC3300"/>
                </a:solidFill>
              </a:rPr>
              <a:t>0,6</a:t>
            </a:r>
          </a:p>
        </p:txBody>
      </p:sp>
      <p:sp>
        <p:nvSpPr>
          <p:cNvPr id="111" name="Rechteraccolade 110">
            <a:extLst>
              <a:ext uri="{FF2B5EF4-FFF2-40B4-BE49-F238E27FC236}">
                <a16:creationId xmlns:a16="http://schemas.microsoft.com/office/drawing/2014/main" id="{0EBCA937-1C9B-4423-2161-1E0CE9310483}"/>
              </a:ext>
            </a:extLst>
          </p:cNvPr>
          <p:cNvSpPr/>
          <p:nvPr/>
        </p:nvSpPr>
        <p:spPr>
          <a:xfrm>
            <a:off x="7078270" y="6164049"/>
            <a:ext cx="113683" cy="5092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2" name="Tekstvak 111">
            <a:extLst>
              <a:ext uri="{FF2B5EF4-FFF2-40B4-BE49-F238E27FC236}">
                <a16:creationId xmlns:a16="http://schemas.microsoft.com/office/drawing/2014/main" id="{8267A867-D3C4-0825-D799-ECD5C155C17E}"/>
              </a:ext>
            </a:extLst>
          </p:cNvPr>
          <p:cNvSpPr txBox="1"/>
          <p:nvPr/>
        </p:nvSpPr>
        <p:spPr>
          <a:xfrm>
            <a:off x="7174627" y="6237357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 err="1">
                <a:solidFill>
                  <a:srgbClr val="CC3300"/>
                </a:solidFill>
              </a:rPr>
              <a:t>gf</a:t>
            </a:r>
            <a:r>
              <a:rPr lang="nl-NL" sz="1600" b="1" dirty="0">
                <a:solidFill>
                  <a:srgbClr val="CC3300"/>
                </a:solidFill>
              </a:rPr>
              <a:t> </a:t>
            </a:r>
            <a:r>
              <a:rPr lang="nl-NL" sz="1600" b="1" dirty="0"/>
              <a:t>=</a:t>
            </a:r>
            <a:r>
              <a:rPr lang="nl-NL" sz="1600" b="1" dirty="0">
                <a:solidFill>
                  <a:srgbClr val="CC3300"/>
                </a:solidFill>
              </a:rPr>
              <a:t>  x 0,6</a:t>
            </a:r>
          </a:p>
        </p:txBody>
      </p:sp>
      <p:sp>
        <p:nvSpPr>
          <p:cNvPr id="113" name="Tekstvak 112">
            <a:extLst>
              <a:ext uri="{FF2B5EF4-FFF2-40B4-BE49-F238E27FC236}">
                <a16:creationId xmlns:a16="http://schemas.microsoft.com/office/drawing/2014/main" id="{3321A9CA-342A-94D7-496A-3EEE7993A6E4}"/>
              </a:ext>
            </a:extLst>
          </p:cNvPr>
          <p:cNvSpPr txBox="1"/>
          <p:nvPr/>
        </p:nvSpPr>
        <p:spPr>
          <a:xfrm>
            <a:off x="5543383" y="458508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</a:t>
            </a:r>
          </a:p>
        </p:txBody>
      </p:sp>
      <p:sp>
        <p:nvSpPr>
          <p:cNvPr id="114" name="Tekstvak 113">
            <a:extLst>
              <a:ext uri="{FF2B5EF4-FFF2-40B4-BE49-F238E27FC236}">
                <a16:creationId xmlns:a16="http://schemas.microsoft.com/office/drawing/2014/main" id="{AB995B99-C9BF-A0A2-2F2A-BA7526A6F2AD}"/>
              </a:ext>
            </a:extLst>
          </p:cNvPr>
          <p:cNvSpPr txBox="1"/>
          <p:nvPr/>
        </p:nvSpPr>
        <p:spPr>
          <a:xfrm>
            <a:off x="5488517" y="4962674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F2800E"/>
                </a:solidFill>
              </a:rPr>
              <a:t>400</a:t>
            </a:r>
          </a:p>
        </p:txBody>
      </p:sp>
      <p:graphicFrame>
        <p:nvGraphicFramePr>
          <p:cNvPr id="193" name="Tabel 192">
            <a:extLst>
              <a:ext uri="{FF2B5EF4-FFF2-40B4-BE49-F238E27FC236}">
                <a16:creationId xmlns:a16="http://schemas.microsoft.com/office/drawing/2014/main" id="{8281BDE5-FA46-CB22-7615-71A431830113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0384624" y="1785365"/>
          <a:ext cx="1504425" cy="2129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4" name="Tekstvak 193">
            <a:extLst>
              <a:ext uri="{FF2B5EF4-FFF2-40B4-BE49-F238E27FC236}">
                <a16:creationId xmlns:a16="http://schemas.microsoft.com/office/drawing/2014/main" id="{FDAB4ED7-8B07-86FA-D89E-27A64C3CE134}"/>
              </a:ext>
            </a:extLst>
          </p:cNvPr>
          <p:cNvSpPr txBox="1"/>
          <p:nvPr/>
        </p:nvSpPr>
        <p:spPr>
          <a:xfrm>
            <a:off x="11960276" y="38573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195" name="Tekstvak 194">
            <a:extLst>
              <a:ext uri="{FF2B5EF4-FFF2-40B4-BE49-F238E27FC236}">
                <a16:creationId xmlns:a16="http://schemas.microsoft.com/office/drawing/2014/main" id="{8BE82E14-6D5B-990C-CB13-76B173702413}"/>
              </a:ext>
            </a:extLst>
          </p:cNvPr>
          <p:cNvSpPr txBox="1"/>
          <p:nvPr/>
        </p:nvSpPr>
        <p:spPr>
          <a:xfrm>
            <a:off x="9930505" y="1586404"/>
            <a:ext cx="576690" cy="2161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300" dirty="0"/>
              <a:t>500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450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400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350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300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250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200</a:t>
            </a:r>
          </a:p>
        </p:txBody>
      </p:sp>
      <p:sp>
        <p:nvSpPr>
          <p:cNvPr id="196" name="Tekstvak 195">
            <a:extLst>
              <a:ext uri="{FF2B5EF4-FFF2-40B4-BE49-F238E27FC236}">
                <a16:creationId xmlns:a16="http://schemas.microsoft.com/office/drawing/2014/main" id="{369ADEE8-A0F3-809E-4F9D-CD24C6150298}"/>
              </a:ext>
            </a:extLst>
          </p:cNvPr>
          <p:cNvSpPr txBox="1"/>
          <p:nvPr/>
        </p:nvSpPr>
        <p:spPr>
          <a:xfrm>
            <a:off x="10241514" y="3914639"/>
            <a:ext cx="18341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0      1       2      3      4      5  </a:t>
            </a:r>
          </a:p>
        </p:txBody>
      </p:sp>
      <p:sp>
        <p:nvSpPr>
          <p:cNvPr id="197" name="Tekstvak 196">
            <a:extLst>
              <a:ext uri="{FF2B5EF4-FFF2-40B4-BE49-F238E27FC236}">
                <a16:creationId xmlns:a16="http://schemas.microsoft.com/office/drawing/2014/main" id="{FB7F6B21-1104-2C45-F2FA-A263AA604ACE}"/>
              </a:ext>
            </a:extLst>
          </p:cNvPr>
          <p:cNvSpPr txBox="1"/>
          <p:nvPr/>
        </p:nvSpPr>
        <p:spPr>
          <a:xfrm>
            <a:off x="9664068" y="165500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231" name="Tekstvak 230">
            <a:extLst>
              <a:ext uri="{FF2B5EF4-FFF2-40B4-BE49-F238E27FC236}">
                <a16:creationId xmlns:a16="http://schemas.microsoft.com/office/drawing/2014/main" id="{246797D0-1601-CB7B-5AEE-F14A96CA366F}"/>
              </a:ext>
            </a:extLst>
          </p:cNvPr>
          <p:cNvSpPr txBox="1"/>
          <p:nvPr/>
        </p:nvSpPr>
        <p:spPr>
          <a:xfrm>
            <a:off x="6006418" y="612965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: </a:t>
            </a:r>
            <a:r>
              <a:rPr lang="nl-NL" sz="1600" b="1" dirty="0">
                <a:solidFill>
                  <a:srgbClr val="7030A0"/>
                </a:solidFill>
              </a:rPr>
              <a:t>244</a:t>
            </a:r>
            <a:endParaRPr lang="nl-NL" sz="1600" dirty="0">
              <a:solidFill>
                <a:srgbClr val="7030A0"/>
              </a:solidFill>
            </a:endParaRPr>
          </a:p>
        </p:txBody>
      </p:sp>
      <p:sp>
        <p:nvSpPr>
          <p:cNvPr id="235" name="Tekstvak 234">
            <a:extLst>
              <a:ext uri="{FF2B5EF4-FFF2-40B4-BE49-F238E27FC236}">
                <a16:creationId xmlns:a16="http://schemas.microsoft.com/office/drawing/2014/main" id="{CF8A88D4-72B6-09C7-2BCF-59C98114E7E5}"/>
              </a:ext>
            </a:extLst>
          </p:cNvPr>
          <p:cNvSpPr txBox="1"/>
          <p:nvPr/>
        </p:nvSpPr>
        <p:spPr>
          <a:xfrm>
            <a:off x="5997075" y="6363236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: </a:t>
            </a:r>
            <a:r>
              <a:rPr lang="nl-NL" sz="1600" b="1" dirty="0">
                <a:solidFill>
                  <a:srgbClr val="7030A0"/>
                </a:solidFill>
              </a:rPr>
              <a:t>144</a:t>
            </a:r>
          </a:p>
        </p:txBody>
      </p:sp>
      <p:sp>
        <p:nvSpPr>
          <p:cNvPr id="10" name="Tekstballon: rechthoek 9">
            <a:extLst>
              <a:ext uri="{FF2B5EF4-FFF2-40B4-BE49-F238E27FC236}">
                <a16:creationId xmlns:a16="http://schemas.microsoft.com/office/drawing/2014/main" id="{B9C88E8D-8778-ADBD-0D72-184DDF854712}"/>
              </a:ext>
            </a:extLst>
          </p:cNvPr>
          <p:cNvSpPr/>
          <p:nvPr/>
        </p:nvSpPr>
        <p:spPr>
          <a:xfrm>
            <a:off x="7224600" y="3516846"/>
            <a:ext cx="1101629" cy="301204"/>
          </a:xfrm>
          <a:prstGeom prst="wedgeRectCallout">
            <a:avLst>
              <a:gd name="adj1" fmla="val 18705"/>
              <a:gd name="adj2" fmla="val -2893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F2800E"/>
                </a:solidFill>
              </a:rPr>
              <a:t>200</a:t>
            </a:r>
            <a:r>
              <a:rPr lang="nl-NL" sz="1600" dirty="0">
                <a:solidFill>
                  <a:schemeClr val="tx1"/>
                </a:solidFill>
              </a:rPr>
              <a:t> x </a:t>
            </a:r>
            <a:r>
              <a:rPr lang="nl-NL" sz="1600" dirty="0">
                <a:solidFill>
                  <a:srgbClr val="CC3300"/>
                </a:solidFill>
              </a:rPr>
              <a:t>1,2</a:t>
            </a:r>
            <a:r>
              <a:rPr lang="nl-NL" sz="1600" baseline="30000" dirty="0">
                <a:solidFill>
                  <a:srgbClr val="00B0F0"/>
                </a:solidFill>
              </a:rPr>
              <a:t>3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E17CD8E-711A-C814-6675-6187EDFD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094" y="80363"/>
            <a:ext cx="2347015" cy="1080000"/>
          </a:xfrm>
          <a:prstGeom prst="rect">
            <a:avLst/>
          </a:prstGeom>
        </p:spPr>
      </p:pic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F652EBF8-BA07-0EBB-F809-A4A41B0AD6F5}"/>
              </a:ext>
            </a:extLst>
          </p:cNvPr>
          <p:cNvSpPr/>
          <p:nvPr/>
        </p:nvSpPr>
        <p:spPr>
          <a:xfrm>
            <a:off x="10272713" y="3617119"/>
            <a:ext cx="209550" cy="297656"/>
          </a:xfrm>
          <a:custGeom>
            <a:avLst/>
            <a:gdLst>
              <a:gd name="connsiteX0" fmla="*/ 109537 w 209550"/>
              <a:gd name="connsiteY0" fmla="*/ 297656 h 297656"/>
              <a:gd name="connsiteX1" fmla="*/ 107156 w 209550"/>
              <a:gd name="connsiteY1" fmla="*/ 190500 h 297656"/>
              <a:gd name="connsiteX2" fmla="*/ 209550 w 209550"/>
              <a:gd name="connsiteY2" fmla="*/ 157162 h 297656"/>
              <a:gd name="connsiteX3" fmla="*/ 0 w 209550"/>
              <a:gd name="connsiteY3" fmla="*/ 133350 h 297656"/>
              <a:gd name="connsiteX4" fmla="*/ 116681 w 209550"/>
              <a:gd name="connsiteY4" fmla="*/ 90487 h 297656"/>
              <a:gd name="connsiteX5" fmla="*/ 116681 w 209550"/>
              <a:gd name="connsiteY5" fmla="*/ 0 h 29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97656">
                <a:moveTo>
                  <a:pt x="109537" y="297656"/>
                </a:moveTo>
                <a:cubicBezTo>
                  <a:pt x="108743" y="261937"/>
                  <a:pt x="107950" y="226219"/>
                  <a:pt x="107156" y="190500"/>
                </a:cubicBezTo>
                <a:lnTo>
                  <a:pt x="209550" y="157162"/>
                </a:lnTo>
                <a:lnTo>
                  <a:pt x="0" y="133350"/>
                </a:lnTo>
                <a:lnTo>
                  <a:pt x="116681" y="90487"/>
                </a:lnTo>
                <a:lnTo>
                  <a:pt x="116681" y="0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34413B0E-C3D9-5AA1-39BF-E75A29949DDA}"/>
              </a:ext>
            </a:extLst>
          </p:cNvPr>
          <p:cNvSpPr/>
          <p:nvPr/>
        </p:nvSpPr>
        <p:spPr>
          <a:xfrm>
            <a:off x="10356044" y="3564407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FF58E9AE-DEC0-D1ED-ACD4-65A46DE4AE53}"/>
              </a:ext>
            </a:extLst>
          </p:cNvPr>
          <p:cNvSpPr/>
          <p:nvPr/>
        </p:nvSpPr>
        <p:spPr>
          <a:xfrm>
            <a:off x="10656289" y="3356632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09814390-FB17-24A8-2E88-C3042CD26C2E}"/>
              </a:ext>
            </a:extLst>
          </p:cNvPr>
          <p:cNvSpPr/>
          <p:nvPr/>
        </p:nvSpPr>
        <p:spPr>
          <a:xfrm>
            <a:off x="10952623" y="3047865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D3326C03-3579-79F8-E859-5A486CE91C7D}"/>
              </a:ext>
            </a:extLst>
          </p:cNvPr>
          <p:cNvSpPr/>
          <p:nvPr/>
        </p:nvSpPr>
        <p:spPr>
          <a:xfrm>
            <a:off x="11241597" y="2705234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294E2679-72F7-7CC0-56F2-7CD9BDD3CC16}"/>
              </a:ext>
            </a:extLst>
          </p:cNvPr>
          <p:cNvSpPr/>
          <p:nvPr/>
        </p:nvSpPr>
        <p:spPr>
          <a:xfrm>
            <a:off x="11546669" y="2275035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FC19DA36-3904-A67F-9B69-76B876CCBC4B}"/>
              </a:ext>
            </a:extLst>
          </p:cNvPr>
          <p:cNvSpPr/>
          <p:nvPr/>
        </p:nvSpPr>
        <p:spPr>
          <a:xfrm>
            <a:off x="11865377" y="1799815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51AE958D-76B8-81FA-C45C-670200DF1D51}"/>
              </a:ext>
            </a:extLst>
          </p:cNvPr>
          <p:cNvSpPr/>
          <p:nvPr/>
        </p:nvSpPr>
        <p:spPr>
          <a:xfrm>
            <a:off x="10387013" y="1804988"/>
            <a:ext cx="1509712" cy="1795462"/>
          </a:xfrm>
          <a:custGeom>
            <a:avLst/>
            <a:gdLst>
              <a:gd name="connsiteX0" fmla="*/ 0 w 1509712"/>
              <a:gd name="connsiteY0" fmla="*/ 1795462 h 1795462"/>
              <a:gd name="connsiteX1" fmla="*/ 304800 w 1509712"/>
              <a:gd name="connsiteY1" fmla="*/ 1600200 h 1795462"/>
              <a:gd name="connsiteX2" fmla="*/ 604837 w 1509712"/>
              <a:gd name="connsiteY2" fmla="*/ 1290637 h 1795462"/>
              <a:gd name="connsiteX3" fmla="*/ 895350 w 1509712"/>
              <a:gd name="connsiteY3" fmla="*/ 923925 h 1795462"/>
              <a:gd name="connsiteX4" fmla="*/ 1200150 w 1509712"/>
              <a:gd name="connsiteY4" fmla="*/ 500062 h 1795462"/>
              <a:gd name="connsiteX5" fmla="*/ 1509712 w 1509712"/>
              <a:gd name="connsiteY5" fmla="*/ 0 h 179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712" h="1795462">
                <a:moveTo>
                  <a:pt x="0" y="1795462"/>
                </a:moveTo>
                <a:cubicBezTo>
                  <a:pt x="101997" y="1739899"/>
                  <a:pt x="203994" y="1684337"/>
                  <a:pt x="304800" y="1600200"/>
                </a:cubicBezTo>
                <a:cubicBezTo>
                  <a:pt x="405606" y="1516063"/>
                  <a:pt x="506412" y="1403349"/>
                  <a:pt x="604837" y="1290637"/>
                </a:cubicBezTo>
                <a:cubicBezTo>
                  <a:pt x="703262" y="1177925"/>
                  <a:pt x="796131" y="1055687"/>
                  <a:pt x="895350" y="923925"/>
                </a:cubicBezTo>
                <a:cubicBezTo>
                  <a:pt x="994569" y="792163"/>
                  <a:pt x="1097756" y="654049"/>
                  <a:pt x="1200150" y="500062"/>
                </a:cubicBezTo>
                <a:cubicBezTo>
                  <a:pt x="1302544" y="346075"/>
                  <a:pt x="1406128" y="173037"/>
                  <a:pt x="1509712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62" name="Groep 61">
            <a:extLst>
              <a:ext uri="{FF2B5EF4-FFF2-40B4-BE49-F238E27FC236}">
                <a16:creationId xmlns:a16="http://schemas.microsoft.com/office/drawing/2014/main" id="{4C7693C5-A3BE-5AD7-8979-7C912D0F8D7B}"/>
              </a:ext>
            </a:extLst>
          </p:cNvPr>
          <p:cNvGrpSpPr/>
          <p:nvPr/>
        </p:nvGrpSpPr>
        <p:grpSpPr>
          <a:xfrm flipH="1">
            <a:off x="6513752" y="5740013"/>
            <a:ext cx="444352" cy="445370"/>
            <a:chOff x="5077135" y="4257387"/>
            <a:chExt cx="504056" cy="601591"/>
          </a:xfrm>
        </p:grpSpPr>
        <p:sp>
          <p:nvSpPr>
            <p:cNvPr id="63" name="Pijl: gekromd omhoog 62">
              <a:extLst>
                <a:ext uri="{FF2B5EF4-FFF2-40B4-BE49-F238E27FC236}">
                  <a16:creationId xmlns:a16="http://schemas.microsoft.com/office/drawing/2014/main" id="{908E7446-67FF-E0D6-A00B-911FF249D351}"/>
                </a:ext>
              </a:extLst>
            </p:cNvPr>
            <p:cNvSpPr/>
            <p:nvPr/>
          </p:nvSpPr>
          <p:spPr>
            <a:xfrm>
              <a:off x="5077135" y="4257387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CC3300"/>
            </a:solidFill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CC3300"/>
                </a:solidFill>
              </a:endParaRPr>
            </a:p>
          </p:txBody>
        </p:sp>
        <p:sp>
          <p:nvSpPr>
            <p:cNvPr id="64" name="Tekstvak 63">
              <a:extLst>
                <a:ext uri="{FF2B5EF4-FFF2-40B4-BE49-F238E27FC236}">
                  <a16:creationId xmlns:a16="http://schemas.microsoft.com/office/drawing/2014/main" id="{8E73FAA6-965A-3599-5109-984191EED1EE}"/>
                </a:ext>
              </a:extLst>
            </p:cNvPr>
            <p:cNvSpPr txBox="1"/>
            <p:nvPr/>
          </p:nvSpPr>
          <p:spPr>
            <a:xfrm>
              <a:off x="5202357" y="4401671"/>
              <a:ext cx="325855" cy="457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CC3300"/>
                  </a:solidFill>
                  <a:cs typeface="Times New Roman" panose="02020603050405020304" pitchFamily="18" charset="0"/>
                </a:rPr>
                <a:t> :</a:t>
              </a:r>
            </a:p>
          </p:txBody>
        </p:sp>
      </p:grpSp>
      <p:grpSp>
        <p:nvGrpSpPr>
          <p:cNvPr id="65" name="Groep 64">
            <a:extLst>
              <a:ext uri="{FF2B5EF4-FFF2-40B4-BE49-F238E27FC236}">
                <a16:creationId xmlns:a16="http://schemas.microsoft.com/office/drawing/2014/main" id="{A679D865-AE59-B37A-FB46-CC84140B85FB}"/>
              </a:ext>
            </a:extLst>
          </p:cNvPr>
          <p:cNvGrpSpPr/>
          <p:nvPr/>
        </p:nvGrpSpPr>
        <p:grpSpPr>
          <a:xfrm flipH="1">
            <a:off x="7289934" y="5740005"/>
            <a:ext cx="444352" cy="479280"/>
            <a:chOff x="5077051" y="4211583"/>
            <a:chExt cx="504056" cy="647395"/>
          </a:xfrm>
        </p:grpSpPr>
        <p:sp>
          <p:nvSpPr>
            <p:cNvPr id="66" name="Pijl: gekromd omhoog 65">
              <a:extLst>
                <a:ext uri="{FF2B5EF4-FFF2-40B4-BE49-F238E27FC236}">
                  <a16:creationId xmlns:a16="http://schemas.microsoft.com/office/drawing/2014/main" id="{BFC6EA81-2213-11D1-435E-491B05944AE3}"/>
                </a:ext>
              </a:extLst>
            </p:cNvPr>
            <p:cNvSpPr/>
            <p:nvPr/>
          </p:nvSpPr>
          <p:spPr>
            <a:xfrm>
              <a:off x="5077051" y="4211583"/>
              <a:ext cx="504056" cy="244917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CC3300"/>
            </a:solidFill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CC3300"/>
                </a:solidFill>
              </a:endParaRPr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3CE8A78D-F226-9C79-29A7-CB9C415D9A07}"/>
                </a:ext>
              </a:extLst>
            </p:cNvPr>
            <p:cNvSpPr txBox="1"/>
            <p:nvPr/>
          </p:nvSpPr>
          <p:spPr>
            <a:xfrm>
              <a:off x="5202357" y="4401671"/>
              <a:ext cx="325855" cy="457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CC3300"/>
                  </a:solidFill>
                  <a:cs typeface="Times New Roman" panose="02020603050405020304" pitchFamily="18" charset="0"/>
                </a:rPr>
                <a:t> :</a:t>
              </a:r>
            </a:p>
          </p:txBody>
        </p:sp>
      </p:grpSp>
      <p:sp>
        <p:nvSpPr>
          <p:cNvPr id="69" name="Tekstvak 68">
            <a:extLst>
              <a:ext uri="{FF2B5EF4-FFF2-40B4-BE49-F238E27FC236}">
                <a16:creationId xmlns:a16="http://schemas.microsoft.com/office/drawing/2014/main" id="{D23A8727-2C74-58C0-BABF-0D1F2DC907C0}"/>
              </a:ext>
            </a:extLst>
          </p:cNvPr>
          <p:cNvSpPr txBox="1"/>
          <p:nvPr/>
        </p:nvSpPr>
        <p:spPr>
          <a:xfrm>
            <a:off x="6563453" y="5480546"/>
            <a:ext cx="42159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600" b="1" dirty="0">
                <a:solidFill>
                  <a:srgbClr val="CC3300"/>
                </a:solidFill>
                <a:latin typeface="Aptos" panose="020B0004020202020204" pitchFamily="34" charset="0"/>
              </a:rPr>
              <a:t>x</a:t>
            </a:r>
            <a:r>
              <a:rPr lang="nl-NL" sz="1600" b="1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 0,6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7884A1C6-7727-2C55-E1F8-C0BA3954BDDE}"/>
              </a:ext>
            </a:extLst>
          </p:cNvPr>
          <p:cNvSpPr txBox="1"/>
          <p:nvPr/>
        </p:nvSpPr>
        <p:spPr>
          <a:xfrm>
            <a:off x="7317516" y="5480258"/>
            <a:ext cx="42159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l-NL" sz="1600" b="1" dirty="0">
                <a:solidFill>
                  <a:srgbClr val="CC3300"/>
                </a:solidFill>
                <a:latin typeface="Aptos" panose="020B0004020202020204" pitchFamily="34" charset="0"/>
              </a:rPr>
              <a:t>x</a:t>
            </a:r>
            <a:r>
              <a:rPr lang="nl-NL" sz="1600" b="1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 0,6</a:t>
            </a:r>
          </a:p>
        </p:txBody>
      </p:sp>
      <p:graphicFrame>
        <p:nvGraphicFramePr>
          <p:cNvPr id="101" name="Tabel 100">
            <a:extLst>
              <a:ext uri="{FF2B5EF4-FFF2-40B4-BE49-F238E27FC236}">
                <a16:creationId xmlns:a16="http://schemas.microsoft.com/office/drawing/2014/main" id="{0ABDDC9F-8A1E-43D3-DDCF-A549398D39BA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0350431" y="4239880"/>
          <a:ext cx="1504425" cy="2433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182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8194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82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2" name="Tekstvak 101">
            <a:extLst>
              <a:ext uri="{FF2B5EF4-FFF2-40B4-BE49-F238E27FC236}">
                <a16:creationId xmlns:a16="http://schemas.microsoft.com/office/drawing/2014/main" id="{8A59D75D-B0A7-8033-8FFB-654F5C3483AA}"/>
              </a:ext>
            </a:extLst>
          </p:cNvPr>
          <p:cNvSpPr txBox="1"/>
          <p:nvPr/>
        </p:nvSpPr>
        <p:spPr>
          <a:xfrm>
            <a:off x="11931696" y="64566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5310F813-AD6F-988B-54A2-6E2FCB94693B}"/>
              </a:ext>
            </a:extLst>
          </p:cNvPr>
          <p:cNvSpPr txBox="1"/>
          <p:nvPr/>
        </p:nvSpPr>
        <p:spPr>
          <a:xfrm>
            <a:off x="9902347" y="4051014"/>
            <a:ext cx="576690" cy="2464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300" dirty="0"/>
              <a:t>400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350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300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250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200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150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100</a:t>
            </a:r>
          </a:p>
          <a:p>
            <a:pPr>
              <a:lnSpc>
                <a:spcPct val="150000"/>
              </a:lnSpc>
            </a:pPr>
            <a:r>
              <a:rPr lang="nl-NL" sz="1300" dirty="0"/>
              <a:t>  50</a:t>
            </a: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5FB800BA-51B1-9420-9A60-730EAF4889B1}"/>
              </a:ext>
            </a:extLst>
          </p:cNvPr>
          <p:cNvSpPr txBox="1"/>
          <p:nvPr/>
        </p:nvSpPr>
        <p:spPr>
          <a:xfrm>
            <a:off x="10219758" y="6637091"/>
            <a:ext cx="18341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/>
              <a:t>0      1       2      3      4      5  </a:t>
            </a:r>
          </a:p>
        </p:txBody>
      </p:sp>
      <p:sp>
        <p:nvSpPr>
          <p:cNvPr id="192" name="Tekstvak 191">
            <a:extLst>
              <a:ext uri="{FF2B5EF4-FFF2-40B4-BE49-F238E27FC236}">
                <a16:creationId xmlns:a16="http://schemas.microsoft.com/office/drawing/2014/main" id="{674C92B2-80CF-342B-A01D-C346493EC1BC}"/>
              </a:ext>
            </a:extLst>
          </p:cNvPr>
          <p:cNvSpPr txBox="1"/>
          <p:nvPr/>
        </p:nvSpPr>
        <p:spPr>
          <a:xfrm>
            <a:off x="9635488" y="425432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200" name="Ovaal 199">
            <a:extLst>
              <a:ext uri="{FF2B5EF4-FFF2-40B4-BE49-F238E27FC236}">
                <a16:creationId xmlns:a16="http://schemas.microsoft.com/office/drawing/2014/main" id="{FE264313-3673-A508-3E38-3C2BD6506AF1}"/>
              </a:ext>
            </a:extLst>
          </p:cNvPr>
          <p:cNvSpPr/>
          <p:nvPr/>
        </p:nvSpPr>
        <p:spPr>
          <a:xfrm>
            <a:off x="10314431" y="4212882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1" name="Ovaal 200">
            <a:extLst>
              <a:ext uri="{FF2B5EF4-FFF2-40B4-BE49-F238E27FC236}">
                <a16:creationId xmlns:a16="http://schemas.microsoft.com/office/drawing/2014/main" id="{2E745AA1-E02D-CA10-2AE1-DC6AED88FA9B}"/>
              </a:ext>
            </a:extLst>
          </p:cNvPr>
          <p:cNvSpPr/>
          <p:nvPr/>
        </p:nvSpPr>
        <p:spPr>
          <a:xfrm>
            <a:off x="10609525" y="5203817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2" name="Ovaal 201">
            <a:extLst>
              <a:ext uri="{FF2B5EF4-FFF2-40B4-BE49-F238E27FC236}">
                <a16:creationId xmlns:a16="http://schemas.microsoft.com/office/drawing/2014/main" id="{B187EEA1-1D3A-4434-F356-95EDE854E45A}"/>
              </a:ext>
            </a:extLst>
          </p:cNvPr>
          <p:cNvSpPr/>
          <p:nvPr/>
        </p:nvSpPr>
        <p:spPr>
          <a:xfrm>
            <a:off x="10914466" y="5798700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5" name="Ovaal 204">
            <a:extLst>
              <a:ext uri="{FF2B5EF4-FFF2-40B4-BE49-F238E27FC236}">
                <a16:creationId xmlns:a16="http://schemas.microsoft.com/office/drawing/2014/main" id="{B50F8D12-A977-1255-F8AC-91F5D826CF52}"/>
              </a:ext>
            </a:extLst>
          </p:cNvPr>
          <p:cNvSpPr/>
          <p:nvPr/>
        </p:nvSpPr>
        <p:spPr>
          <a:xfrm>
            <a:off x="11208764" y="6105718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7" name="Ovaal 206">
            <a:extLst>
              <a:ext uri="{FF2B5EF4-FFF2-40B4-BE49-F238E27FC236}">
                <a16:creationId xmlns:a16="http://schemas.microsoft.com/office/drawing/2014/main" id="{26C85B38-F710-9F67-0EEF-E8E58D0989D7}"/>
              </a:ext>
            </a:extLst>
          </p:cNvPr>
          <p:cNvSpPr/>
          <p:nvPr/>
        </p:nvSpPr>
        <p:spPr>
          <a:xfrm>
            <a:off x="11510669" y="6294861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0" name="Ovaal 209">
            <a:extLst>
              <a:ext uri="{FF2B5EF4-FFF2-40B4-BE49-F238E27FC236}">
                <a16:creationId xmlns:a16="http://schemas.microsoft.com/office/drawing/2014/main" id="{9F28A699-02B6-F1DB-AB5D-288BDD74DB64}"/>
              </a:ext>
            </a:extLst>
          </p:cNvPr>
          <p:cNvSpPr/>
          <p:nvPr/>
        </p:nvSpPr>
        <p:spPr>
          <a:xfrm>
            <a:off x="11817049" y="6444272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4" name="Vrije vorm: vorm 223">
            <a:extLst>
              <a:ext uri="{FF2B5EF4-FFF2-40B4-BE49-F238E27FC236}">
                <a16:creationId xmlns:a16="http://schemas.microsoft.com/office/drawing/2014/main" id="{6C033C06-2176-1DF1-7B03-61ACCE5E4CE9}"/>
              </a:ext>
            </a:extLst>
          </p:cNvPr>
          <p:cNvSpPr/>
          <p:nvPr/>
        </p:nvSpPr>
        <p:spPr>
          <a:xfrm>
            <a:off x="10344150" y="4248150"/>
            <a:ext cx="1517650" cy="2241550"/>
          </a:xfrm>
          <a:custGeom>
            <a:avLst/>
            <a:gdLst>
              <a:gd name="connsiteX0" fmla="*/ 0 w 1517650"/>
              <a:gd name="connsiteY0" fmla="*/ 0 h 2241550"/>
              <a:gd name="connsiteX1" fmla="*/ 304800 w 1517650"/>
              <a:gd name="connsiteY1" fmla="*/ 1009650 h 2241550"/>
              <a:gd name="connsiteX2" fmla="*/ 609600 w 1517650"/>
              <a:gd name="connsiteY2" fmla="*/ 1600200 h 2241550"/>
              <a:gd name="connsiteX3" fmla="*/ 914400 w 1517650"/>
              <a:gd name="connsiteY3" fmla="*/ 1905000 h 2241550"/>
              <a:gd name="connsiteX4" fmla="*/ 1219200 w 1517650"/>
              <a:gd name="connsiteY4" fmla="*/ 2089150 h 2241550"/>
              <a:gd name="connsiteX5" fmla="*/ 1517650 w 1517650"/>
              <a:gd name="connsiteY5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7650" h="2241550">
                <a:moveTo>
                  <a:pt x="0" y="0"/>
                </a:moveTo>
                <a:cubicBezTo>
                  <a:pt x="101600" y="371475"/>
                  <a:pt x="203200" y="742950"/>
                  <a:pt x="304800" y="1009650"/>
                </a:cubicBezTo>
                <a:cubicBezTo>
                  <a:pt x="406400" y="1276350"/>
                  <a:pt x="508000" y="1450975"/>
                  <a:pt x="609600" y="1600200"/>
                </a:cubicBezTo>
                <a:cubicBezTo>
                  <a:pt x="711200" y="1749425"/>
                  <a:pt x="812800" y="1823508"/>
                  <a:pt x="914400" y="1905000"/>
                </a:cubicBezTo>
                <a:cubicBezTo>
                  <a:pt x="1016000" y="1986492"/>
                  <a:pt x="1118658" y="2033058"/>
                  <a:pt x="1219200" y="2089150"/>
                </a:cubicBezTo>
                <a:cubicBezTo>
                  <a:pt x="1319742" y="2145242"/>
                  <a:pt x="1418696" y="2193396"/>
                  <a:pt x="1517650" y="2241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5" name="Tekstballon: rechthoek 224">
            <a:extLst>
              <a:ext uri="{FF2B5EF4-FFF2-40B4-BE49-F238E27FC236}">
                <a16:creationId xmlns:a16="http://schemas.microsoft.com/office/drawing/2014/main" id="{5AA451F6-5355-E27F-0991-11713650DB28}"/>
              </a:ext>
            </a:extLst>
          </p:cNvPr>
          <p:cNvSpPr/>
          <p:nvPr/>
        </p:nvSpPr>
        <p:spPr>
          <a:xfrm>
            <a:off x="2954216" y="1750865"/>
            <a:ext cx="1479348" cy="460192"/>
          </a:xfrm>
          <a:prstGeom prst="wedgeRectCallout">
            <a:avLst>
              <a:gd name="adj1" fmla="val -63506"/>
              <a:gd name="adj2" fmla="val 763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Exponent of ‘tot de macht’</a:t>
            </a:r>
          </a:p>
        </p:txBody>
      </p:sp>
      <p:sp>
        <p:nvSpPr>
          <p:cNvPr id="230" name="Tekstvak 229">
            <a:extLst>
              <a:ext uri="{FF2B5EF4-FFF2-40B4-BE49-F238E27FC236}">
                <a16:creationId xmlns:a16="http://schemas.microsoft.com/office/drawing/2014/main" id="{BCF8A5C0-CDDB-6E16-7C54-2DF4964D327E}"/>
              </a:ext>
            </a:extLst>
          </p:cNvPr>
          <p:cNvSpPr txBox="1"/>
          <p:nvPr/>
        </p:nvSpPr>
        <p:spPr>
          <a:xfrm>
            <a:off x="8622564" y="2368433"/>
            <a:ext cx="1134861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Toename:  </a:t>
            </a:r>
          </a:p>
          <a:p>
            <a:pPr algn="ctr"/>
            <a:r>
              <a:rPr lang="nl-NL" sz="1600" dirty="0" err="1">
                <a:solidFill>
                  <a:srgbClr val="CC3300"/>
                </a:solidFill>
                <a:sym typeface="Wingdings" panose="05000000000000000000" pitchFamily="2" charset="2"/>
              </a:rPr>
              <a:t>g</a:t>
            </a:r>
            <a:r>
              <a:rPr lang="nl-NL" sz="1600" dirty="0" err="1">
                <a:solidFill>
                  <a:srgbClr val="CC3300"/>
                </a:solidFill>
              </a:rPr>
              <a:t>f</a:t>
            </a:r>
            <a:r>
              <a:rPr lang="nl-NL" sz="1600" dirty="0">
                <a:solidFill>
                  <a:srgbClr val="FF66CC"/>
                </a:solidFill>
              </a:rPr>
              <a:t> </a:t>
            </a:r>
            <a:r>
              <a:rPr lang="nl-NL" sz="1600" dirty="0"/>
              <a:t>&gt; 1</a:t>
            </a:r>
          </a:p>
        </p:txBody>
      </p:sp>
      <p:sp>
        <p:nvSpPr>
          <p:cNvPr id="232" name="Tekstvak 231">
            <a:extLst>
              <a:ext uri="{FF2B5EF4-FFF2-40B4-BE49-F238E27FC236}">
                <a16:creationId xmlns:a16="http://schemas.microsoft.com/office/drawing/2014/main" id="{CE40D7D2-98C3-BA7B-F63D-A60D63247C80}"/>
              </a:ext>
            </a:extLst>
          </p:cNvPr>
          <p:cNvSpPr txBox="1"/>
          <p:nvPr/>
        </p:nvSpPr>
        <p:spPr>
          <a:xfrm>
            <a:off x="8727296" y="4978062"/>
            <a:ext cx="973343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Afname: </a:t>
            </a:r>
          </a:p>
          <a:p>
            <a:pPr algn="ctr"/>
            <a:r>
              <a:rPr lang="nl-NL" sz="1600" dirty="0">
                <a:sym typeface="Wingdings" panose="05000000000000000000" pitchFamily="2" charset="2"/>
              </a:rPr>
              <a:t>0&lt; </a:t>
            </a:r>
            <a:r>
              <a:rPr lang="nl-NL" sz="1600" dirty="0" err="1">
                <a:solidFill>
                  <a:srgbClr val="CC3300"/>
                </a:solidFill>
                <a:sym typeface="Wingdings" panose="05000000000000000000" pitchFamily="2" charset="2"/>
              </a:rPr>
              <a:t>g</a:t>
            </a:r>
            <a:r>
              <a:rPr lang="nl-NL" sz="1600" dirty="0" err="1">
                <a:solidFill>
                  <a:srgbClr val="CC3300"/>
                </a:solidFill>
              </a:rPr>
              <a:t>f</a:t>
            </a:r>
            <a:r>
              <a:rPr lang="nl-NL" sz="1600" dirty="0"/>
              <a:t> &lt; 1</a:t>
            </a:r>
          </a:p>
        </p:txBody>
      </p:sp>
      <p:cxnSp>
        <p:nvCxnSpPr>
          <p:cNvPr id="236" name="Rechte verbindingslijn 235">
            <a:extLst>
              <a:ext uri="{FF2B5EF4-FFF2-40B4-BE49-F238E27FC236}">
                <a16:creationId xmlns:a16="http://schemas.microsoft.com/office/drawing/2014/main" id="{A3482C6F-DDFC-C8CB-018F-3BA29148EB08}"/>
              </a:ext>
            </a:extLst>
          </p:cNvPr>
          <p:cNvCxnSpPr>
            <a:cxnSpLocks/>
          </p:cNvCxnSpPr>
          <p:nvPr/>
        </p:nvCxnSpPr>
        <p:spPr>
          <a:xfrm>
            <a:off x="-17177" y="2802045"/>
            <a:ext cx="451707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Rechte verbindingslijn 236">
            <a:extLst>
              <a:ext uri="{FF2B5EF4-FFF2-40B4-BE49-F238E27FC236}">
                <a16:creationId xmlns:a16="http://schemas.microsoft.com/office/drawing/2014/main" id="{A623A17B-55E8-16F9-BC09-6A0C4F374942}"/>
              </a:ext>
            </a:extLst>
          </p:cNvPr>
          <p:cNvCxnSpPr>
            <a:cxnSpLocks/>
          </p:cNvCxnSpPr>
          <p:nvPr/>
        </p:nvCxnSpPr>
        <p:spPr>
          <a:xfrm>
            <a:off x="0" y="5683724"/>
            <a:ext cx="451707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Tekstvak 238">
            <a:extLst>
              <a:ext uri="{FF2B5EF4-FFF2-40B4-BE49-F238E27FC236}">
                <a16:creationId xmlns:a16="http://schemas.microsoft.com/office/drawing/2014/main" id="{263A437F-A7D3-7B3F-4CD9-D4BF46E00124}"/>
              </a:ext>
            </a:extLst>
          </p:cNvPr>
          <p:cNvSpPr txBox="1"/>
          <p:nvPr/>
        </p:nvSpPr>
        <p:spPr>
          <a:xfrm>
            <a:off x="927494" y="6129653"/>
            <a:ext cx="905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Aantal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=</a:t>
            </a:r>
          </a:p>
        </p:txBody>
      </p:sp>
      <p:sp>
        <p:nvSpPr>
          <p:cNvPr id="240" name="Tekstvak 239">
            <a:extLst>
              <a:ext uri="{FF2B5EF4-FFF2-40B4-BE49-F238E27FC236}">
                <a16:creationId xmlns:a16="http://schemas.microsoft.com/office/drawing/2014/main" id="{35D29A73-59C5-5E73-8440-6AA39653D3A0}"/>
              </a:ext>
            </a:extLst>
          </p:cNvPr>
          <p:cNvSpPr txBox="1"/>
          <p:nvPr/>
        </p:nvSpPr>
        <p:spPr>
          <a:xfrm>
            <a:off x="1716235" y="6129653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2800E"/>
                </a:solidFill>
                <a:latin typeface="Aptos" panose="020B0004020202020204" pitchFamily="34" charset="0"/>
              </a:rPr>
              <a:t>40</a:t>
            </a:r>
            <a:r>
              <a:rPr lang="nl-NL" sz="1600" b="0" dirty="0">
                <a:solidFill>
                  <a:srgbClr val="F2800E"/>
                </a:solidFill>
                <a:effectLst/>
                <a:latin typeface="Aptos" panose="020B0004020202020204" pitchFamily="34" charset="0"/>
              </a:rPr>
              <a:t>0</a:t>
            </a:r>
          </a:p>
        </p:txBody>
      </p:sp>
      <p:sp>
        <p:nvSpPr>
          <p:cNvPr id="241" name="Tekstvak 240">
            <a:extLst>
              <a:ext uri="{FF2B5EF4-FFF2-40B4-BE49-F238E27FC236}">
                <a16:creationId xmlns:a16="http://schemas.microsoft.com/office/drawing/2014/main" id="{5AF83DDC-1C8E-BA0C-0DBE-0862B26DE429}"/>
              </a:ext>
            </a:extLst>
          </p:cNvPr>
          <p:cNvSpPr txBox="1"/>
          <p:nvPr/>
        </p:nvSpPr>
        <p:spPr>
          <a:xfrm>
            <a:off x="2115030" y="61296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latin typeface="Aptos" panose="020B0004020202020204" pitchFamily="34" charset="0"/>
              </a:rPr>
              <a:t>x</a:t>
            </a:r>
            <a:r>
              <a:rPr lang="nl-NL" sz="1600" b="0" dirty="0">
                <a:solidFill>
                  <a:srgbClr val="FF66CC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0,6</a:t>
            </a:r>
          </a:p>
        </p:txBody>
      </p:sp>
      <p:sp>
        <p:nvSpPr>
          <p:cNvPr id="242" name="Tekstvak 241">
            <a:extLst>
              <a:ext uri="{FF2B5EF4-FFF2-40B4-BE49-F238E27FC236}">
                <a16:creationId xmlns:a16="http://schemas.microsoft.com/office/drawing/2014/main" id="{F3645B7A-185E-0BB8-60AA-1D96F64A2105}"/>
              </a:ext>
            </a:extLst>
          </p:cNvPr>
          <p:cNvSpPr txBox="1"/>
          <p:nvPr/>
        </p:nvSpPr>
        <p:spPr>
          <a:xfrm>
            <a:off x="2541310" y="6100743"/>
            <a:ext cx="229550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baseline="3000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2367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5" grpId="0"/>
      <p:bldP spid="18" grpId="0"/>
      <p:bldP spid="19" grpId="0"/>
      <p:bldP spid="24" grpId="0" animBg="1"/>
      <p:bldP spid="25" grpId="0" animBg="1"/>
      <p:bldP spid="96" grpId="0"/>
      <p:bldP spid="97" grpId="0"/>
      <p:bldP spid="98" grpId="0"/>
      <p:bldP spid="105" grpId="0"/>
      <p:bldP spid="106" grpId="0"/>
      <p:bldP spid="107" grpId="0"/>
      <p:bldP spid="108" grpId="0"/>
      <p:bldP spid="111" grpId="0" animBg="1"/>
      <p:bldP spid="112" grpId="0"/>
      <p:bldP spid="113" grpId="0"/>
      <p:bldP spid="114" grpId="0"/>
      <p:bldP spid="194" grpId="0"/>
      <p:bldP spid="195" grpId="0"/>
      <p:bldP spid="196" grpId="0"/>
      <p:bldP spid="197" grpId="0"/>
      <p:bldP spid="231" grpId="0"/>
      <p:bldP spid="235" grpId="0"/>
      <p:bldP spid="10" grpId="0" animBg="1"/>
      <p:bldP spid="22" grpId="0" animBg="1"/>
      <p:bldP spid="23" grpId="0" animBg="1"/>
      <p:bldP spid="42" grpId="0" animBg="1"/>
      <p:bldP spid="52" grpId="0" animBg="1"/>
      <p:bldP spid="54" grpId="0" animBg="1"/>
      <p:bldP spid="56" grpId="0" animBg="1"/>
      <p:bldP spid="58" grpId="0" animBg="1"/>
      <p:bldP spid="59" grpId="0" animBg="1"/>
      <p:bldP spid="69" grpId="0" animBg="1"/>
      <p:bldP spid="70" grpId="0" animBg="1"/>
      <p:bldP spid="102" grpId="0"/>
      <p:bldP spid="103" grpId="0"/>
      <p:bldP spid="127" grpId="0"/>
      <p:bldP spid="192" grpId="0"/>
      <p:bldP spid="200" grpId="0" animBg="1"/>
      <p:bldP spid="201" grpId="0" animBg="1"/>
      <p:bldP spid="202" grpId="0" animBg="1"/>
      <p:bldP spid="205" grpId="0" animBg="1"/>
      <p:bldP spid="207" grpId="0" animBg="1"/>
      <p:bldP spid="210" grpId="0" animBg="1"/>
      <p:bldP spid="224" grpId="0" animBg="1"/>
      <p:bldP spid="225" grpId="0" animBg="1"/>
      <p:bldP spid="230" grpId="0" animBg="1"/>
      <p:bldP spid="232" grpId="0" animBg="1"/>
      <p:bldP spid="239" grpId="0"/>
      <p:bldP spid="240" grpId="0"/>
      <p:bldP spid="241" grpId="0"/>
      <p:bldP spid="24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C335-2C5D-EF92-86C5-D58B36D35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8B5F4D3-2CD4-EF58-D820-D6357E7817F2}"/>
              </a:ext>
            </a:extLst>
          </p:cNvPr>
          <p:cNvSpPr txBox="1"/>
          <p:nvPr/>
        </p:nvSpPr>
        <p:spPr>
          <a:xfrm>
            <a:off x="337243" y="226337"/>
            <a:ext cx="4290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Exponentieel</a:t>
            </a:r>
            <a:r>
              <a:rPr lang="nl-NL" sz="1800" dirty="0"/>
              <a:t> </a:t>
            </a:r>
            <a:r>
              <a:rPr lang="nl-NL" dirty="0"/>
              <a:t>v</a:t>
            </a:r>
            <a:r>
              <a:rPr lang="nl-NL" sz="1800" dirty="0"/>
              <a:t>erband (7O t/m 7S)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B749FC4-21DC-A6B4-FD9C-D2C6C01D0F1F}"/>
              </a:ext>
            </a:extLst>
          </p:cNvPr>
          <p:cNvSpPr txBox="1"/>
          <p:nvPr/>
        </p:nvSpPr>
        <p:spPr>
          <a:xfrm>
            <a:off x="263604" y="711915"/>
            <a:ext cx="426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Exponentieel verband krijg je als er telkens: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43313FF-001D-C9EE-FD2F-E2A12ED76994}"/>
              </a:ext>
            </a:extLst>
          </p:cNvPr>
          <p:cNvSpPr txBox="1"/>
          <p:nvPr/>
        </p:nvSpPr>
        <p:spPr>
          <a:xfrm>
            <a:off x="4627520" y="581941"/>
            <a:ext cx="4096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x hetzelfde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hetzelfde aantal % bij of gaat per 1 stap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B067448-989F-B86A-8628-D27FD96E0374}"/>
              </a:ext>
            </a:extLst>
          </p:cNvPr>
          <p:cNvSpPr txBox="1"/>
          <p:nvPr/>
        </p:nvSpPr>
        <p:spPr>
          <a:xfrm>
            <a:off x="1196628" y="1334422"/>
            <a:ext cx="2114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Van </a:t>
            </a:r>
            <a:r>
              <a:rPr lang="nl-NL" sz="1600" dirty="0" err="1">
                <a:solidFill>
                  <a:srgbClr val="CC3300"/>
                </a:solidFill>
              </a:rPr>
              <a:t>gf</a:t>
            </a:r>
            <a:r>
              <a:rPr lang="nl-NL" sz="1600" dirty="0"/>
              <a:t> naar </a:t>
            </a:r>
            <a:r>
              <a:rPr lang="nl-NL" sz="1600" dirty="0">
                <a:solidFill>
                  <a:srgbClr val="0070C0"/>
                </a:solidFill>
              </a:rPr>
              <a:t>procenten</a:t>
            </a:r>
          </a:p>
        </p:txBody>
      </p: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0C15C007-B8AB-C496-0C3C-6CC2550B466B}"/>
              </a:ext>
            </a:extLst>
          </p:cNvPr>
          <p:cNvCxnSpPr>
            <a:cxnSpLocks/>
          </p:cNvCxnSpPr>
          <p:nvPr/>
        </p:nvCxnSpPr>
        <p:spPr>
          <a:xfrm>
            <a:off x="-17177" y="1263033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20F703FD-2D48-9CA7-723A-381893135E42}"/>
              </a:ext>
            </a:extLst>
          </p:cNvPr>
          <p:cNvCxnSpPr>
            <a:cxnSpLocks/>
          </p:cNvCxnSpPr>
          <p:nvPr/>
        </p:nvCxnSpPr>
        <p:spPr>
          <a:xfrm>
            <a:off x="0" y="1697145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5C121A87-6FD6-EC41-4CDD-0994A55276C7}"/>
              </a:ext>
            </a:extLst>
          </p:cNvPr>
          <p:cNvCxnSpPr>
            <a:cxnSpLocks/>
          </p:cNvCxnSpPr>
          <p:nvPr/>
        </p:nvCxnSpPr>
        <p:spPr>
          <a:xfrm>
            <a:off x="5989893" y="2773972"/>
            <a:ext cx="0" cy="4101526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Rechte verbindingslijn 235">
            <a:extLst>
              <a:ext uri="{FF2B5EF4-FFF2-40B4-BE49-F238E27FC236}">
                <a16:creationId xmlns:a16="http://schemas.microsoft.com/office/drawing/2014/main" id="{0AF130B4-DB32-2A82-2AF5-356BA3D50E03}"/>
              </a:ext>
            </a:extLst>
          </p:cNvPr>
          <p:cNvCxnSpPr>
            <a:cxnSpLocks/>
          </p:cNvCxnSpPr>
          <p:nvPr/>
        </p:nvCxnSpPr>
        <p:spPr>
          <a:xfrm>
            <a:off x="-17177" y="2802045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D2DD97B7-657B-55A7-EB26-FD64299401FF}"/>
              </a:ext>
            </a:extLst>
          </p:cNvPr>
          <p:cNvSpPr txBox="1"/>
          <p:nvPr/>
        </p:nvSpPr>
        <p:spPr>
          <a:xfrm>
            <a:off x="8514238" y="1298747"/>
            <a:ext cx="2114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Van </a:t>
            </a:r>
            <a:r>
              <a:rPr lang="nl-NL" sz="1600" dirty="0">
                <a:solidFill>
                  <a:srgbClr val="0070C0"/>
                </a:solidFill>
              </a:rPr>
              <a:t>procenten</a:t>
            </a:r>
            <a:r>
              <a:rPr lang="nl-NL" sz="1600" dirty="0"/>
              <a:t> naar </a:t>
            </a:r>
            <a:r>
              <a:rPr lang="nl-NL" sz="1600" dirty="0" err="1">
                <a:solidFill>
                  <a:srgbClr val="CC3300"/>
                </a:solidFill>
              </a:rPr>
              <a:t>gf</a:t>
            </a:r>
            <a:endParaRPr lang="nl-NL" sz="1600" dirty="0">
              <a:solidFill>
                <a:srgbClr val="CC33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1F8A01C-227F-61AD-0AA4-D4F003EA5CD1}"/>
              </a:ext>
            </a:extLst>
          </p:cNvPr>
          <p:cNvSpPr txBox="1"/>
          <p:nvPr/>
        </p:nvSpPr>
        <p:spPr>
          <a:xfrm>
            <a:off x="4433197" y="2063219"/>
            <a:ext cx="136768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Begin = 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100%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BF22687-354D-EFD6-AE96-3807B50E9F3F}"/>
              </a:ext>
            </a:extLst>
          </p:cNvPr>
          <p:cNvSpPr txBox="1"/>
          <p:nvPr/>
        </p:nvSpPr>
        <p:spPr>
          <a:xfrm>
            <a:off x="6164310" y="2057486"/>
            <a:ext cx="689612" cy="338554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 1 = </a:t>
            </a:r>
            <a:r>
              <a:rPr lang="nl-NL" sz="1600" b="0" dirty="0" err="1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gf</a:t>
            </a:r>
            <a:endParaRPr lang="nl-NL" sz="1600" b="0" dirty="0">
              <a:solidFill>
                <a:srgbClr val="CC33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6B5D0C9-EBB6-60BA-7A47-ECE657324A77}"/>
              </a:ext>
            </a:extLst>
          </p:cNvPr>
          <p:cNvSpPr txBox="1"/>
          <p:nvPr/>
        </p:nvSpPr>
        <p:spPr>
          <a:xfrm>
            <a:off x="6979803" y="2055322"/>
            <a:ext cx="5303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latin typeface="Aptos" panose="020B0004020202020204" pitchFamily="34" charset="0"/>
              </a:rPr>
              <a:t>(want</a:t>
            </a:r>
            <a:r>
              <a:rPr lang="nl-NL" sz="1600" dirty="0">
                <a:solidFill>
                  <a:srgbClr val="CC3300"/>
                </a:solidFill>
                <a:latin typeface="Aptos" panose="020B0004020202020204" pitchFamily="34" charset="0"/>
              </a:rPr>
              <a:t> x 1 x 1 x 1 x 1 x 1 x </a:t>
            </a:r>
            <a:r>
              <a:rPr lang="nl-NL" sz="1600" dirty="0">
                <a:latin typeface="Aptos" panose="020B0004020202020204" pitchFamily="34" charset="0"/>
              </a:rPr>
              <a:t>….blijft altijd </a:t>
            </a:r>
            <a:r>
              <a:rPr lang="nl-NL" sz="1600" dirty="0">
                <a:solidFill>
                  <a:srgbClr val="F2800E"/>
                </a:solidFill>
                <a:latin typeface="Aptos" panose="020B0004020202020204" pitchFamily="34" charset="0"/>
              </a:rPr>
              <a:t>hetzelfde begingetal</a:t>
            </a:r>
            <a:r>
              <a:rPr lang="nl-NL" sz="1600" dirty="0">
                <a:latin typeface="Aptos" panose="020B0004020202020204" pitchFamily="34" charset="0"/>
              </a:rPr>
              <a:t>) </a:t>
            </a:r>
            <a:endParaRPr lang="nl-NL" sz="1600" b="0" dirty="0">
              <a:effectLst/>
              <a:latin typeface="Aptos" panose="020B0004020202020204" pitchFamily="34" charset="0"/>
            </a:endParaRPr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332B7FF-8E61-381A-4E2B-B573C8AB5E82}"/>
              </a:ext>
            </a:extLst>
          </p:cNvPr>
          <p:cNvGrpSpPr/>
          <p:nvPr/>
        </p:nvGrpSpPr>
        <p:grpSpPr>
          <a:xfrm>
            <a:off x="5727301" y="1631583"/>
            <a:ext cx="521084" cy="411940"/>
            <a:chOff x="5014809" y="2911836"/>
            <a:chExt cx="565303" cy="527059"/>
          </a:xfrm>
        </p:grpSpPr>
        <p:sp>
          <p:nvSpPr>
            <p:cNvPr id="20" name="Pijl: gekromd omhoog 19">
              <a:extLst>
                <a:ext uri="{FF2B5EF4-FFF2-40B4-BE49-F238E27FC236}">
                  <a16:creationId xmlns:a16="http://schemas.microsoft.com/office/drawing/2014/main" id="{84C1D390-D320-FEE1-AC76-828FE4F95E12}"/>
                </a:ext>
              </a:extLst>
            </p:cNvPr>
            <p:cNvSpPr/>
            <p:nvPr/>
          </p:nvSpPr>
          <p:spPr>
            <a:xfrm flipV="1">
              <a:off x="5076056" y="3281300"/>
              <a:ext cx="504056" cy="157595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95BAFEBF-7B8E-7F36-563E-730E9ACFAE1C}"/>
                </a:ext>
              </a:extLst>
            </p:cNvPr>
            <p:cNvSpPr txBox="1"/>
            <p:nvPr/>
          </p:nvSpPr>
          <p:spPr>
            <a:xfrm>
              <a:off x="5014809" y="2911836"/>
              <a:ext cx="31059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:100</a:t>
              </a:r>
            </a:p>
          </p:txBody>
        </p:sp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C9B49DE7-DEBF-242F-D870-B5E658236380}"/>
              </a:ext>
            </a:extLst>
          </p:cNvPr>
          <p:cNvGrpSpPr/>
          <p:nvPr/>
        </p:nvGrpSpPr>
        <p:grpSpPr>
          <a:xfrm>
            <a:off x="5669816" y="2415390"/>
            <a:ext cx="612668" cy="419381"/>
            <a:chOff x="5014809" y="3281305"/>
            <a:chExt cx="664659" cy="536580"/>
          </a:xfrm>
        </p:grpSpPr>
        <p:sp>
          <p:nvSpPr>
            <p:cNvPr id="37" name="Pijl: gekromd omhoog 36">
              <a:extLst>
                <a:ext uri="{FF2B5EF4-FFF2-40B4-BE49-F238E27FC236}">
                  <a16:creationId xmlns:a16="http://schemas.microsoft.com/office/drawing/2014/main" id="{0C519D78-0693-8A65-01A1-EDE3D86D32CB}"/>
                </a:ext>
              </a:extLst>
            </p:cNvPr>
            <p:cNvSpPr/>
            <p:nvPr/>
          </p:nvSpPr>
          <p:spPr>
            <a:xfrm rot="10800000" flipV="1">
              <a:off x="5076056" y="3281305"/>
              <a:ext cx="504056" cy="157594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CA2609F6-6849-4DE2-66AC-14AECB0509CA}"/>
                </a:ext>
              </a:extLst>
            </p:cNvPr>
            <p:cNvSpPr txBox="1"/>
            <p:nvPr/>
          </p:nvSpPr>
          <p:spPr>
            <a:xfrm>
              <a:off x="5014809" y="3384720"/>
              <a:ext cx="664659" cy="43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x100</a:t>
              </a:r>
            </a:p>
          </p:txBody>
        </p:sp>
      </p:grp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96FA6CB1-14D6-4323-E98D-3240ED1FA230}"/>
              </a:ext>
            </a:extLst>
          </p:cNvPr>
          <p:cNvCxnSpPr>
            <a:cxnSpLocks/>
          </p:cNvCxnSpPr>
          <p:nvPr/>
        </p:nvCxnSpPr>
        <p:spPr>
          <a:xfrm>
            <a:off x="5976150" y="1263033"/>
            <a:ext cx="0" cy="422469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kstvak 60">
            <a:extLst>
              <a:ext uri="{FF2B5EF4-FFF2-40B4-BE49-F238E27FC236}">
                <a16:creationId xmlns:a16="http://schemas.microsoft.com/office/drawing/2014/main" id="{947D54A4-4127-935B-D9AD-0FA4E0177973}"/>
              </a:ext>
            </a:extLst>
          </p:cNvPr>
          <p:cNvSpPr txBox="1"/>
          <p:nvPr/>
        </p:nvSpPr>
        <p:spPr>
          <a:xfrm>
            <a:off x="6393258" y="2855598"/>
            <a:ext cx="3165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Voorbeeld 3: Een groep van 300 konijnen groeit elk jaar met 15%. </a:t>
            </a:r>
          </a:p>
          <a:p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Geef de formule die hierbij hoort.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EC067CFD-CF0D-1BD1-CEFB-F502F0789E90}"/>
              </a:ext>
            </a:extLst>
          </p:cNvPr>
          <p:cNvSpPr txBox="1"/>
          <p:nvPr/>
        </p:nvSpPr>
        <p:spPr>
          <a:xfrm>
            <a:off x="6645749" y="3749432"/>
            <a:ext cx="136768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Begin = 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100%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C7CDE7E9-77CC-9C5C-589B-2E11FDFB4826}"/>
              </a:ext>
            </a:extLst>
          </p:cNvPr>
          <p:cNvSpPr txBox="1"/>
          <p:nvPr/>
        </p:nvSpPr>
        <p:spPr>
          <a:xfrm>
            <a:off x="6328892" y="3983647"/>
            <a:ext cx="165583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Toename =   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15%</a:t>
            </a: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0CF10F5A-4850-6C1D-EE72-2D1CA0A24ABB}"/>
              </a:ext>
            </a:extLst>
          </p:cNvPr>
          <p:cNvSpPr txBox="1"/>
          <p:nvPr/>
        </p:nvSpPr>
        <p:spPr>
          <a:xfrm>
            <a:off x="6496486" y="4256224"/>
            <a:ext cx="152157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Nieuw  =  11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5%</a:t>
            </a:r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5C7EA523-BEF1-A3E0-00B3-6E4C17C29EFE}"/>
              </a:ext>
            </a:extLst>
          </p:cNvPr>
          <p:cNvSpPr txBox="1"/>
          <p:nvPr/>
        </p:nvSpPr>
        <p:spPr>
          <a:xfrm>
            <a:off x="8971708" y="4256224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 err="1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gf</a:t>
            </a:r>
            <a:endParaRPr lang="nl-NL" sz="1600" b="0" dirty="0">
              <a:solidFill>
                <a:srgbClr val="CC33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41285420-E878-CD2D-945F-1963AF0DCAB7}"/>
              </a:ext>
            </a:extLst>
          </p:cNvPr>
          <p:cNvSpPr txBox="1"/>
          <p:nvPr/>
        </p:nvSpPr>
        <p:spPr>
          <a:xfrm>
            <a:off x="8513961" y="4256224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 1,15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47CDF941-5C97-2BE7-D33A-0024E5842780}"/>
              </a:ext>
            </a:extLst>
          </p:cNvPr>
          <p:cNvSpPr txBox="1"/>
          <p:nvPr/>
        </p:nvSpPr>
        <p:spPr>
          <a:xfrm>
            <a:off x="9756917" y="3778462"/>
            <a:ext cx="905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Aantal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=</a:t>
            </a:r>
          </a:p>
        </p:txBody>
      </p:sp>
      <p:sp>
        <p:nvSpPr>
          <p:cNvPr id="115" name="Tekstvak 114">
            <a:extLst>
              <a:ext uri="{FF2B5EF4-FFF2-40B4-BE49-F238E27FC236}">
                <a16:creationId xmlns:a16="http://schemas.microsoft.com/office/drawing/2014/main" id="{6E83B08E-588D-DF49-A3CD-8C7C65252355}"/>
              </a:ext>
            </a:extLst>
          </p:cNvPr>
          <p:cNvSpPr txBox="1"/>
          <p:nvPr/>
        </p:nvSpPr>
        <p:spPr>
          <a:xfrm>
            <a:off x="10545658" y="3778462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2800E"/>
                </a:solidFill>
                <a:latin typeface="Aptos" panose="020B0004020202020204" pitchFamily="34" charset="0"/>
              </a:rPr>
              <a:t>3</a:t>
            </a:r>
            <a:r>
              <a:rPr lang="nl-NL" sz="1600" b="0" dirty="0">
                <a:solidFill>
                  <a:srgbClr val="F2800E"/>
                </a:solidFill>
                <a:effectLst/>
                <a:latin typeface="Aptos" panose="020B0004020202020204" pitchFamily="34" charset="0"/>
              </a:rPr>
              <a:t>00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677B34F1-9C8C-5A23-AE15-C5E5B523F9D2}"/>
              </a:ext>
            </a:extLst>
          </p:cNvPr>
          <p:cNvSpPr txBox="1"/>
          <p:nvPr/>
        </p:nvSpPr>
        <p:spPr>
          <a:xfrm>
            <a:off x="10944453" y="377846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latin typeface="Aptos" panose="020B0004020202020204" pitchFamily="34" charset="0"/>
              </a:rPr>
              <a:t>x</a:t>
            </a:r>
            <a:r>
              <a:rPr lang="nl-NL" sz="1600" b="0" dirty="0">
                <a:solidFill>
                  <a:srgbClr val="FF66CC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1,15</a:t>
            </a:r>
          </a:p>
        </p:txBody>
      </p:sp>
      <p:sp>
        <p:nvSpPr>
          <p:cNvPr id="117" name="Tekstvak 116">
            <a:extLst>
              <a:ext uri="{FF2B5EF4-FFF2-40B4-BE49-F238E27FC236}">
                <a16:creationId xmlns:a16="http://schemas.microsoft.com/office/drawing/2014/main" id="{BCC7977E-244C-198C-C5A6-8AC9E620885F}"/>
              </a:ext>
            </a:extLst>
          </p:cNvPr>
          <p:cNvSpPr txBox="1"/>
          <p:nvPr/>
        </p:nvSpPr>
        <p:spPr>
          <a:xfrm>
            <a:off x="11480282" y="3749552"/>
            <a:ext cx="229550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baseline="3000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t</a:t>
            </a:r>
          </a:p>
        </p:txBody>
      </p:sp>
      <p:grpSp>
        <p:nvGrpSpPr>
          <p:cNvPr id="118" name="Groep 117">
            <a:extLst>
              <a:ext uri="{FF2B5EF4-FFF2-40B4-BE49-F238E27FC236}">
                <a16:creationId xmlns:a16="http://schemas.microsoft.com/office/drawing/2014/main" id="{93A76356-7222-A0E9-B3E1-EF7B2DF810E6}"/>
              </a:ext>
            </a:extLst>
          </p:cNvPr>
          <p:cNvGrpSpPr/>
          <p:nvPr/>
        </p:nvGrpSpPr>
        <p:grpSpPr>
          <a:xfrm>
            <a:off x="7989125" y="4013561"/>
            <a:ext cx="521084" cy="411940"/>
            <a:chOff x="5014809" y="2911836"/>
            <a:chExt cx="565303" cy="527059"/>
          </a:xfrm>
        </p:grpSpPr>
        <p:sp>
          <p:nvSpPr>
            <p:cNvPr id="119" name="Pijl: gekromd omhoog 118">
              <a:extLst>
                <a:ext uri="{FF2B5EF4-FFF2-40B4-BE49-F238E27FC236}">
                  <a16:creationId xmlns:a16="http://schemas.microsoft.com/office/drawing/2014/main" id="{C881B8CE-7182-1986-9A61-FD2C4F0DC8D6}"/>
                </a:ext>
              </a:extLst>
            </p:cNvPr>
            <p:cNvSpPr/>
            <p:nvPr/>
          </p:nvSpPr>
          <p:spPr>
            <a:xfrm flipV="1">
              <a:off x="5076056" y="3281300"/>
              <a:ext cx="504056" cy="157595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120" name="Tekstvak 119">
              <a:extLst>
                <a:ext uri="{FF2B5EF4-FFF2-40B4-BE49-F238E27FC236}">
                  <a16:creationId xmlns:a16="http://schemas.microsoft.com/office/drawing/2014/main" id="{58BB6669-276C-7EDE-3C30-5122BD0506F1}"/>
                </a:ext>
              </a:extLst>
            </p:cNvPr>
            <p:cNvSpPr txBox="1"/>
            <p:nvPr/>
          </p:nvSpPr>
          <p:spPr>
            <a:xfrm>
              <a:off x="5014809" y="2911836"/>
              <a:ext cx="31059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:100</a:t>
              </a:r>
            </a:p>
          </p:txBody>
        </p:sp>
      </p:grpSp>
      <p:sp>
        <p:nvSpPr>
          <p:cNvPr id="121" name="Tekstvak 120">
            <a:extLst>
              <a:ext uri="{FF2B5EF4-FFF2-40B4-BE49-F238E27FC236}">
                <a16:creationId xmlns:a16="http://schemas.microsoft.com/office/drawing/2014/main" id="{B61B4B9E-B352-570B-61A3-E1ADCF7C0EDE}"/>
              </a:ext>
            </a:extLst>
          </p:cNvPr>
          <p:cNvSpPr txBox="1"/>
          <p:nvPr/>
        </p:nvSpPr>
        <p:spPr>
          <a:xfrm>
            <a:off x="9844937" y="3357634"/>
            <a:ext cx="1789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Dus de formule is:</a:t>
            </a:r>
          </a:p>
        </p:txBody>
      </p:sp>
      <p:cxnSp>
        <p:nvCxnSpPr>
          <p:cNvPr id="122" name="Rechte verbindingslijn 121">
            <a:extLst>
              <a:ext uri="{FF2B5EF4-FFF2-40B4-BE49-F238E27FC236}">
                <a16:creationId xmlns:a16="http://schemas.microsoft.com/office/drawing/2014/main" id="{828E6261-9532-6240-A8F6-3125201B3002}"/>
              </a:ext>
            </a:extLst>
          </p:cNvPr>
          <p:cNvCxnSpPr>
            <a:cxnSpLocks/>
          </p:cNvCxnSpPr>
          <p:nvPr/>
        </p:nvCxnSpPr>
        <p:spPr>
          <a:xfrm>
            <a:off x="0" y="4816215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kstvak 122">
            <a:extLst>
              <a:ext uri="{FF2B5EF4-FFF2-40B4-BE49-F238E27FC236}">
                <a16:creationId xmlns:a16="http://schemas.microsoft.com/office/drawing/2014/main" id="{3C16C637-4280-0151-05D7-7F2E8692BB13}"/>
              </a:ext>
            </a:extLst>
          </p:cNvPr>
          <p:cNvSpPr txBox="1"/>
          <p:nvPr/>
        </p:nvSpPr>
        <p:spPr>
          <a:xfrm>
            <a:off x="6354570" y="4807588"/>
            <a:ext cx="3165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Voorbeeld 4: Een groep van 250 paarden neemt elk jaar af  8%. </a:t>
            </a:r>
          </a:p>
          <a:p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Geef de formule die hierbij hoort.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24" name="Tekstvak 123">
            <a:extLst>
              <a:ext uri="{FF2B5EF4-FFF2-40B4-BE49-F238E27FC236}">
                <a16:creationId xmlns:a16="http://schemas.microsoft.com/office/drawing/2014/main" id="{4800607C-9066-14F9-228F-1276BA715AF5}"/>
              </a:ext>
            </a:extLst>
          </p:cNvPr>
          <p:cNvSpPr txBox="1"/>
          <p:nvPr/>
        </p:nvSpPr>
        <p:spPr>
          <a:xfrm>
            <a:off x="6726435" y="5772699"/>
            <a:ext cx="136768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Begin = 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100%</a:t>
            </a:r>
          </a:p>
        </p:txBody>
      </p:sp>
      <p:sp>
        <p:nvSpPr>
          <p:cNvPr id="125" name="Tekstvak 124">
            <a:extLst>
              <a:ext uri="{FF2B5EF4-FFF2-40B4-BE49-F238E27FC236}">
                <a16:creationId xmlns:a16="http://schemas.microsoft.com/office/drawing/2014/main" id="{A7054093-078C-6DE0-710D-62C989519DD3}"/>
              </a:ext>
            </a:extLst>
          </p:cNvPr>
          <p:cNvSpPr txBox="1"/>
          <p:nvPr/>
        </p:nvSpPr>
        <p:spPr>
          <a:xfrm>
            <a:off x="6520410" y="6006914"/>
            <a:ext cx="151035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Afname =     8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%</a:t>
            </a: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E7C989DB-32CD-9435-6E9B-ECD472CCB110}"/>
              </a:ext>
            </a:extLst>
          </p:cNvPr>
          <p:cNvSpPr txBox="1"/>
          <p:nvPr/>
        </p:nvSpPr>
        <p:spPr>
          <a:xfrm>
            <a:off x="6577172" y="6279491"/>
            <a:ext cx="149592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Nieuw  =    92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%</a:t>
            </a:r>
          </a:p>
        </p:txBody>
      </p:sp>
      <p:sp>
        <p:nvSpPr>
          <p:cNvPr id="198" name="Tekstvak 197">
            <a:extLst>
              <a:ext uri="{FF2B5EF4-FFF2-40B4-BE49-F238E27FC236}">
                <a16:creationId xmlns:a16="http://schemas.microsoft.com/office/drawing/2014/main" id="{E1923B22-8658-2FC2-6701-2181DE3FE0C4}"/>
              </a:ext>
            </a:extLst>
          </p:cNvPr>
          <p:cNvSpPr txBox="1"/>
          <p:nvPr/>
        </p:nvSpPr>
        <p:spPr>
          <a:xfrm>
            <a:off x="9052394" y="627949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 err="1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gf</a:t>
            </a:r>
            <a:endParaRPr lang="nl-NL" sz="1600" b="0" dirty="0">
              <a:solidFill>
                <a:srgbClr val="CC33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99" name="Tekstvak 198">
            <a:extLst>
              <a:ext uri="{FF2B5EF4-FFF2-40B4-BE49-F238E27FC236}">
                <a16:creationId xmlns:a16="http://schemas.microsoft.com/office/drawing/2014/main" id="{B8BAAA34-6475-326B-B66F-DBB4E2DE781F}"/>
              </a:ext>
            </a:extLst>
          </p:cNvPr>
          <p:cNvSpPr txBox="1"/>
          <p:nvPr/>
        </p:nvSpPr>
        <p:spPr>
          <a:xfrm>
            <a:off x="8594647" y="627949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nl-NL" sz="1600" dirty="0">
                <a:solidFill>
                  <a:srgbClr val="CC3300"/>
                </a:solidFill>
                <a:latin typeface="Aptos" panose="020B0004020202020204" pitchFamily="34" charset="0"/>
              </a:rPr>
              <a:t>0,92</a:t>
            </a:r>
            <a:endParaRPr lang="nl-NL" sz="1600" b="0" dirty="0">
              <a:solidFill>
                <a:srgbClr val="CC33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03" name="Tekstvak 202">
            <a:extLst>
              <a:ext uri="{FF2B5EF4-FFF2-40B4-BE49-F238E27FC236}">
                <a16:creationId xmlns:a16="http://schemas.microsoft.com/office/drawing/2014/main" id="{9C47B56F-917A-5AA5-64B5-27A48C46AFED}"/>
              </a:ext>
            </a:extLst>
          </p:cNvPr>
          <p:cNvSpPr txBox="1"/>
          <p:nvPr/>
        </p:nvSpPr>
        <p:spPr>
          <a:xfrm>
            <a:off x="9723800" y="5710357"/>
            <a:ext cx="905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Aantal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=</a:t>
            </a:r>
          </a:p>
        </p:txBody>
      </p:sp>
      <p:sp>
        <p:nvSpPr>
          <p:cNvPr id="204" name="Tekstvak 203">
            <a:extLst>
              <a:ext uri="{FF2B5EF4-FFF2-40B4-BE49-F238E27FC236}">
                <a16:creationId xmlns:a16="http://schemas.microsoft.com/office/drawing/2014/main" id="{95115306-34B1-4EAA-4508-AE832C933F0A}"/>
              </a:ext>
            </a:extLst>
          </p:cNvPr>
          <p:cNvSpPr txBox="1"/>
          <p:nvPr/>
        </p:nvSpPr>
        <p:spPr>
          <a:xfrm>
            <a:off x="10512541" y="5710357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2800E"/>
                </a:solidFill>
                <a:latin typeface="Aptos" panose="020B0004020202020204" pitchFamily="34" charset="0"/>
              </a:rPr>
              <a:t>25</a:t>
            </a:r>
            <a:r>
              <a:rPr lang="nl-NL" sz="1600" b="0" dirty="0">
                <a:solidFill>
                  <a:srgbClr val="F2800E"/>
                </a:solidFill>
                <a:effectLst/>
                <a:latin typeface="Aptos" panose="020B0004020202020204" pitchFamily="34" charset="0"/>
              </a:rPr>
              <a:t>0</a:t>
            </a:r>
          </a:p>
        </p:txBody>
      </p:sp>
      <p:sp>
        <p:nvSpPr>
          <p:cNvPr id="206" name="Tekstvak 205">
            <a:extLst>
              <a:ext uri="{FF2B5EF4-FFF2-40B4-BE49-F238E27FC236}">
                <a16:creationId xmlns:a16="http://schemas.microsoft.com/office/drawing/2014/main" id="{6596B56B-0C75-B82C-AA31-D3CD4BB0388A}"/>
              </a:ext>
            </a:extLst>
          </p:cNvPr>
          <p:cNvSpPr txBox="1"/>
          <p:nvPr/>
        </p:nvSpPr>
        <p:spPr>
          <a:xfrm>
            <a:off x="10911336" y="571035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latin typeface="Aptos" panose="020B0004020202020204" pitchFamily="34" charset="0"/>
              </a:rPr>
              <a:t>x</a:t>
            </a:r>
            <a:r>
              <a:rPr lang="nl-NL" sz="1600" b="0" dirty="0">
                <a:solidFill>
                  <a:srgbClr val="FF66CC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0,92</a:t>
            </a:r>
          </a:p>
        </p:txBody>
      </p:sp>
      <p:sp>
        <p:nvSpPr>
          <p:cNvPr id="208" name="Tekstvak 207">
            <a:extLst>
              <a:ext uri="{FF2B5EF4-FFF2-40B4-BE49-F238E27FC236}">
                <a16:creationId xmlns:a16="http://schemas.microsoft.com/office/drawing/2014/main" id="{0FAED86C-00BD-369D-9267-220350BE1EA2}"/>
              </a:ext>
            </a:extLst>
          </p:cNvPr>
          <p:cNvSpPr txBox="1"/>
          <p:nvPr/>
        </p:nvSpPr>
        <p:spPr>
          <a:xfrm>
            <a:off x="11447165" y="5681447"/>
            <a:ext cx="229550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baseline="3000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t</a:t>
            </a:r>
          </a:p>
        </p:txBody>
      </p:sp>
      <p:grpSp>
        <p:nvGrpSpPr>
          <p:cNvPr id="209" name="Groep 208">
            <a:extLst>
              <a:ext uri="{FF2B5EF4-FFF2-40B4-BE49-F238E27FC236}">
                <a16:creationId xmlns:a16="http://schemas.microsoft.com/office/drawing/2014/main" id="{D9C613A5-EEBC-78FC-5EB1-DDF328615EED}"/>
              </a:ext>
            </a:extLst>
          </p:cNvPr>
          <p:cNvGrpSpPr/>
          <p:nvPr/>
        </p:nvGrpSpPr>
        <p:grpSpPr>
          <a:xfrm>
            <a:off x="8069811" y="6036828"/>
            <a:ext cx="521084" cy="411940"/>
            <a:chOff x="5014809" y="2911836"/>
            <a:chExt cx="565303" cy="527059"/>
          </a:xfrm>
        </p:grpSpPr>
        <p:sp>
          <p:nvSpPr>
            <p:cNvPr id="211" name="Pijl: gekromd omhoog 210">
              <a:extLst>
                <a:ext uri="{FF2B5EF4-FFF2-40B4-BE49-F238E27FC236}">
                  <a16:creationId xmlns:a16="http://schemas.microsoft.com/office/drawing/2014/main" id="{72652027-C550-E328-363E-3FB7E3296B37}"/>
                </a:ext>
              </a:extLst>
            </p:cNvPr>
            <p:cNvSpPr/>
            <p:nvPr/>
          </p:nvSpPr>
          <p:spPr>
            <a:xfrm flipV="1">
              <a:off x="5076056" y="3281300"/>
              <a:ext cx="504056" cy="157595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212" name="Tekstvak 211">
              <a:extLst>
                <a:ext uri="{FF2B5EF4-FFF2-40B4-BE49-F238E27FC236}">
                  <a16:creationId xmlns:a16="http://schemas.microsoft.com/office/drawing/2014/main" id="{F6059BA3-D9A5-5F9B-D300-B34922C496F8}"/>
                </a:ext>
              </a:extLst>
            </p:cNvPr>
            <p:cNvSpPr txBox="1"/>
            <p:nvPr/>
          </p:nvSpPr>
          <p:spPr>
            <a:xfrm>
              <a:off x="5014809" y="2911836"/>
              <a:ext cx="310592" cy="433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:100</a:t>
              </a:r>
            </a:p>
          </p:txBody>
        </p:sp>
      </p:grpSp>
      <p:sp>
        <p:nvSpPr>
          <p:cNvPr id="213" name="Tekstvak 212">
            <a:extLst>
              <a:ext uri="{FF2B5EF4-FFF2-40B4-BE49-F238E27FC236}">
                <a16:creationId xmlns:a16="http://schemas.microsoft.com/office/drawing/2014/main" id="{FE4947E4-E297-A956-9DC4-D3A49304C592}"/>
              </a:ext>
            </a:extLst>
          </p:cNvPr>
          <p:cNvSpPr txBox="1"/>
          <p:nvPr/>
        </p:nvSpPr>
        <p:spPr>
          <a:xfrm>
            <a:off x="9788299" y="5277440"/>
            <a:ext cx="1789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Dus de formule is:</a:t>
            </a:r>
          </a:p>
        </p:txBody>
      </p:sp>
      <p:sp>
        <p:nvSpPr>
          <p:cNvPr id="214" name="Tekstvak 213">
            <a:extLst>
              <a:ext uri="{FF2B5EF4-FFF2-40B4-BE49-F238E27FC236}">
                <a16:creationId xmlns:a16="http://schemas.microsoft.com/office/drawing/2014/main" id="{0AD835BD-60D7-586B-3943-80DC33E7E289}"/>
              </a:ext>
            </a:extLst>
          </p:cNvPr>
          <p:cNvSpPr txBox="1"/>
          <p:nvPr/>
        </p:nvSpPr>
        <p:spPr>
          <a:xfrm>
            <a:off x="748636" y="2853226"/>
            <a:ext cx="348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Voorbeeld 1 : Gegeven is de formule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15" name="Tekstvak 214">
            <a:extLst>
              <a:ext uri="{FF2B5EF4-FFF2-40B4-BE49-F238E27FC236}">
                <a16:creationId xmlns:a16="http://schemas.microsoft.com/office/drawing/2014/main" id="{C78B601C-9AC1-C237-1686-60A502F0A1C3}"/>
              </a:ext>
            </a:extLst>
          </p:cNvPr>
          <p:cNvSpPr txBox="1"/>
          <p:nvPr/>
        </p:nvSpPr>
        <p:spPr>
          <a:xfrm>
            <a:off x="1589529" y="3123083"/>
            <a:ext cx="177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Aantal</a:t>
            </a:r>
            <a:r>
              <a:rPr lang="nl-NL" sz="1600" dirty="0"/>
              <a:t> =</a:t>
            </a:r>
            <a:r>
              <a:rPr lang="nl-NL" sz="1600" dirty="0">
                <a:solidFill>
                  <a:srgbClr val="F2800E"/>
                </a:solidFill>
              </a:rPr>
              <a:t> 200 </a:t>
            </a:r>
            <a:r>
              <a:rPr lang="nl-NL" sz="1600" dirty="0"/>
              <a:t>x</a:t>
            </a:r>
            <a:r>
              <a:rPr lang="nl-NL" sz="1600" dirty="0">
                <a:solidFill>
                  <a:srgbClr val="FF66CC"/>
                </a:solidFill>
              </a:rPr>
              <a:t> </a:t>
            </a:r>
            <a:r>
              <a:rPr lang="nl-NL" sz="1600" dirty="0">
                <a:solidFill>
                  <a:srgbClr val="CC3300"/>
                </a:solidFill>
              </a:rPr>
              <a:t>1,2</a:t>
            </a:r>
            <a:r>
              <a:rPr lang="nl-NL" sz="1600" baseline="30000" dirty="0">
                <a:solidFill>
                  <a:srgbClr val="00B0F0"/>
                </a:solidFill>
              </a:rPr>
              <a:t>t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216" name="Tekstvak 215">
            <a:extLst>
              <a:ext uri="{FF2B5EF4-FFF2-40B4-BE49-F238E27FC236}">
                <a16:creationId xmlns:a16="http://schemas.microsoft.com/office/drawing/2014/main" id="{237E23E2-0E37-E69B-7142-0CCC88A0B0C0}"/>
              </a:ext>
            </a:extLst>
          </p:cNvPr>
          <p:cNvSpPr txBox="1"/>
          <p:nvPr/>
        </p:nvSpPr>
        <p:spPr>
          <a:xfrm>
            <a:off x="1141828" y="3749432"/>
            <a:ext cx="136768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Begin = 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100%</a:t>
            </a:r>
          </a:p>
        </p:txBody>
      </p:sp>
      <p:sp>
        <p:nvSpPr>
          <p:cNvPr id="217" name="Tekstvak 216">
            <a:extLst>
              <a:ext uri="{FF2B5EF4-FFF2-40B4-BE49-F238E27FC236}">
                <a16:creationId xmlns:a16="http://schemas.microsoft.com/office/drawing/2014/main" id="{642C04AC-61E1-3258-90D1-6FB2A7A415DB}"/>
              </a:ext>
            </a:extLst>
          </p:cNvPr>
          <p:cNvSpPr txBox="1"/>
          <p:nvPr/>
        </p:nvSpPr>
        <p:spPr>
          <a:xfrm>
            <a:off x="824971" y="4009047"/>
            <a:ext cx="165583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Toename =   20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%</a:t>
            </a:r>
          </a:p>
        </p:txBody>
      </p:sp>
      <p:sp>
        <p:nvSpPr>
          <p:cNvPr id="218" name="Tekstvak 217">
            <a:extLst>
              <a:ext uri="{FF2B5EF4-FFF2-40B4-BE49-F238E27FC236}">
                <a16:creationId xmlns:a16="http://schemas.microsoft.com/office/drawing/2014/main" id="{1C959ADB-3A8E-D4DB-987D-DA6E1E85BB16}"/>
              </a:ext>
            </a:extLst>
          </p:cNvPr>
          <p:cNvSpPr txBox="1"/>
          <p:nvPr/>
        </p:nvSpPr>
        <p:spPr>
          <a:xfrm>
            <a:off x="992565" y="4256224"/>
            <a:ext cx="152157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Nieuw  =  120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%</a:t>
            </a:r>
          </a:p>
        </p:txBody>
      </p:sp>
      <p:sp>
        <p:nvSpPr>
          <p:cNvPr id="219" name="Tekstvak 218">
            <a:extLst>
              <a:ext uri="{FF2B5EF4-FFF2-40B4-BE49-F238E27FC236}">
                <a16:creationId xmlns:a16="http://schemas.microsoft.com/office/drawing/2014/main" id="{264CAAB4-40C1-3E00-E7C2-00B414B1E462}"/>
              </a:ext>
            </a:extLst>
          </p:cNvPr>
          <p:cNvSpPr txBox="1"/>
          <p:nvPr/>
        </p:nvSpPr>
        <p:spPr>
          <a:xfrm>
            <a:off x="3384663" y="4256224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 err="1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gf</a:t>
            </a:r>
            <a:endParaRPr lang="nl-NL" sz="1600" b="0" dirty="0">
              <a:solidFill>
                <a:srgbClr val="CC33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20" name="Tekstvak 219">
            <a:extLst>
              <a:ext uri="{FF2B5EF4-FFF2-40B4-BE49-F238E27FC236}">
                <a16:creationId xmlns:a16="http://schemas.microsoft.com/office/drawing/2014/main" id="{07BA1381-6675-52A8-A49E-DC7384C24ADF}"/>
              </a:ext>
            </a:extLst>
          </p:cNvPr>
          <p:cNvSpPr txBox="1"/>
          <p:nvPr/>
        </p:nvSpPr>
        <p:spPr>
          <a:xfrm>
            <a:off x="3010040" y="4256224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 1,2</a:t>
            </a:r>
          </a:p>
        </p:txBody>
      </p:sp>
      <p:grpSp>
        <p:nvGrpSpPr>
          <p:cNvPr id="227" name="Groep 226">
            <a:extLst>
              <a:ext uri="{FF2B5EF4-FFF2-40B4-BE49-F238E27FC236}">
                <a16:creationId xmlns:a16="http://schemas.microsoft.com/office/drawing/2014/main" id="{F6D545E9-1077-B6A3-8150-322610B064E9}"/>
              </a:ext>
            </a:extLst>
          </p:cNvPr>
          <p:cNvGrpSpPr/>
          <p:nvPr/>
        </p:nvGrpSpPr>
        <p:grpSpPr>
          <a:xfrm>
            <a:off x="2460013" y="4398647"/>
            <a:ext cx="612668" cy="419381"/>
            <a:chOff x="5014809" y="3281305"/>
            <a:chExt cx="664659" cy="536579"/>
          </a:xfrm>
        </p:grpSpPr>
        <p:sp>
          <p:nvSpPr>
            <p:cNvPr id="228" name="Pijl: gekromd omhoog 227">
              <a:extLst>
                <a:ext uri="{FF2B5EF4-FFF2-40B4-BE49-F238E27FC236}">
                  <a16:creationId xmlns:a16="http://schemas.microsoft.com/office/drawing/2014/main" id="{611183BD-8C4D-4767-B71B-9884BC482F89}"/>
                </a:ext>
              </a:extLst>
            </p:cNvPr>
            <p:cNvSpPr/>
            <p:nvPr/>
          </p:nvSpPr>
          <p:spPr>
            <a:xfrm rot="10800000" flipV="1">
              <a:off x="5076056" y="3281305"/>
              <a:ext cx="504056" cy="157594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229" name="Tekstvak 228">
              <a:extLst>
                <a:ext uri="{FF2B5EF4-FFF2-40B4-BE49-F238E27FC236}">
                  <a16:creationId xmlns:a16="http://schemas.microsoft.com/office/drawing/2014/main" id="{8CF0C95A-7673-8362-F445-845F0E102C74}"/>
                </a:ext>
              </a:extLst>
            </p:cNvPr>
            <p:cNvSpPr txBox="1"/>
            <p:nvPr/>
          </p:nvSpPr>
          <p:spPr>
            <a:xfrm>
              <a:off x="5014809" y="3384719"/>
              <a:ext cx="664659" cy="43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x100</a:t>
              </a:r>
            </a:p>
          </p:txBody>
        </p:sp>
      </p:grpSp>
      <p:sp>
        <p:nvSpPr>
          <p:cNvPr id="234" name="Tekstvak 233">
            <a:extLst>
              <a:ext uri="{FF2B5EF4-FFF2-40B4-BE49-F238E27FC236}">
                <a16:creationId xmlns:a16="http://schemas.microsoft.com/office/drawing/2014/main" id="{9A9AC315-569E-67A7-9127-A6AE9481CBEE}"/>
              </a:ext>
            </a:extLst>
          </p:cNvPr>
          <p:cNvSpPr txBox="1"/>
          <p:nvPr/>
        </p:nvSpPr>
        <p:spPr>
          <a:xfrm>
            <a:off x="499505" y="3355767"/>
            <a:ext cx="348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Hoeveel % komt er elk jaar bij?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38" name="Tekstvak 237">
            <a:extLst>
              <a:ext uri="{FF2B5EF4-FFF2-40B4-BE49-F238E27FC236}">
                <a16:creationId xmlns:a16="http://schemas.microsoft.com/office/drawing/2014/main" id="{664A3C9D-7EEC-E96F-6F7B-A3823665FCC9}"/>
              </a:ext>
            </a:extLst>
          </p:cNvPr>
          <p:cNvSpPr txBox="1"/>
          <p:nvPr/>
        </p:nvSpPr>
        <p:spPr>
          <a:xfrm>
            <a:off x="4050522" y="3361785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Dus 20% toename</a:t>
            </a:r>
          </a:p>
        </p:txBody>
      </p:sp>
      <p:sp>
        <p:nvSpPr>
          <p:cNvPr id="239" name="Tekstvak 238">
            <a:extLst>
              <a:ext uri="{FF2B5EF4-FFF2-40B4-BE49-F238E27FC236}">
                <a16:creationId xmlns:a16="http://schemas.microsoft.com/office/drawing/2014/main" id="{2256079D-9709-B474-432B-1C2BA3D29B8E}"/>
              </a:ext>
            </a:extLst>
          </p:cNvPr>
          <p:cNvSpPr txBox="1"/>
          <p:nvPr/>
        </p:nvSpPr>
        <p:spPr>
          <a:xfrm>
            <a:off x="754513" y="4929168"/>
            <a:ext cx="348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Voorbeeld 2 : Gegeven is de formule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40" name="Tekstvak 239">
            <a:extLst>
              <a:ext uri="{FF2B5EF4-FFF2-40B4-BE49-F238E27FC236}">
                <a16:creationId xmlns:a16="http://schemas.microsoft.com/office/drawing/2014/main" id="{83D289B2-BF1C-AB1B-3BA4-6B5E9FFBE55E}"/>
              </a:ext>
            </a:extLst>
          </p:cNvPr>
          <p:cNvSpPr txBox="1"/>
          <p:nvPr/>
        </p:nvSpPr>
        <p:spPr>
          <a:xfrm>
            <a:off x="1595406" y="5199025"/>
            <a:ext cx="177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Aantal</a:t>
            </a:r>
            <a:r>
              <a:rPr lang="nl-NL" sz="1600" dirty="0"/>
              <a:t> =</a:t>
            </a:r>
            <a:r>
              <a:rPr lang="nl-NL" sz="1600" dirty="0">
                <a:solidFill>
                  <a:srgbClr val="F2800E"/>
                </a:solidFill>
              </a:rPr>
              <a:t> 400 </a:t>
            </a:r>
            <a:r>
              <a:rPr lang="nl-NL" sz="1600" dirty="0"/>
              <a:t>x</a:t>
            </a:r>
            <a:r>
              <a:rPr lang="nl-NL" sz="1600" dirty="0">
                <a:solidFill>
                  <a:srgbClr val="FF66CC"/>
                </a:solidFill>
              </a:rPr>
              <a:t> </a:t>
            </a:r>
            <a:r>
              <a:rPr lang="nl-NL" sz="1600" dirty="0">
                <a:solidFill>
                  <a:srgbClr val="CC3300"/>
                </a:solidFill>
              </a:rPr>
              <a:t>0,6</a:t>
            </a:r>
            <a:r>
              <a:rPr lang="nl-NL" sz="1600" baseline="30000" dirty="0">
                <a:solidFill>
                  <a:srgbClr val="00B0F0"/>
                </a:solidFill>
              </a:rPr>
              <a:t>t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241" name="Tekstvak 240">
            <a:extLst>
              <a:ext uri="{FF2B5EF4-FFF2-40B4-BE49-F238E27FC236}">
                <a16:creationId xmlns:a16="http://schemas.microsoft.com/office/drawing/2014/main" id="{50E57E5B-025E-ADB7-911B-7568AD54809F}"/>
              </a:ext>
            </a:extLst>
          </p:cNvPr>
          <p:cNvSpPr txBox="1"/>
          <p:nvPr/>
        </p:nvSpPr>
        <p:spPr>
          <a:xfrm>
            <a:off x="1147705" y="5806902"/>
            <a:ext cx="136768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Begin = 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100%</a:t>
            </a:r>
          </a:p>
        </p:txBody>
      </p:sp>
      <p:sp>
        <p:nvSpPr>
          <p:cNvPr id="242" name="Tekstvak 241">
            <a:extLst>
              <a:ext uri="{FF2B5EF4-FFF2-40B4-BE49-F238E27FC236}">
                <a16:creationId xmlns:a16="http://schemas.microsoft.com/office/drawing/2014/main" id="{B046F057-6431-3B99-E457-3758D7CA8020}"/>
              </a:ext>
            </a:extLst>
          </p:cNvPr>
          <p:cNvSpPr txBox="1"/>
          <p:nvPr/>
        </p:nvSpPr>
        <p:spPr>
          <a:xfrm>
            <a:off x="941680" y="6066517"/>
            <a:ext cx="153599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Afname =   40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%</a:t>
            </a:r>
          </a:p>
        </p:txBody>
      </p:sp>
      <p:sp>
        <p:nvSpPr>
          <p:cNvPr id="243" name="Tekstvak 242">
            <a:extLst>
              <a:ext uri="{FF2B5EF4-FFF2-40B4-BE49-F238E27FC236}">
                <a16:creationId xmlns:a16="http://schemas.microsoft.com/office/drawing/2014/main" id="{EF2F3874-2297-3AE0-A91F-9099C81113C7}"/>
              </a:ext>
            </a:extLst>
          </p:cNvPr>
          <p:cNvSpPr txBox="1"/>
          <p:nvPr/>
        </p:nvSpPr>
        <p:spPr>
          <a:xfrm>
            <a:off x="998442" y="6313694"/>
            <a:ext cx="149592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  <a:latin typeface="Aptos" panose="020B0004020202020204" pitchFamily="34" charset="0"/>
              </a:rPr>
              <a:t>Nieuw  =    60</a:t>
            </a:r>
            <a:r>
              <a:rPr lang="nl-NL" sz="16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%</a:t>
            </a:r>
          </a:p>
        </p:txBody>
      </p:sp>
      <p:sp>
        <p:nvSpPr>
          <p:cNvPr id="244" name="Tekstvak 243">
            <a:extLst>
              <a:ext uri="{FF2B5EF4-FFF2-40B4-BE49-F238E27FC236}">
                <a16:creationId xmlns:a16="http://schemas.microsoft.com/office/drawing/2014/main" id="{451893A4-E5C2-A76E-5A7E-1522E17693FF}"/>
              </a:ext>
            </a:extLst>
          </p:cNvPr>
          <p:cNvSpPr txBox="1"/>
          <p:nvPr/>
        </p:nvSpPr>
        <p:spPr>
          <a:xfrm>
            <a:off x="3390540" y="6313694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 err="1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gf</a:t>
            </a:r>
            <a:endParaRPr lang="nl-NL" sz="1600" b="0" dirty="0">
              <a:solidFill>
                <a:srgbClr val="CC33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45" name="Tekstvak 244">
            <a:extLst>
              <a:ext uri="{FF2B5EF4-FFF2-40B4-BE49-F238E27FC236}">
                <a16:creationId xmlns:a16="http://schemas.microsoft.com/office/drawing/2014/main" id="{7C96C85F-CD0A-59CD-823B-EC5D36016AB4}"/>
              </a:ext>
            </a:extLst>
          </p:cNvPr>
          <p:cNvSpPr txBox="1"/>
          <p:nvPr/>
        </p:nvSpPr>
        <p:spPr>
          <a:xfrm>
            <a:off x="3015917" y="6313694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CC33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nl-NL" sz="1600" dirty="0">
                <a:solidFill>
                  <a:srgbClr val="CC3300"/>
                </a:solidFill>
                <a:latin typeface="Aptos" panose="020B0004020202020204" pitchFamily="34" charset="0"/>
              </a:rPr>
              <a:t>0,6</a:t>
            </a:r>
            <a:endParaRPr lang="nl-NL" sz="1600" b="0" dirty="0">
              <a:solidFill>
                <a:srgbClr val="CC3300"/>
              </a:solidFill>
              <a:effectLst/>
              <a:latin typeface="Aptos" panose="020B0004020202020204" pitchFamily="34" charset="0"/>
            </a:endParaRPr>
          </a:p>
        </p:txBody>
      </p:sp>
      <p:grpSp>
        <p:nvGrpSpPr>
          <p:cNvPr id="246" name="Groep 245">
            <a:extLst>
              <a:ext uri="{FF2B5EF4-FFF2-40B4-BE49-F238E27FC236}">
                <a16:creationId xmlns:a16="http://schemas.microsoft.com/office/drawing/2014/main" id="{5E087E5F-E227-80BD-EC3D-B9F2D80421FA}"/>
              </a:ext>
            </a:extLst>
          </p:cNvPr>
          <p:cNvGrpSpPr/>
          <p:nvPr/>
        </p:nvGrpSpPr>
        <p:grpSpPr>
          <a:xfrm>
            <a:off x="2465890" y="6456117"/>
            <a:ext cx="612668" cy="419381"/>
            <a:chOff x="5014809" y="3281305"/>
            <a:chExt cx="664659" cy="536579"/>
          </a:xfrm>
        </p:grpSpPr>
        <p:sp>
          <p:nvSpPr>
            <p:cNvPr id="247" name="Pijl: gekromd omhoog 246">
              <a:extLst>
                <a:ext uri="{FF2B5EF4-FFF2-40B4-BE49-F238E27FC236}">
                  <a16:creationId xmlns:a16="http://schemas.microsoft.com/office/drawing/2014/main" id="{1A20EFA1-F34D-F047-AD9E-F4C3F88DEAE3}"/>
                </a:ext>
              </a:extLst>
            </p:cNvPr>
            <p:cNvSpPr/>
            <p:nvPr/>
          </p:nvSpPr>
          <p:spPr>
            <a:xfrm rot="10800000" flipV="1">
              <a:off x="5076056" y="3281305"/>
              <a:ext cx="504056" cy="157594"/>
            </a:xfrm>
            <a:prstGeom prst="curvedUp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rgbClr val="00B0F0"/>
                </a:solidFill>
              </a:endParaRPr>
            </a:p>
          </p:txBody>
        </p:sp>
        <p:sp>
          <p:nvSpPr>
            <p:cNvPr id="248" name="Tekstvak 247">
              <a:extLst>
                <a:ext uri="{FF2B5EF4-FFF2-40B4-BE49-F238E27FC236}">
                  <a16:creationId xmlns:a16="http://schemas.microsoft.com/office/drawing/2014/main" id="{8167DB22-3F5C-EA91-EC28-9AF689D3F9E6}"/>
                </a:ext>
              </a:extLst>
            </p:cNvPr>
            <p:cNvSpPr txBox="1"/>
            <p:nvPr/>
          </p:nvSpPr>
          <p:spPr>
            <a:xfrm>
              <a:off x="5014809" y="3384719"/>
              <a:ext cx="664659" cy="43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x100</a:t>
              </a:r>
            </a:p>
          </p:txBody>
        </p:sp>
      </p:grpSp>
      <p:sp>
        <p:nvSpPr>
          <p:cNvPr id="249" name="Tekstvak 248">
            <a:extLst>
              <a:ext uri="{FF2B5EF4-FFF2-40B4-BE49-F238E27FC236}">
                <a16:creationId xmlns:a16="http://schemas.microsoft.com/office/drawing/2014/main" id="{1B27B702-2A0E-2F79-C81A-FDF9DC2464C4}"/>
              </a:ext>
            </a:extLst>
          </p:cNvPr>
          <p:cNvSpPr txBox="1"/>
          <p:nvPr/>
        </p:nvSpPr>
        <p:spPr>
          <a:xfrm>
            <a:off x="495882" y="5433653"/>
            <a:ext cx="348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Hoeveel % gaat er elk jaar af?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50" name="Tekstvak 249">
            <a:extLst>
              <a:ext uri="{FF2B5EF4-FFF2-40B4-BE49-F238E27FC236}">
                <a16:creationId xmlns:a16="http://schemas.microsoft.com/office/drawing/2014/main" id="{715774C8-E828-2213-51CF-C09022418996}"/>
              </a:ext>
            </a:extLst>
          </p:cNvPr>
          <p:cNvSpPr txBox="1"/>
          <p:nvPr/>
        </p:nvSpPr>
        <p:spPr>
          <a:xfrm>
            <a:off x="4056870" y="5425690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Dus 40% afname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97E39AE-34FE-F1CE-CCDE-264FD214434B}"/>
              </a:ext>
            </a:extLst>
          </p:cNvPr>
          <p:cNvSpPr txBox="1"/>
          <p:nvPr/>
        </p:nvSpPr>
        <p:spPr>
          <a:xfrm>
            <a:off x="5800504" y="205450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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 animBg="1"/>
      <p:bldP spid="13" grpId="0" animBg="1"/>
      <p:bldP spid="16" grpId="0"/>
      <p:bldP spid="61" grpId="0"/>
      <p:bldP spid="81" grpId="0" animBg="1"/>
      <p:bldP spid="82" grpId="0" animBg="1"/>
      <p:bldP spid="94" grpId="0" animBg="1"/>
      <p:bldP spid="104" grpId="0"/>
      <p:bldP spid="109" grpId="0"/>
      <p:bldP spid="110" grpId="0"/>
      <p:bldP spid="115" grpId="0"/>
      <p:bldP spid="116" grpId="0"/>
      <p:bldP spid="117" grpId="0"/>
      <p:bldP spid="121" grpId="0"/>
      <p:bldP spid="123" grpId="0"/>
      <p:bldP spid="124" grpId="0" animBg="1"/>
      <p:bldP spid="125" grpId="0" animBg="1"/>
      <p:bldP spid="126" grpId="0" animBg="1"/>
      <p:bldP spid="198" grpId="0"/>
      <p:bldP spid="199" grpId="0"/>
      <p:bldP spid="203" grpId="0"/>
      <p:bldP spid="204" grpId="0"/>
      <p:bldP spid="206" grpId="0"/>
      <p:bldP spid="208" grpId="0"/>
      <p:bldP spid="213" grpId="0"/>
      <p:bldP spid="214" grpId="0"/>
      <p:bldP spid="215" grpId="0"/>
      <p:bldP spid="216" grpId="0" animBg="1"/>
      <p:bldP spid="217" grpId="0" animBg="1"/>
      <p:bldP spid="218" grpId="0" animBg="1"/>
      <p:bldP spid="219" grpId="0"/>
      <p:bldP spid="220" grpId="0"/>
      <p:bldP spid="234" grpId="0"/>
      <p:bldP spid="238" grpId="0"/>
      <p:bldP spid="239" grpId="0"/>
      <p:bldP spid="240" grpId="0"/>
      <p:bldP spid="241" grpId="0" animBg="1"/>
      <p:bldP spid="242" grpId="0" animBg="1"/>
      <p:bldP spid="243" grpId="0" animBg="1"/>
      <p:bldP spid="244" grpId="0"/>
      <p:bldP spid="245" grpId="0"/>
      <p:bldP spid="249" grpId="0"/>
      <p:bldP spid="250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3C795-584A-138E-305A-DEFB24A8D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FC789FF-DA94-E301-3ABC-53E116ED20DB}"/>
              </a:ext>
            </a:extLst>
          </p:cNvPr>
          <p:cNvSpPr txBox="1"/>
          <p:nvPr/>
        </p:nvSpPr>
        <p:spPr>
          <a:xfrm>
            <a:off x="337243" y="226337"/>
            <a:ext cx="4290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Exponentieel</a:t>
            </a:r>
            <a:r>
              <a:rPr lang="nl-NL" sz="1800" dirty="0"/>
              <a:t> </a:t>
            </a:r>
            <a:r>
              <a:rPr lang="nl-NL" dirty="0"/>
              <a:t>v</a:t>
            </a:r>
            <a:r>
              <a:rPr lang="nl-NL" sz="1800" dirty="0"/>
              <a:t>erband (7O t/m 7S)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63E632-9A4C-48AA-0969-A76D5FA87A1B}"/>
              </a:ext>
            </a:extLst>
          </p:cNvPr>
          <p:cNvSpPr txBox="1"/>
          <p:nvPr/>
        </p:nvSpPr>
        <p:spPr>
          <a:xfrm>
            <a:off x="263604" y="711915"/>
            <a:ext cx="432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Exponentieel verband kun  je ook berekenen: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A5DAE49-2811-1530-10C1-F7E053238C75}"/>
              </a:ext>
            </a:extLst>
          </p:cNvPr>
          <p:cNvSpPr txBox="1"/>
          <p:nvPr/>
        </p:nvSpPr>
        <p:spPr>
          <a:xfrm>
            <a:off x="1196628" y="1334422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Halveringstijd:</a:t>
            </a:r>
            <a:endParaRPr lang="nl-NL" sz="1600" dirty="0">
              <a:solidFill>
                <a:srgbClr val="0070C0"/>
              </a:solidFill>
            </a:endParaRPr>
          </a:p>
        </p:txBody>
      </p: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8A7FC390-7DF8-EA37-B3CD-B9B70C596F81}"/>
              </a:ext>
            </a:extLst>
          </p:cNvPr>
          <p:cNvCxnSpPr>
            <a:cxnSpLocks/>
          </p:cNvCxnSpPr>
          <p:nvPr/>
        </p:nvCxnSpPr>
        <p:spPr>
          <a:xfrm>
            <a:off x="-17177" y="1263033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5761037-FA98-22FD-84B4-89B6A9A848CA}"/>
              </a:ext>
            </a:extLst>
          </p:cNvPr>
          <p:cNvCxnSpPr>
            <a:cxnSpLocks/>
          </p:cNvCxnSpPr>
          <p:nvPr/>
        </p:nvCxnSpPr>
        <p:spPr>
          <a:xfrm>
            <a:off x="0" y="1697145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0629F691-B17B-F7E0-4729-18A62045C9E8}"/>
              </a:ext>
            </a:extLst>
          </p:cNvPr>
          <p:cNvCxnSpPr>
            <a:cxnSpLocks/>
          </p:cNvCxnSpPr>
          <p:nvPr/>
        </p:nvCxnSpPr>
        <p:spPr>
          <a:xfrm>
            <a:off x="5976150" y="1263033"/>
            <a:ext cx="0" cy="5612465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Tekstvak 213">
            <a:extLst>
              <a:ext uri="{FF2B5EF4-FFF2-40B4-BE49-F238E27FC236}">
                <a16:creationId xmlns:a16="http://schemas.microsoft.com/office/drawing/2014/main" id="{C80A4B54-C121-DCFB-3F0F-E190C345C8BB}"/>
              </a:ext>
            </a:extLst>
          </p:cNvPr>
          <p:cNvSpPr txBox="1"/>
          <p:nvPr/>
        </p:nvSpPr>
        <p:spPr>
          <a:xfrm>
            <a:off x="6222689" y="1761233"/>
            <a:ext cx="348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Voorbeeld 2 : Gegeven is de formule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15" name="Tekstvak 214">
            <a:extLst>
              <a:ext uri="{FF2B5EF4-FFF2-40B4-BE49-F238E27FC236}">
                <a16:creationId xmlns:a16="http://schemas.microsoft.com/office/drawing/2014/main" id="{593EF08C-8344-9FDE-C4DE-079EDB899D70}"/>
              </a:ext>
            </a:extLst>
          </p:cNvPr>
          <p:cNvSpPr txBox="1"/>
          <p:nvPr/>
        </p:nvSpPr>
        <p:spPr>
          <a:xfrm>
            <a:off x="7072246" y="2046687"/>
            <a:ext cx="177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Aantal</a:t>
            </a:r>
            <a:r>
              <a:rPr lang="nl-NL" sz="1600" dirty="0"/>
              <a:t> =</a:t>
            </a:r>
            <a:r>
              <a:rPr lang="nl-NL" sz="1600" dirty="0">
                <a:solidFill>
                  <a:srgbClr val="F2800E"/>
                </a:solidFill>
              </a:rPr>
              <a:t> 200 </a:t>
            </a:r>
            <a:r>
              <a:rPr lang="nl-NL" sz="1600" dirty="0"/>
              <a:t>x</a:t>
            </a:r>
            <a:r>
              <a:rPr lang="nl-NL" sz="1600" dirty="0">
                <a:solidFill>
                  <a:srgbClr val="FF66CC"/>
                </a:solidFill>
              </a:rPr>
              <a:t> </a:t>
            </a:r>
            <a:r>
              <a:rPr lang="nl-NL" sz="1600" dirty="0">
                <a:solidFill>
                  <a:srgbClr val="CC3300"/>
                </a:solidFill>
              </a:rPr>
              <a:t>1,2</a:t>
            </a:r>
            <a:r>
              <a:rPr lang="nl-NL" sz="1600" baseline="30000" dirty="0">
                <a:solidFill>
                  <a:srgbClr val="00B0F0"/>
                </a:solidFill>
              </a:rPr>
              <a:t>t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239" name="Tekstvak 238">
            <a:extLst>
              <a:ext uri="{FF2B5EF4-FFF2-40B4-BE49-F238E27FC236}">
                <a16:creationId xmlns:a16="http://schemas.microsoft.com/office/drawing/2014/main" id="{00775075-D8B2-1D3F-FC40-3DF826E20B0E}"/>
              </a:ext>
            </a:extLst>
          </p:cNvPr>
          <p:cNvSpPr txBox="1"/>
          <p:nvPr/>
        </p:nvSpPr>
        <p:spPr>
          <a:xfrm>
            <a:off x="722521" y="1812520"/>
            <a:ext cx="348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Voorbeeld 1 : Gegeven is de formule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40" name="Tekstvak 239">
            <a:extLst>
              <a:ext uri="{FF2B5EF4-FFF2-40B4-BE49-F238E27FC236}">
                <a16:creationId xmlns:a16="http://schemas.microsoft.com/office/drawing/2014/main" id="{177190AB-76BD-18E0-CAC4-23A803B8EFD9}"/>
              </a:ext>
            </a:extLst>
          </p:cNvPr>
          <p:cNvSpPr txBox="1"/>
          <p:nvPr/>
        </p:nvSpPr>
        <p:spPr>
          <a:xfrm>
            <a:off x="1563414" y="2082377"/>
            <a:ext cx="177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7030A0"/>
                </a:solidFill>
              </a:rPr>
              <a:t>Aantal</a:t>
            </a:r>
            <a:r>
              <a:rPr lang="nl-NL" sz="1600" dirty="0"/>
              <a:t> =</a:t>
            </a:r>
            <a:r>
              <a:rPr lang="nl-NL" sz="1600" dirty="0">
                <a:solidFill>
                  <a:srgbClr val="F2800E"/>
                </a:solidFill>
              </a:rPr>
              <a:t> 400 </a:t>
            </a:r>
            <a:r>
              <a:rPr lang="nl-NL" sz="1600" dirty="0"/>
              <a:t>x</a:t>
            </a:r>
            <a:r>
              <a:rPr lang="nl-NL" sz="1600" dirty="0">
                <a:solidFill>
                  <a:srgbClr val="FF66CC"/>
                </a:solidFill>
              </a:rPr>
              <a:t> </a:t>
            </a:r>
            <a:r>
              <a:rPr lang="nl-NL" sz="1600" dirty="0">
                <a:solidFill>
                  <a:srgbClr val="CC3300"/>
                </a:solidFill>
              </a:rPr>
              <a:t>0,6</a:t>
            </a:r>
            <a:r>
              <a:rPr lang="nl-NL" sz="1600" baseline="30000" dirty="0">
                <a:solidFill>
                  <a:srgbClr val="00B0F0"/>
                </a:solidFill>
              </a:rPr>
              <a:t>t</a:t>
            </a:r>
            <a:endParaRPr lang="nl-NL" sz="1600" dirty="0">
              <a:solidFill>
                <a:srgbClr val="00B0F0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0407535-F592-4901-6243-D4DEB99C344B}"/>
              </a:ext>
            </a:extLst>
          </p:cNvPr>
          <p:cNvSpPr txBox="1"/>
          <p:nvPr/>
        </p:nvSpPr>
        <p:spPr>
          <a:xfrm>
            <a:off x="807664" y="2957585"/>
            <a:ext cx="439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Bereken de halveringstijd van de neushoorns?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32CB070-B7F2-B4B9-994B-F5C4D5CC229C}"/>
              </a:ext>
            </a:extLst>
          </p:cNvPr>
          <p:cNvSpPr txBox="1"/>
          <p:nvPr/>
        </p:nvSpPr>
        <p:spPr>
          <a:xfrm>
            <a:off x="3572318" y="1347789"/>
            <a:ext cx="958790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nl-NL" sz="1600" dirty="0">
                <a:sym typeface="Wingdings" panose="05000000000000000000" pitchFamily="2" charset="2"/>
              </a:rPr>
              <a:t>0&lt; </a:t>
            </a:r>
            <a:r>
              <a:rPr lang="nl-NL" sz="1600" dirty="0" err="1">
                <a:solidFill>
                  <a:srgbClr val="CC3300"/>
                </a:solidFill>
                <a:sym typeface="Wingdings" panose="05000000000000000000" pitchFamily="2" charset="2"/>
              </a:rPr>
              <a:t>g</a:t>
            </a:r>
            <a:r>
              <a:rPr lang="nl-NL" sz="1600" dirty="0" err="1">
                <a:solidFill>
                  <a:srgbClr val="CC3300"/>
                </a:solidFill>
              </a:rPr>
              <a:t>f</a:t>
            </a:r>
            <a:r>
              <a:rPr lang="nl-NL" sz="1600" dirty="0"/>
              <a:t> &lt; 1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8DDE273-55F3-4482-93B0-316126322CAF}"/>
              </a:ext>
            </a:extLst>
          </p:cNvPr>
          <p:cNvSpPr txBox="1"/>
          <p:nvPr/>
        </p:nvSpPr>
        <p:spPr>
          <a:xfrm>
            <a:off x="6536055" y="595669"/>
            <a:ext cx="547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(</a:t>
            </a:r>
            <a:r>
              <a:rPr lang="nl-NL" sz="1600" b="1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na hoe lang </a:t>
            </a:r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heb je </a:t>
            </a:r>
            <a:r>
              <a:rPr lang="nl-NL" sz="1600" b="1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minimaal de helft </a:t>
            </a:r>
            <a:r>
              <a:rPr lang="nl-NL" sz="1600" b="1" dirty="0">
                <a:solidFill>
                  <a:srgbClr val="F2800E"/>
                </a:solidFill>
                <a:effectLst/>
                <a:latin typeface="Aptos" panose="020B0004020202020204" pitchFamily="34" charset="0"/>
              </a:rPr>
              <a:t>van begingetal</a:t>
            </a:r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3A51CA8-B898-4F54-10C8-294DC01B90E0}"/>
              </a:ext>
            </a:extLst>
          </p:cNvPr>
          <p:cNvSpPr txBox="1"/>
          <p:nvPr/>
        </p:nvSpPr>
        <p:spPr>
          <a:xfrm>
            <a:off x="4510615" y="614171"/>
            <a:ext cx="2139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de halveringtijd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/>
              <a:t>verdubbelingstijd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81303EDA-EC47-132E-B9D3-1574E6B24FAE}"/>
              </a:ext>
            </a:extLst>
          </p:cNvPr>
          <p:cNvSpPr txBox="1"/>
          <p:nvPr/>
        </p:nvSpPr>
        <p:spPr>
          <a:xfrm>
            <a:off x="6536055" y="838358"/>
            <a:ext cx="5889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(</a:t>
            </a:r>
            <a:r>
              <a:rPr lang="nl-NL" sz="1600" b="1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na hoe lang </a:t>
            </a:r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heb je </a:t>
            </a:r>
            <a:r>
              <a:rPr lang="nl-NL" sz="1600" b="1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minimaal het dubbele </a:t>
            </a:r>
            <a:r>
              <a:rPr lang="nl-NL" sz="1600" b="1" dirty="0">
                <a:solidFill>
                  <a:srgbClr val="F2800E"/>
                </a:solidFill>
                <a:effectLst/>
                <a:latin typeface="Aptos" panose="020B0004020202020204" pitchFamily="34" charset="0"/>
              </a:rPr>
              <a:t>van begingetal</a:t>
            </a:r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077D950-AA7B-3C4A-44EC-9607D46938CB}"/>
              </a:ext>
            </a:extLst>
          </p:cNvPr>
          <p:cNvSpPr txBox="1"/>
          <p:nvPr/>
        </p:nvSpPr>
        <p:spPr>
          <a:xfrm>
            <a:off x="2540591" y="134187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afname </a:t>
            </a:r>
            <a:r>
              <a:rPr lang="nl-NL" sz="1600" dirty="0">
                <a:sym typeface="Wingdings" panose="05000000000000000000" pitchFamily="2" charset="2"/>
              </a:rPr>
              <a:t>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5542429A-2C14-9D9D-8289-4B3079F9C145}"/>
              </a:ext>
            </a:extLst>
          </p:cNvPr>
          <p:cNvSpPr txBox="1"/>
          <p:nvPr/>
        </p:nvSpPr>
        <p:spPr>
          <a:xfrm>
            <a:off x="6942431" y="1316489"/>
            <a:ext cx="1792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Verdubbelingstijd:</a:t>
            </a:r>
            <a:endParaRPr lang="nl-NL" sz="1600" dirty="0">
              <a:solidFill>
                <a:srgbClr val="0070C0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CFE093C-B5E7-3606-7E3C-F388821208B0}"/>
              </a:ext>
            </a:extLst>
          </p:cNvPr>
          <p:cNvSpPr txBox="1"/>
          <p:nvPr/>
        </p:nvSpPr>
        <p:spPr>
          <a:xfrm>
            <a:off x="9719777" y="1329856"/>
            <a:ext cx="958790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nl-NL" sz="1600" dirty="0">
                <a:sym typeface="Wingdings" panose="05000000000000000000" pitchFamily="2" charset="2"/>
              </a:rPr>
              <a:t>0&lt; </a:t>
            </a:r>
            <a:r>
              <a:rPr lang="nl-NL" sz="1600" dirty="0" err="1">
                <a:solidFill>
                  <a:srgbClr val="CC3300"/>
                </a:solidFill>
                <a:sym typeface="Wingdings" panose="05000000000000000000" pitchFamily="2" charset="2"/>
              </a:rPr>
              <a:t>g</a:t>
            </a:r>
            <a:r>
              <a:rPr lang="nl-NL" sz="1600" dirty="0" err="1">
                <a:solidFill>
                  <a:srgbClr val="CC3300"/>
                </a:solidFill>
              </a:rPr>
              <a:t>f</a:t>
            </a:r>
            <a:r>
              <a:rPr lang="nl-NL" sz="1600" dirty="0"/>
              <a:t> &lt; 1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9DA9F71C-6755-C6D0-096C-A241FB1B6ED0}"/>
              </a:ext>
            </a:extLst>
          </p:cNvPr>
          <p:cNvSpPr txBox="1"/>
          <p:nvPr/>
        </p:nvSpPr>
        <p:spPr>
          <a:xfrm>
            <a:off x="8619682" y="1323944"/>
            <a:ext cx="1217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toename </a:t>
            </a:r>
            <a:r>
              <a:rPr lang="nl-NL" sz="1600" dirty="0">
                <a:sym typeface="Wingdings" panose="05000000000000000000" pitchFamily="2" charset="2"/>
              </a:rPr>
              <a:t>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EB7C4CF-8680-A851-CCA1-33E6A23F6147}"/>
              </a:ext>
            </a:extLst>
          </p:cNvPr>
          <p:cNvSpPr txBox="1"/>
          <p:nvPr/>
        </p:nvSpPr>
        <p:spPr>
          <a:xfrm>
            <a:off x="1394475" y="2379630"/>
            <a:ext cx="3005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aantal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is het aantal neushoorns </a:t>
            </a:r>
          </a:p>
          <a:p>
            <a:pPr algn="l"/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t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is 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het aantal jaren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3E9466D9-7999-C82A-CD5B-224026CE79D8}"/>
              </a:ext>
            </a:extLst>
          </p:cNvPr>
          <p:cNvSpPr txBox="1"/>
          <p:nvPr/>
        </p:nvSpPr>
        <p:spPr>
          <a:xfrm>
            <a:off x="806520" y="3701462"/>
            <a:ext cx="2416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Inkl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emmen naar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aantal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FE47C3A0-6351-2BD3-8068-079853B14FAE}"/>
              </a:ext>
            </a:extLst>
          </p:cNvPr>
          <p:cNvSpPr txBox="1"/>
          <p:nvPr/>
        </p:nvSpPr>
        <p:spPr>
          <a:xfrm>
            <a:off x="3038512" y="3708100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F2800E"/>
                </a:solidFill>
                <a:effectLst/>
                <a:latin typeface="Aptos" panose="020B0004020202020204" pitchFamily="34" charset="0"/>
              </a:rPr>
              <a:t>400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: 2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B2E2FC24-A74F-87A7-47D1-0ACA6C385CE6}"/>
              </a:ext>
            </a:extLst>
          </p:cNvPr>
          <p:cNvSpPr txBox="1"/>
          <p:nvPr/>
        </p:nvSpPr>
        <p:spPr>
          <a:xfrm>
            <a:off x="3684697" y="3714738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200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92B5A378-29A4-1E05-F72A-E3F4E277E73C}"/>
              </a:ext>
            </a:extLst>
          </p:cNvPr>
          <p:cNvSpPr txBox="1"/>
          <p:nvPr/>
        </p:nvSpPr>
        <p:spPr>
          <a:xfrm>
            <a:off x="810700" y="3227959"/>
            <a:ext cx="439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Rond je antwoord af op 1 decimaal.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F03DEE50-43CC-A280-3468-056929871305}"/>
              </a:ext>
            </a:extLst>
          </p:cNvPr>
          <p:cNvCxnSpPr>
            <a:cxnSpLocks/>
          </p:cNvCxnSpPr>
          <p:nvPr/>
        </p:nvCxnSpPr>
        <p:spPr>
          <a:xfrm>
            <a:off x="1104469" y="4677683"/>
            <a:ext cx="31079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2">
            <a:extLst>
              <a:ext uri="{FF2B5EF4-FFF2-40B4-BE49-F238E27FC236}">
                <a16:creationId xmlns:a16="http://schemas.microsoft.com/office/drawing/2014/main" id="{FD67F263-8FFE-0468-BCD2-AEAF8138F43F}"/>
              </a:ext>
            </a:extLst>
          </p:cNvPr>
          <p:cNvCxnSpPr>
            <a:cxnSpLocks/>
          </p:cNvCxnSpPr>
          <p:nvPr/>
        </p:nvCxnSpPr>
        <p:spPr>
          <a:xfrm>
            <a:off x="1919792" y="4334464"/>
            <a:ext cx="0" cy="191041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4">
            <a:extLst>
              <a:ext uri="{FF2B5EF4-FFF2-40B4-BE49-F238E27FC236}">
                <a16:creationId xmlns:a16="http://schemas.microsoft.com/office/drawing/2014/main" id="{D58FD51E-07DD-F5F0-D0C6-C8FEB6DFE666}"/>
              </a:ext>
            </a:extLst>
          </p:cNvPr>
          <p:cNvCxnSpPr>
            <a:cxnSpLocks/>
          </p:cNvCxnSpPr>
          <p:nvPr/>
        </p:nvCxnSpPr>
        <p:spPr>
          <a:xfrm>
            <a:off x="3321679" y="4348010"/>
            <a:ext cx="0" cy="189687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5">
            <a:extLst>
              <a:ext uri="{FF2B5EF4-FFF2-40B4-BE49-F238E27FC236}">
                <a16:creationId xmlns:a16="http://schemas.microsoft.com/office/drawing/2014/main" id="{EECEF9E1-8D26-E28D-721C-0E8DA2AE7434}"/>
              </a:ext>
            </a:extLst>
          </p:cNvPr>
          <p:cNvSpPr txBox="1"/>
          <p:nvPr/>
        </p:nvSpPr>
        <p:spPr>
          <a:xfrm>
            <a:off x="1207468" y="4334482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tijd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CE00A2EF-C5E6-E709-2A3C-A807F2A11229}"/>
              </a:ext>
            </a:extLst>
          </p:cNvPr>
          <p:cNvSpPr txBox="1"/>
          <p:nvPr/>
        </p:nvSpPr>
        <p:spPr>
          <a:xfrm>
            <a:off x="1975972" y="4325941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neushoorns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5AD96B09-7A41-7A93-0B85-DF716C8286E5}"/>
              </a:ext>
            </a:extLst>
          </p:cNvPr>
          <p:cNvSpPr txBox="1"/>
          <p:nvPr/>
        </p:nvSpPr>
        <p:spPr>
          <a:xfrm>
            <a:off x="3505295" y="4343527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200</a:t>
            </a: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8F13654C-99C4-B565-006A-E61544431318}"/>
              </a:ext>
            </a:extLst>
          </p:cNvPr>
          <p:cNvSpPr txBox="1"/>
          <p:nvPr/>
        </p:nvSpPr>
        <p:spPr>
          <a:xfrm>
            <a:off x="1328481" y="468746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89C1F72C-8BD3-9B26-B364-08C988E0B4EC}"/>
              </a:ext>
            </a:extLst>
          </p:cNvPr>
          <p:cNvSpPr txBox="1"/>
          <p:nvPr/>
        </p:nvSpPr>
        <p:spPr>
          <a:xfrm>
            <a:off x="2159751" y="468746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240</a:t>
            </a:r>
          </a:p>
        </p:txBody>
      </p:sp>
      <p:sp>
        <p:nvSpPr>
          <p:cNvPr id="48" name="TextBox 22">
            <a:extLst>
              <a:ext uri="{FF2B5EF4-FFF2-40B4-BE49-F238E27FC236}">
                <a16:creationId xmlns:a16="http://schemas.microsoft.com/office/drawing/2014/main" id="{5AAB1057-A2EB-E80A-3C1E-F805D1ED8539}"/>
              </a:ext>
            </a:extLst>
          </p:cNvPr>
          <p:cNvSpPr txBox="1"/>
          <p:nvPr/>
        </p:nvSpPr>
        <p:spPr>
          <a:xfrm>
            <a:off x="3454295" y="4672702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hoger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60DEDE9A-8976-8E81-E1DB-381445FE6E82}"/>
              </a:ext>
            </a:extLst>
          </p:cNvPr>
          <p:cNvSpPr txBox="1"/>
          <p:nvPr/>
        </p:nvSpPr>
        <p:spPr>
          <a:xfrm>
            <a:off x="1328481" y="4997585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1,1</a:t>
            </a:r>
          </a:p>
        </p:txBody>
      </p:sp>
      <p:sp>
        <p:nvSpPr>
          <p:cNvPr id="51" name="TextBox 24">
            <a:extLst>
              <a:ext uri="{FF2B5EF4-FFF2-40B4-BE49-F238E27FC236}">
                <a16:creationId xmlns:a16="http://schemas.microsoft.com/office/drawing/2014/main" id="{65824D56-35AF-6407-D624-ED67FB739087}"/>
              </a:ext>
            </a:extLst>
          </p:cNvPr>
          <p:cNvSpPr txBox="1"/>
          <p:nvPr/>
        </p:nvSpPr>
        <p:spPr>
          <a:xfrm>
            <a:off x="2151315" y="4997585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228,04..</a:t>
            </a:r>
          </a:p>
        </p:txBody>
      </p:sp>
      <p:sp>
        <p:nvSpPr>
          <p:cNvPr id="52" name="TextBox 25">
            <a:extLst>
              <a:ext uri="{FF2B5EF4-FFF2-40B4-BE49-F238E27FC236}">
                <a16:creationId xmlns:a16="http://schemas.microsoft.com/office/drawing/2014/main" id="{A7B45867-2A94-DEAA-A253-4E26D23FF6D8}"/>
              </a:ext>
            </a:extLst>
          </p:cNvPr>
          <p:cNvSpPr txBox="1"/>
          <p:nvPr/>
        </p:nvSpPr>
        <p:spPr>
          <a:xfrm>
            <a:off x="3447747" y="4987999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hoger</a:t>
            </a:r>
          </a:p>
        </p:txBody>
      </p:sp>
      <p:sp>
        <p:nvSpPr>
          <p:cNvPr id="54" name="TextBox 28">
            <a:extLst>
              <a:ext uri="{FF2B5EF4-FFF2-40B4-BE49-F238E27FC236}">
                <a16:creationId xmlns:a16="http://schemas.microsoft.com/office/drawing/2014/main" id="{76FDE222-3EA8-970A-F042-16E7BAE9FACD}"/>
              </a:ext>
            </a:extLst>
          </p:cNvPr>
          <p:cNvSpPr txBox="1"/>
          <p:nvPr/>
        </p:nvSpPr>
        <p:spPr>
          <a:xfrm>
            <a:off x="1328194" y="5307463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1,2</a:t>
            </a:r>
          </a:p>
        </p:txBody>
      </p:sp>
      <p:sp>
        <p:nvSpPr>
          <p:cNvPr id="56" name="TextBox 29">
            <a:extLst>
              <a:ext uri="{FF2B5EF4-FFF2-40B4-BE49-F238E27FC236}">
                <a16:creationId xmlns:a16="http://schemas.microsoft.com/office/drawing/2014/main" id="{9AC1BCC9-C9CC-0FD7-26D3-57BFBC8A5BC0}"/>
              </a:ext>
            </a:extLst>
          </p:cNvPr>
          <p:cNvSpPr txBox="1"/>
          <p:nvPr/>
        </p:nvSpPr>
        <p:spPr>
          <a:xfrm>
            <a:off x="2159751" y="5298996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216,69..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ABF9E38C-A2FD-34B6-33FB-5D80D7A96E31}"/>
              </a:ext>
            </a:extLst>
          </p:cNvPr>
          <p:cNvSpPr txBox="1"/>
          <p:nvPr/>
        </p:nvSpPr>
        <p:spPr>
          <a:xfrm>
            <a:off x="3441199" y="5307463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hoger</a:t>
            </a:r>
          </a:p>
        </p:txBody>
      </p:sp>
      <p:sp>
        <p:nvSpPr>
          <p:cNvPr id="58" name="TextBox 31">
            <a:extLst>
              <a:ext uri="{FF2B5EF4-FFF2-40B4-BE49-F238E27FC236}">
                <a16:creationId xmlns:a16="http://schemas.microsoft.com/office/drawing/2014/main" id="{4E221276-AAF9-DD11-D177-07AA6A1FDA35}"/>
              </a:ext>
            </a:extLst>
          </p:cNvPr>
          <p:cNvSpPr txBox="1"/>
          <p:nvPr/>
        </p:nvSpPr>
        <p:spPr>
          <a:xfrm>
            <a:off x="1318328" y="561758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1,3</a:t>
            </a:r>
          </a:p>
        </p:txBody>
      </p:sp>
      <p:sp>
        <p:nvSpPr>
          <p:cNvPr id="59" name="TextBox 32">
            <a:extLst>
              <a:ext uri="{FF2B5EF4-FFF2-40B4-BE49-F238E27FC236}">
                <a16:creationId xmlns:a16="http://schemas.microsoft.com/office/drawing/2014/main" id="{4A78B27A-D3F0-B095-C7D1-28D462115C44}"/>
              </a:ext>
            </a:extLst>
          </p:cNvPr>
          <p:cNvSpPr txBox="1"/>
          <p:nvPr/>
        </p:nvSpPr>
        <p:spPr>
          <a:xfrm>
            <a:off x="2159751" y="5610625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205,90..</a:t>
            </a:r>
          </a:p>
        </p:txBody>
      </p:sp>
      <p:sp>
        <p:nvSpPr>
          <p:cNvPr id="62" name="TextBox 33">
            <a:extLst>
              <a:ext uri="{FF2B5EF4-FFF2-40B4-BE49-F238E27FC236}">
                <a16:creationId xmlns:a16="http://schemas.microsoft.com/office/drawing/2014/main" id="{CEBF2197-F2A5-8543-2059-65772B4C740A}"/>
              </a:ext>
            </a:extLst>
          </p:cNvPr>
          <p:cNvSpPr txBox="1"/>
          <p:nvPr/>
        </p:nvSpPr>
        <p:spPr>
          <a:xfrm>
            <a:off x="3441199" y="5610625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hoger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70CB5B3C-73BE-BCFC-79C6-0325E43A7D80}"/>
              </a:ext>
            </a:extLst>
          </p:cNvPr>
          <p:cNvSpPr txBox="1"/>
          <p:nvPr/>
        </p:nvSpPr>
        <p:spPr>
          <a:xfrm>
            <a:off x="1227904" y="6369734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de </a:t>
            </a:r>
            <a:r>
              <a:rPr lang="nl-NL" sz="1600" dirty="0">
                <a:solidFill>
                  <a:srgbClr val="00B0F0"/>
                </a:solidFill>
              </a:rPr>
              <a:t>halveringstijd </a:t>
            </a:r>
            <a:r>
              <a:rPr lang="nl-NL" sz="1600" dirty="0"/>
              <a:t>= </a:t>
            </a:r>
            <a:r>
              <a:rPr lang="nl-NL" sz="1600" dirty="0">
                <a:solidFill>
                  <a:srgbClr val="00B0F0"/>
                </a:solidFill>
              </a:rPr>
              <a:t>1,4 jaar</a:t>
            </a:r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2165E666-F56E-A091-A16A-FDE81DE49075}"/>
              </a:ext>
            </a:extLst>
          </p:cNvPr>
          <p:cNvSpPr/>
          <p:nvPr/>
        </p:nvSpPr>
        <p:spPr>
          <a:xfrm>
            <a:off x="1269472" y="5622531"/>
            <a:ext cx="2879922" cy="5955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FD39BFF4-CF51-5F31-B736-24098E136C80}"/>
              </a:ext>
            </a:extLst>
          </p:cNvPr>
          <p:cNvSpPr txBox="1"/>
          <p:nvPr/>
        </p:nvSpPr>
        <p:spPr>
          <a:xfrm>
            <a:off x="2765780" y="5754665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&lt; 200</a:t>
            </a:r>
          </a:p>
        </p:txBody>
      </p:sp>
      <p:sp>
        <p:nvSpPr>
          <p:cNvPr id="66" name="TextBox 31">
            <a:extLst>
              <a:ext uri="{FF2B5EF4-FFF2-40B4-BE49-F238E27FC236}">
                <a16:creationId xmlns:a16="http://schemas.microsoft.com/office/drawing/2014/main" id="{527F6476-02A4-F6B7-8E13-23CE5EF43C95}"/>
              </a:ext>
            </a:extLst>
          </p:cNvPr>
          <p:cNvSpPr txBox="1"/>
          <p:nvPr/>
        </p:nvSpPr>
        <p:spPr>
          <a:xfrm>
            <a:off x="1324876" y="5906328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1,4</a:t>
            </a:r>
          </a:p>
        </p:txBody>
      </p:sp>
      <p:sp>
        <p:nvSpPr>
          <p:cNvPr id="67" name="TextBox 32">
            <a:extLst>
              <a:ext uri="{FF2B5EF4-FFF2-40B4-BE49-F238E27FC236}">
                <a16:creationId xmlns:a16="http://schemas.microsoft.com/office/drawing/2014/main" id="{037F746D-0965-7C28-6C62-7BA1E4945E78}"/>
              </a:ext>
            </a:extLst>
          </p:cNvPr>
          <p:cNvSpPr txBox="1"/>
          <p:nvPr/>
        </p:nvSpPr>
        <p:spPr>
          <a:xfrm>
            <a:off x="2166299" y="5899371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195,64..</a:t>
            </a:r>
          </a:p>
        </p:txBody>
      </p:sp>
      <p:sp>
        <p:nvSpPr>
          <p:cNvPr id="68" name="TextBox 33">
            <a:extLst>
              <a:ext uri="{FF2B5EF4-FFF2-40B4-BE49-F238E27FC236}">
                <a16:creationId xmlns:a16="http://schemas.microsoft.com/office/drawing/2014/main" id="{9621FA88-C986-BF04-0717-B01FA808912A}"/>
              </a:ext>
            </a:extLst>
          </p:cNvPr>
          <p:cNvSpPr txBox="1"/>
          <p:nvPr/>
        </p:nvSpPr>
        <p:spPr>
          <a:xfrm>
            <a:off x="3447747" y="5899371"/>
            <a:ext cx="62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lager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CA4D6D98-D4DA-DB69-CE68-80DB2E0F8F8C}"/>
              </a:ext>
            </a:extLst>
          </p:cNvPr>
          <p:cNvSpPr txBox="1"/>
          <p:nvPr/>
        </p:nvSpPr>
        <p:spPr>
          <a:xfrm>
            <a:off x="6833489" y="2372810"/>
            <a:ext cx="2696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aantal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is het aantal leeuwen </a:t>
            </a:r>
          </a:p>
          <a:p>
            <a:pPr algn="l"/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t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is 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het aantal jaren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F6038068-A996-0E8E-7FF3-286392FAF7B7}"/>
              </a:ext>
            </a:extLst>
          </p:cNvPr>
          <p:cNvSpPr txBox="1"/>
          <p:nvPr/>
        </p:nvSpPr>
        <p:spPr>
          <a:xfrm>
            <a:off x="6280635" y="2938818"/>
            <a:ext cx="439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Bereken de halveringstijd van de neushoorns?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BBA2832C-2909-D80C-1C49-B6E341B00F32}"/>
              </a:ext>
            </a:extLst>
          </p:cNvPr>
          <p:cNvSpPr txBox="1"/>
          <p:nvPr/>
        </p:nvSpPr>
        <p:spPr>
          <a:xfrm>
            <a:off x="6283671" y="3209192"/>
            <a:ext cx="439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Rond je antwoord af op hele jaren.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4A336420-6C34-3607-54CB-EC8395D5E2EE}"/>
              </a:ext>
            </a:extLst>
          </p:cNvPr>
          <p:cNvSpPr txBox="1"/>
          <p:nvPr/>
        </p:nvSpPr>
        <p:spPr>
          <a:xfrm>
            <a:off x="6275311" y="3706079"/>
            <a:ext cx="2416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Inkl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emmen naar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aantal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14F1E9D7-DF06-EA5E-4882-208ADA7D9EA6}"/>
              </a:ext>
            </a:extLst>
          </p:cNvPr>
          <p:cNvSpPr txBox="1"/>
          <p:nvPr/>
        </p:nvSpPr>
        <p:spPr>
          <a:xfrm>
            <a:off x="8507303" y="3712717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F2800E"/>
                </a:solidFill>
                <a:latin typeface="Aptos" panose="020B0004020202020204" pitchFamily="34" charset="0"/>
              </a:rPr>
              <a:t>20</a:t>
            </a:r>
            <a:r>
              <a:rPr lang="nl-NL" sz="1600" b="0" dirty="0">
                <a:solidFill>
                  <a:srgbClr val="F2800E"/>
                </a:solidFill>
                <a:effectLst/>
                <a:latin typeface="Aptos" panose="020B0004020202020204" pitchFamily="34" charset="0"/>
              </a:rPr>
              <a:t>0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x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2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BE52C735-9D44-89F9-D387-19125BFB07A5}"/>
              </a:ext>
            </a:extLst>
          </p:cNvPr>
          <p:cNvSpPr txBox="1"/>
          <p:nvPr/>
        </p:nvSpPr>
        <p:spPr>
          <a:xfrm>
            <a:off x="9153488" y="3719355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4</a:t>
            </a:r>
            <a:r>
              <a:rPr lang="nl-NL" sz="1600" b="0" dirty="0"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00</a:t>
            </a:r>
          </a:p>
        </p:txBody>
      </p:sp>
      <p:cxnSp>
        <p:nvCxnSpPr>
          <p:cNvPr id="77" name="Straight Connector 10">
            <a:extLst>
              <a:ext uri="{FF2B5EF4-FFF2-40B4-BE49-F238E27FC236}">
                <a16:creationId xmlns:a16="http://schemas.microsoft.com/office/drawing/2014/main" id="{ABCEFE8F-D543-9F9D-BFB3-2DD339EC7285}"/>
              </a:ext>
            </a:extLst>
          </p:cNvPr>
          <p:cNvCxnSpPr>
            <a:cxnSpLocks/>
          </p:cNvCxnSpPr>
          <p:nvPr/>
        </p:nvCxnSpPr>
        <p:spPr>
          <a:xfrm>
            <a:off x="6573260" y="4682300"/>
            <a:ext cx="31079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2">
            <a:extLst>
              <a:ext uri="{FF2B5EF4-FFF2-40B4-BE49-F238E27FC236}">
                <a16:creationId xmlns:a16="http://schemas.microsoft.com/office/drawing/2014/main" id="{64DC9241-6EC6-F858-5D33-314E6272E683}"/>
              </a:ext>
            </a:extLst>
          </p:cNvPr>
          <p:cNvCxnSpPr>
            <a:cxnSpLocks/>
          </p:cNvCxnSpPr>
          <p:nvPr/>
        </p:nvCxnSpPr>
        <p:spPr>
          <a:xfrm>
            <a:off x="7388583" y="4339081"/>
            <a:ext cx="0" cy="191041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4">
            <a:extLst>
              <a:ext uri="{FF2B5EF4-FFF2-40B4-BE49-F238E27FC236}">
                <a16:creationId xmlns:a16="http://schemas.microsoft.com/office/drawing/2014/main" id="{4CF46EAF-42A0-3588-3D83-F975B7B946D1}"/>
              </a:ext>
            </a:extLst>
          </p:cNvPr>
          <p:cNvCxnSpPr>
            <a:cxnSpLocks/>
          </p:cNvCxnSpPr>
          <p:nvPr/>
        </p:nvCxnSpPr>
        <p:spPr>
          <a:xfrm>
            <a:off x="8790470" y="4352627"/>
            <a:ext cx="0" cy="189687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15">
            <a:extLst>
              <a:ext uri="{FF2B5EF4-FFF2-40B4-BE49-F238E27FC236}">
                <a16:creationId xmlns:a16="http://schemas.microsoft.com/office/drawing/2014/main" id="{B65243CD-8231-EBAB-C313-77F7B32C2CD9}"/>
              </a:ext>
            </a:extLst>
          </p:cNvPr>
          <p:cNvSpPr txBox="1"/>
          <p:nvPr/>
        </p:nvSpPr>
        <p:spPr>
          <a:xfrm>
            <a:off x="6676259" y="4339099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tijd</a:t>
            </a:r>
          </a:p>
        </p:txBody>
      </p:sp>
      <p:sp>
        <p:nvSpPr>
          <p:cNvPr id="83" name="TextBox 16">
            <a:extLst>
              <a:ext uri="{FF2B5EF4-FFF2-40B4-BE49-F238E27FC236}">
                <a16:creationId xmlns:a16="http://schemas.microsoft.com/office/drawing/2014/main" id="{1BC12432-C716-8061-9603-554E62934678}"/>
              </a:ext>
            </a:extLst>
          </p:cNvPr>
          <p:cNvSpPr txBox="1"/>
          <p:nvPr/>
        </p:nvSpPr>
        <p:spPr>
          <a:xfrm>
            <a:off x="7564407" y="4330558"/>
            <a:ext cx="934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leeuwen</a:t>
            </a:r>
          </a:p>
        </p:txBody>
      </p:sp>
      <p:sp>
        <p:nvSpPr>
          <p:cNvPr id="84" name="TextBox 18">
            <a:extLst>
              <a:ext uri="{FF2B5EF4-FFF2-40B4-BE49-F238E27FC236}">
                <a16:creationId xmlns:a16="http://schemas.microsoft.com/office/drawing/2014/main" id="{AACD325B-458D-DD4D-FA2A-EA6CF0E10F2D}"/>
              </a:ext>
            </a:extLst>
          </p:cNvPr>
          <p:cNvSpPr txBox="1"/>
          <p:nvPr/>
        </p:nvSpPr>
        <p:spPr>
          <a:xfrm>
            <a:off x="8974086" y="4348144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400</a:t>
            </a:r>
          </a:p>
        </p:txBody>
      </p:sp>
      <p:sp>
        <p:nvSpPr>
          <p:cNvPr id="85" name="TextBox 20">
            <a:extLst>
              <a:ext uri="{FF2B5EF4-FFF2-40B4-BE49-F238E27FC236}">
                <a16:creationId xmlns:a16="http://schemas.microsoft.com/office/drawing/2014/main" id="{09D1790B-F0E9-550F-2A98-1B8F08FC3179}"/>
              </a:ext>
            </a:extLst>
          </p:cNvPr>
          <p:cNvSpPr txBox="1"/>
          <p:nvPr/>
        </p:nvSpPr>
        <p:spPr>
          <a:xfrm>
            <a:off x="6797272" y="469208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86" name="TextBox 21">
            <a:extLst>
              <a:ext uri="{FF2B5EF4-FFF2-40B4-BE49-F238E27FC236}">
                <a16:creationId xmlns:a16="http://schemas.microsoft.com/office/drawing/2014/main" id="{4D539A7E-8CC7-5D29-72C6-BEF456498602}"/>
              </a:ext>
            </a:extLst>
          </p:cNvPr>
          <p:cNvSpPr txBox="1"/>
          <p:nvPr/>
        </p:nvSpPr>
        <p:spPr>
          <a:xfrm>
            <a:off x="7628542" y="4692083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288</a:t>
            </a:r>
          </a:p>
        </p:txBody>
      </p:sp>
      <p:sp>
        <p:nvSpPr>
          <p:cNvPr id="87" name="TextBox 22">
            <a:extLst>
              <a:ext uri="{FF2B5EF4-FFF2-40B4-BE49-F238E27FC236}">
                <a16:creationId xmlns:a16="http://schemas.microsoft.com/office/drawing/2014/main" id="{5980E49D-B577-5BC7-AE3D-03BF5E46622A}"/>
              </a:ext>
            </a:extLst>
          </p:cNvPr>
          <p:cNvSpPr txBox="1"/>
          <p:nvPr/>
        </p:nvSpPr>
        <p:spPr>
          <a:xfrm>
            <a:off x="8923086" y="4677319"/>
            <a:ext cx="62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lager</a:t>
            </a:r>
          </a:p>
        </p:txBody>
      </p:sp>
      <p:sp>
        <p:nvSpPr>
          <p:cNvPr id="88" name="TextBox 23">
            <a:extLst>
              <a:ext uri="{FF2B5EF4-FFF2-40B4-BE49-F238E27FC236}">
                <a16:creationId xmlns:a16="http://schemas.microsoft.com/office/drawing/2014/main" id="{B1EF7AC6-8C47-E10E-73BA-826FA095AC6C}"/>
              </a:ext>
            </a:extLst>
          </p:cNvPr>
          <p:cNvSpPr txBox="1"/>
          <p:nvPr/>
        </p:nvSpPr>
        <p:spPr>
          <a:xfrm>
            <a:off x="6797272" y="500220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89" name="TextBox 24">
            <a:extLst>
              <a:ext uri="{FF2B5EF4-FFF2-40B4-BE49-F238E27FC236}">
                <a16:creationId xmlns:a16="http://schemas.microsoft.com/office/drawing/2014/main" id="{03925379-4CD8-2785-C021-DAF0E6129658}"/>
              </a:ext>
            </a:extLst>
          </p:cNvPr>
          <p:cNvSpPr txBox="1"/>
          <p:nvPr/>
        </p:nvSpPr>
        <p:spPr>
          <a:xfrm>
            <a:off x="7620106" y="5002202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345,6</a:t>
            </a:r>
          </a:p>
        </p:txBody>
      </p:sp>
      <p:sp>
        <p:nvSpPr>
          <p:cNvPr id="90" name="TextBox 25">
            <a:extLst>
              <a:ext uri="{FF2B5EF4-FFF2-40B4-BE49-F238E27FC236}">
                <a16:creationId xmlns:a16="http://schemas.microsoft.com/office/drawing/2014/main" id="{BDEAF712-BD4E-3A84-90A2-6909C9BA24F3}"/>
              </a:ext>
            </a:extLst>
          </p:cNvPr>
          <p:cNvSpPr txBox="1"/>
          <p:nvPr/>
        </p:nvSpPr>
        <p:spPr>
          <a:xfrm>
            <a:off x="8916538" y="4992616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hoger</a:t>
            </a:r>
          </a:p>
        </p:txBody>
      </p:sp>
      <p:sp>
        <p:nvSpPr>
          <p:cNvPr id="91" name="TextBox 28">
            <a:extLst>
              <a:ext uri="{FF2B5EF4-FFF2-40B4-BE49-F238E27FC236}">
                <a16:creationId xmlns:a16="http://schemas.microsoft.com/office/drawing/2014/main" id="{A0C7DC53-EE59-6271-D68F-B987D759A0F9}"/>
              </a:ext>
            </a:extLst>
          </p:cNvPr>
          <p:cNvSpPr txBox="1"/>
          <p:nvPr/>
        </p:nvSpPr>
        <p:spPr>
          <a:xfrm>
            <a:off x="6796985" y="531208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92" name="TextBox 29">
            <a:extLst>
              <a:ext uri="{FF2B5EF4-FFF2-40B4-BE49-F238E27FC236}">
                <a16:creationId xmlns:a16="http://schemas.microsoft.com/office/drawing/2014/main" id="{98709732-3DB8-2BF4-C417-9019D4D75AE7}"/>
              </a:ext>
            </a:extLst>
          </p:cNvPr>
          <p:cNvSpPr txBox="1"/>
          <p:nvPr/>
        </p:nvSpPr>
        <p:spPr>
          <a:xfrm>
            <a:off x="7628542" y="530361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414,72</a:t>
            </a:r>
          </a:p>
        </p:txBody>
      </p:sp>
      <p:sp>
        <p:nvSpPr>
          <p:cNvPr id="93" name="TextBox 30">
            <a:extLst>
              <a:ext uri="{FF2B5EF4-FFF2-40B4-BE49-F238E27FC236}">
                <a16:creationId xmlns:a16="http://schemas.microsoft.com/office/drawing/2014/main" id="{2E678A04-F3E5-D915-7401-66F906AA0DC4}"/>
              </a:ext>
            </a:extLst>
          </p:cNvPr>
          <p:cNvSpPr txBox="1"/>
          <p:nvPr/>
        </p:nvSpPr>
        <p:spPr>
          <a:xfrm>
            <a:off x="8909990" y="5312080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hoger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E309FCF6-BD57-88C7-F29E-1BA1DF354666}"/>
              </a:ext>
            </a:extLst>
          </p:cNvPr>
          <p:cNvSpPr txBox="1"/>
          <p:nvPr/>
        </p:nvSpPr>
        <p:spPr>
          <a:xfrm>
            <a:off x="6696695" y="6374351"/>
            <a:ext cx="3054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Dus de </a:t>
            </a:r>
            <a:r>
              <a:rPr lang="nl-NL" sz="1600" dirty="0">
                <a:solidFill>
                  <a:srgbClr val="00B0F0"/>
                </a:solidFill>
              </a:rPr>
              <a:t>verdubbelingstijd </a:t>
            </a:r>
            <a:r>
              <a:rPr lang="nl-NL" sz="1600" dirty="0"/>
              <a:t>= </a:t>
            </a:r>
            <a:r>
              <a:rPr lang="nl-NL" sz="1600" dirty="0">
                <a:solidFill>
                  <a:srgbClr val="00B0F0"/>
                </a:solidFill>
              </a:rPr>
              <a:t>4 jaar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F37CF58C-A3B0-9C9D-545C-92D0340A54D1}"/>
              </a:ext>
            </a:extLst>
          </p:cNvPr>
          <p:cNvSpPr/>
          <p:nvPr/>
        </p:nvSpPr>
        <p:spPr>
          <a:xfrm>
            <a:off x="6716603" y="5048326"/>
            <a:ext cx="2879922" cy="5955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/>
          </a:p>
        </p:txBody>
      </p:sp>
      <p:sp>
        <p:nvSpPr>
          <p:cNvPr id="100" name="Tekstvak 99">
            <a:extLst>
              <a:ext uri="{FF2B5EF4-FFF2-40B4-BE49-F238E27FC236}">
                <a16:creationId xmlns:a16="http://schemas.microsoft.com/office/drawing/2014/main" id="{4967C996-62D8-196B-55CD-10BC0C08D02A}"/>
              </a:ext>
            </a:extLst>
          </p:cNvPr>
          <p:cNvSpPr txBox="1"/>
          <p:nvPr/>
        </p:nvSpPr>
        <p:spPr>
          <a:xfrm>
            <a:off x="8182603" y="5134336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&lt; 400</a:t>
            </a:r>
          </a:p>
        </p:txBody>
      </p:sp>
    </p:spTree>
    <p:extLst>
      <p:ext uri="{BB962C8B-B14F-4D97-AF65-F5344CB8AC3E}">
        <p14:creationId xmlns:p14="http://schemas.microsoft.com/office/powerpoint/2010/main" val="33823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14" grpId="0"/>
      <p:bldP spid="215" grpId="0"/>
      <p:bldP spid="239" grpId="0"/>
      <p:bldP spid="240" grpId="0"/>
      <p:bldP spid="10" grpId="0"/>
      <p:bldP spid="12" grpId="0"/>
      <p:bldP spid="15" grpId="0"/>
      <p:bldP spid="18" grpId="0"/>
      <p:bldP spid="19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9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4" grpId="0"/>
      <p:bldP spid="56" grpId="0"/>
      <p:bldP spid="57" grpId="0"/>
      <p:bldP spid="58" grpId="0"/>
      <p:bldP spid="59" grpId="0"/>
      <p:bldP spid="62" grpId="0"/>
      <p:bldP spid="63" grpId="0"/>
      <p:bldP spid="64" grpId="0" animBg="1"/>
      <p:bldP spid="65" grpId="0"/>
      <p:bldP spid="66" grpId="0"/>
      <p:bldP spid="67" grpId="0"/>
      <p:bldP spid="68" grpId="0"/>
      <p:bldP spid="71" grpId="0"/>
      <p:bldP spid="72" grpId="0"/>
      <p:bldP spid="73" grpId="0"/>
      <p:bldP spid="74" grpId="0"/>
      <p:bldP spid="75" grpId="0"/>
      <p:bldP spid="76" grpId="0"/>
      <p:bldP spid="80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8" grpId="0"/>
      <p:bldP spid="99" grpId="0" animBg="1"/>
      <p:bldP spid="10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8AE9E-BDC7-0775-9B5E-9271CF269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070632D3-8010-633C-4C0C-21FD615134C4}"/>
              </a:ext>
            </a:extLst>
          </p:cNvPr>
          <p:cNvSpPr txBox="1"/>
          <p:nvPr/>
        </p:nvSpPr>
        <p:spPr>
          <a:xfrm>
            <a:off x="337243" y="226337"/>
            <a:ext cx="3552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</a:t>
            </a:r>
            <a:r>
              <a:rPr lang="nl-NL" sz="1800" dirty="0"/>
              <a:t>7U en V Periodiek verband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C8AAC61-C21B-76B6-FD06-F6C92631F608}"/>
              </a:ext>
            </a:extLst>
          </p:cNvPr>
          <p:cNvSpPr txBox="1"/>
          <p:nvPr/>
        </p:nvSpPr>
        <p:spPr>
          <a:xfrm>
            <a:off x="263604" y="711915"/>
            <a:ext cx="7729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/>
              <a:t>Een periodiek verband kun je herkennen aan een patroon dat telkens terugkomt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441A69A0-8CC3-6C14-D872-A110E5E6208F}"/>
              </a:ext>
            </a:extLst>
          </p:cNvPr>
          <p:cNvCxnSpPr>
            <a:cxnSpLocks/>
          </p:cNvCxnSpPr>
          <p:nvPr/>
        </p:nvCxnSpPr>
        <p:spPr>
          <a:xfrm>
            <a:off x="0" y="1391220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37557FEE-6EA8-83C9-C9FE-B991288C2AC8}"/>
              </a:ext>
            </a:extLst>
          </p:cNvPr>
          <p:cNvSpPr txBox="1"/>
          <p:nvPr/>
        </p:nvSpPr>
        <p:spPr>
          <a:xfrm>
            <a:off x="263604" y="997438"/>
            <a:ext cx="9340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600" b="1" dirty="0"/>
              <a:t>Grafieken die zich na een bepaalde periode weer herhalen noemen we periodieke grafieken</a:t>
            </a:r>
            <a:r>
              <a:rPr lang="nl-NL" sz="1600" dirty="0"/>
              <a:t>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93237F9-6184-015C-76E4-683B4A0BB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5" y="1456415"/>
            <a:ext cx="3052164" cy="172944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62C719D-C7F4-649F-9106-FE6FB6E9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48" y="1456415"/>
            <a:ext cx="3115845" cy="1724125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C0FA2F-0B4F-3309-99C4-C9A32998A867}"/>
              </a:ext>
            </a:extLst>
          </p:cNvPr>
          <p:cNvCxnSpPr>
            <a:cxnSpLocks/>
          </p:cNvCxnSpPr>
          <p:nvPr/>
        </p:nvCxnSpPr>
        <p:spPr>
          <a:xfrm>
            <a:off x="1598064" y="1509875"/>
            <a:ext cx="0" cy="1440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22C3923-74DC-E814-FD54-E392A4288C3E}"/>
              </a:ext>
            </a:extLst>
          </p:cNvPr>
          <p:cNvCxnSpPr>
            <a:cxnSpLocks/>
          </p:cNvCxnSpPr>
          <p:nvPr/>
        </p:nvCxnSpPr>
        <p:spPr>
          <a:xfrm>
            <a:off x="2647772" y="1509874"/>
            <a:ext cx="0" cy="1440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66763B64-EFA9-887D-BF1D-8195BC410E5A}"/>
              </a:ext>
            </a:extLst>
          </p:cNvPr>
          <p:cNvSpPr txBox="1"/>
          <p:nvPr/>
        </p:nvSpPr>
        <p:spPr>
          <a:xfrm>
            <a:off x="3315769" y="2149200"/>
            <a:ext cx="1540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e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 zo door……..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B7766FD-E627-442F-7DD4-AC5BBF089599}"/>
              </a:ext>
            </a:extLst>
          </p:cNvPr>
          <p:cNvSpPr txBox="1"/>
          <p:nvPr/>
        </p:nvSpPr>
        <p:spPr>
          <a:xfrm>
            <a:off x="3315769" y="2487754"/>
            <a:ext cx="2524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Wel een periodiek verband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57C1396C-7B05-00B0-C84E-A2FFA3B040A2}"/>
              </a:ext>
            </a:extLst>
          </p:cNvPr>
          <p:cNvSpPr txBox="1"/>
          <p:nvPr/>
        </p:nvSpPr>
        <p:spPr>
          <a:xfrm>
            <a:off x="9806301" y="2487754"/>
            <a:ext cx="2290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G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een periodiek verband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71D9031-978D-3B2F-1800-F7353D364529}"/>
              </a:ext>
            </a:extLst>
          </p:cNvPr>
          <p:cNvSpPr txBox="1"/>
          <p:nvPr/>
        </p:nvSpPr>
        <p:spPr>
          <a:xfrm>
            <a:off x="8734659" y="989906"/>
            <a:ext cx="1540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olidFill>
                  <a:srgbClr val="000000"/>
                </a:solidFill>
                <a:latin typeface="Aptos" panose="020B0004020202020204" pitchFamily="34" charset="0"/>
              </a:rPr>
              <a:t>Deze hebben :</a:t>
            </a:r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F485925-AF0E-BAD0-30AB-203497935D9F}"/>
              </a:ext>
            </a:extLst>
          </p:cNvPr>
          <p:cNvSpPr txBox="1"/>
          <p:nvPr/>
        </p:nvSpPr>
        <p:spPr>
          <a:xfrm>
            <a:off x="10102589" y="264920"/>
            <a:ext cx="20722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0000"/>
                </a:solidFill>
                <a:latin typeface="Aptos" panose="020B0004020202020204" pitchFamily="34" charset="0"/>
              </a:rPr>
              <a:t>Periode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0000"/>
                </a:solidFill>
                <a:latin typeface="Aptos" panose="020B0004020202020204" pitchFamily="34" charset="0"/>
              </a:rPr>
              <a:t>Frequentie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Evenwichtsstand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Amplitude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D25C56D5-F141-7BE2-CC60-E72A5A6E5672}"/>
              </a:ext>
            </a:extLst>
          </p:cNvPr>
          <p:cNvSpPr txBox="1"/>
          <p:nvPr/>
        </p:nvSpPr>
        <p:spPr>
          <a:xfrm>
            <a:off x="47383" y="3283841"/>
            <a:ext cx="85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Periode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F9E1A406-2675-54E2-CB38-4032999D00A2}"/>
              </a:ext>
            </a:extLst>
          </p:cNvPr>
          <p:cNvSpPr txBox="1"/>
          <p:nvPr/>
        </p:nvSpPr>
        <p:spPr>
          <a:xfrm>
            <a:off x="4243519" y="3296120"/>
            <a:ext cx="1694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Evenwichtsstand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989BEB0-4276-815B-6CBB-9978B30AA3B9}"/>
              </a:ext>
            </a:extLst>
          </p:cNvPr>
          <p:cNvSpPr txBox="1"/>
          <p:nvPr/>
        </p:nvSpPr>
        <p:spPr>
          <a:xfrm>
            <a:off x="8448995" y="3287459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Amplitude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536D50DB-10B7-BA73-A1FF-D9017618F720}"/>
              </a:ext>
            </a:extLst>
          </p:cNvPr>
          <p:cNvCxnSpPr>
            <a:cxnSpLocks/>
          </p:cNvCxnSpPr>
          <p:nvPr/>
        </p:nvCxnSpPr>
        <p:spPr>
          <a:xfrm>
            <a:off x="-17177" y="3235641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3FAC17E4-94FB-4652-735F-7859794CF8CB}"/>
              </a:ext>
            </a:extLst>
          </p:cNvPr>
          <p:cNvCxnSpPr>
            <a:cxnSpLocks/>
          </p:cNvCxnSpPr>
          <p:nvPr/>
        </p:nvCxnSpPr>
        <p:spPr>
          <a:xfrm>
            <a:off x="0" y="3810643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6813C6CB-8C27-82C5-187D-B575D022C133}"/>
              </a:ext>
            </a:extLst>
          </p:cNvPr>
          <p:cNvCxnSpPr>
            <a:cxnSpLocks/>
          </p:cNvCxnSpPr>
          <p:nvPr/>
        </p:nvCxnSpPr>
        <p:spPr>
          <a:xfrm>
            <a:off x="4252064" y="3248341"/>
            <a:ext cx="0" cy="3609659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9FEE73AA-B4F0-60D3-E515-279C5D9CC9D9}"/>
              </a:ext>
            </a:extLst>
          </p:cNvPr>
          <p:cNvCxnSpPr>
            <a:cxnSpLocks/>
          </p:cNvCxnSpPr>
          <p:nvPr/>
        </p:nvCxnSpPr>
        <p:spPr>
          <a:xfrm>
            <a:off x="8233810" y="3248341"/>
            <a:ext cx="0" cy="3609659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F574D5F6-5EDF-924D-7809-F20D3F07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29" b="5330"/>
          <a:stretch/>
        </p:blipFill>
        <p:spPr>
          <a:xfrm>
            <a:off x="509885" y="3907024"/>
            <a:ext cx="2861984" cy="1783788"/>
          </a:xfrm>
          <a:prstGeom prst="rect">
            <a:avLst/>
          </a:prstGeom>
        </p:spPr>
      </p:pic>
      <p:sp>
        <p:nvSpPr>
          <p:cNvPr id="35" name="Tekstvak 34">
            <a:extLst>
              <a:ext uri="{FF2B5EF4-FFF2-40B4-BE49-F238E27FC236}">
                <a16:creationId xmlns:a16="http://schemas.microsoft.com/office/drawing/2014/main" id="{836493FB-E919-D583-D975-D5D1D30DCE2F}"/>
              </a:ext>
            </a:extLst>
          </p:cNvPr>
          <p:cNvSpPr txBox="1"/>
          <p:nvPr/>
        </p:nvSpPr>
        <p:spPr>
          <a:xfrm>
            <a:off x="749485" y="3272116"/>
            <a:ext cx="4375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600" dirty="0">
                <a:sym typeface="Wingdings" panose="05000000000000000000" pitchFamily="2" charset="2"/>
              </a:rPr>
              <a:t></a:t>
            </a:r>
            <a:r>
              <a:rPr lang="nl-NL" sz="1600" dirty="0"/>
              <a:t> wanneer begint een iets opnieuw</a:t>
            </a:r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FFD8FFA2-C5AF-D350-A35F-172C2397E826}"/>
              </a:ext>
            </a:extLst>
          </p:cNvPr>
          <p:cNvGrpSpPr/>
          <p:nvPr/>
        </p:nvGrpSpPr>
        <p:grpSpPr>
          <a:xfrm>
            <a:off x="896040" y="5106015"/>
            <a:ext cx="858340" cy="307777"/>
            <a:chOff x="3242538" y="3408175"/>
            <a:chExt cx="858340" cy="307777"/>
          </a:xfrm>
        </p:grpSpPr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E04AC3B2-D826-66BC-92E7-2C1A9558F3DB}"/>
                </a:ext>
              </a:extLst>
            </p:cNvPr>
            <p:cNvCxnSpPr>
              <a:cxnSpLocks/>
            </p:cNvCxnSpPr>
            <p:nvPr/>
          </p:nvCxnSpPr>
          <p:spPr>
            <a:xfrm>
              <a:off x="3242538" y="3483520"/>
              <a:ext cx="858340" cy="0"/>
            </a:xfrm>
            <a:prstGeom prst="straightConnector1">
              <a:avLst/>
            </a:prstGeom>
            <a:ln w="1587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181B5E1E-C3D5-E164-4268-AA3C298F1FCD}"/>
                </a:ext>
              </a:extLst>
            </p:cNvPr>
            <p:cNvSpPr txBox="1"/>
            <p:nvPr/>
          </p:nvSpPr>
          <p:spPr>
            <a:xfrm>
              <a:off x="3283598" y="3408175"/>
              <a:ext cx="7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periode</a:t>
              </a:r>
            </a:p>
          </p:txBody>
        </p:sp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331A4B35-54D9-1AFF-0B4F-3E6460D9D6D1}"/>
              </a:ext>
            </a:extLst>
          </p:cNvPr>
          <p:cNvGrpSpPr/>
          <p:nvPr/>
        </p:nvGrpSpPr>
        <p:grpSpPr>
          <a:xfrm>
            <a:off x="2114415" y="4049861"/>
            <a:ext cx="833765" cy="307777"/>
            <a:chOff x="1331640" y="4633391"/>
            <a:chExt cx="833765" cy="307777"/>
          </a:xfrm>
        </p:grpSpPr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C06B3E33-7786-1BB1-564A-C016DDFB45E9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40" y="4941168"/>
              <a:ext cx="833765" cy="0"/>
            </a:xfrm>
            <a:prstGeom prst="straightConnector1">
              <a:avLst/>
            </a:prstGeom>
            <a:ln w="1587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5493A5D3-5321-DED4-43E6-4A35BC76E63B}"/>
                </a:ext>
              </a:extLst>
            </p:cNvPr>
            <p:cNvSpPr txBox="1"/>
            <p:nvPr/>
          </p:nvSpPr>
          <p:spPr>
            <a:xfrm>
              <a:off x="1368836" y="4633391"/>
              <a:ext cx="7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periode</a:t>
              </a:r>
            </a:p>
          </p:txBody>
        </p: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F6AE8BC-25AA-E22F-310E-5B1C3FD811D9}"/>
              </a:ext>
            </a:extLst>
          </p:cNvPr>
          <p:cNvSpPr txBox="1"/>
          <p:nvPr/>
        </p:nvSpPr>
        <p:spPr>
          <a:xfrm>
            <a:off x="761691" y="5802872"/>
            <a:ext cx="218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Dus de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periode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2 sec</a:t>
            </a:r>
            <a:endParaRPr lang="nl-NL" sz="1600" b="0" dirty="0">
              <a:solidFill>
                <a:srgbClr val="00B0F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8344D2AA-BCD9-6B4C-8D98-65C826D74AA2}"/>
              </a:ext>
            </a:extLst>
          </p:cNvPr>
          <p:cNvSpPr txBox="1"/>
          <p:nvPr/>
        </p:nvSpPr>
        <p:spPr>
          <a:xfrm>
            <a:off x="-42730" y="6218293"/>
            <a:ext cx="4407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 frequentie = hoe vaak komt dit voor in 1 min.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A632C930-005D-D64C-0AC1-307C4486BFDB}"/>
              </a:ext>
            </a:extLst>
          </p:cNvPr>
          <p:cNvSpPr txBox="1"/>
          <p:nvPr/>
        </p:nvSpPr>
        <p:spPr>
          <a:xfrm>
            <a:off x="1203529" y="6518851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60 sec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55484BC1-190E-3A7D-BF74-7B677FF8D1A8}"/>
              </a:ext>
            </a:extLst>
          </p:cNvPr>
          <p:cNvSpPr txBox="1"/>
          <p:nvPr/>
        </p:nvSpPr>
        <p:spPr>
          <a:xfrm>
            <a:off x="1995526" y="6518851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2 sec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84E44B5-9C8E-5DD2-D285-E58AEADBDFE7}"/>
              </a:ext>
            </a:extLst>
          </p:cNvPr>
          <p:cNvSpPr txBox="1"/>
          <p:nvPr/>
        </p:nvSpPr>
        <p:spPr>
          <a:xfrm>
            <a:off x="2639226" y="6518851"/>
            <a:ext cx="973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30 keer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4DB81053-27A3-1DE2-797C-6FD4D4D17E66}"/>
              </a:ext>
            </a:extLst>
          </p:cNvPr>
          <p:cNvSpPr txBox="1"/>
          <p:nvPr/>
        </p:nvSpPr>
        <p:spPr>
          <a:xfrm>
            <a:off x="5822449" y="3313870"/>
            <a:ext cx="2427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  <a:sym typeface="Wingdings" panose="05000000000000000000" pitchFamily="2" charset="2"/>
              </a:rPr>
              <a:t> het gemiddelde niveau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51" name="Afbeelding 50">
            <a:extLst>
              <a:ext uri="{FF2B5EF4-FFF2-40B4-BE49-F238E27FC236}">
                <a16:creationId xmlns:a16="http://schemas.microsoft.com/office/drawing/2014/main" id="{4E1B6BC8-81B6-63D2-C89A-D7B0A487A7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29" b="5330"/>
          <a:stretch/>
        </p:blipFill>
        <p:spPr>
          <a:xfrm>
            <a:off x="4467887" y="3867084"/>
            <a:ext cx="2861984" cy="1783788"/>
          </a:xfrm>
          <a:prstGeom prst="rect">
            <a:avLst/>
          </a:prstGeom>
        </p:spPr>
      </p:pic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FEF7D0F7-5D87-3C74-9770-0431EDA34BF2}"/>
              </a:ext>
            </a:extLst>
          </p:cNvPr>
          <p:cNvCxnSpPr>
            <a:cxnSpLocks/>
          </p:cNvCxnSpPr>
          <p:nvPr/>
        </p:nvCxnSpPr>
        <p:spPr>
          <a:xfrm>
            <a:off x="4910064" y="4720985"/>
            <a:ext cx="2419807" cy="0"/>
          </a:xfrm>
          <a:prstGeom prst="line">
            <a:avLst/>
          </a:prstGeom>
          <a:ln w="19050">
            <a:solidFill>
              <a:srgbClr val="5ED8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A247D396-5D4A-8CFA-65B6-40A90B47A8A7}"/>
              </a:ext>
            </a:extLst>
          </p:cNvPr>
          <p:cNvSpPr txBox="1"/>
          <p:nvPr/>
        </p:nvSpPr>
        <p:spPr>
          <a:xfrm>
            <a:off x="4448238" y="5802872"/>
            <a:ext cx="307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Dus de </a:t>
            </a:r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evenwichtstand 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= </a:t>
            </a:r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1,5 sec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B694BE81-55DE-3E91-89A6-3E1A3B353BBF}"/>
              </a:ext>
            </a:extLst>
          </p:cNvPr>
          <p:cNvCxnSpPr>
            <a:cxnSpLocks/>
          </p:cNvCxnSpPr>
          <p:nvPr/>
        </p:nvCxnSpPr>
        <p:spPr>
          <a:xfrm>
            <a:off x="4910064" y="4325093"/>
            <a:ext cx="2419807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75639C6-57CD-763D-C1BD-A27F2D8F8F5B}"/>
              </a:ext>
            </a:extLst>
          </p:cNvPr>
          <p:cNvCxnSpPr>
            <a:cxnSpLocks/>
          </p:cNvCxnSpPr>
          <p:nvPr/>
        </p:nvCxnSpPr>
        <p:spPr>
          <a:xfrm>
            <a:off x="4910064" y="5121255"/>
            <a:ext cx="2419807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FAED26C6-8C5E-7E27-99C3-57087476D828}"/>
              </a:ext>
            </a:extLst>
          </p:cNvPr>
          <p:cNvSpPr txBox="1"/>
          <p:nvPr/>
        </p:nvSpPr>
        <p:spPr>
          <a:xfrm>
            <a:off x="7261482" y="417400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2,5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D66CE515-6053-A706-4D97-BDF8D2143CC4}"/>
              </a:ext>
            </a:extLst>
          </p:cNvPr>
          <p:cNvSpPr txBox="1"/>
          <p:nvPr/>
        </p:nvSpPr>
        <p:spPr>
          <a:xfrm>
            <a:off x="7261482" y="4929417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0,5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B5552890-92CF-8701-B4E6-6C802ECB0386}"/>
              </a:ext>
            </a:extLst>
          </p:cNvPr>
          <p:cNvSpPr txBox="1"/>
          <p:nvPr/>
        </p:nvSpPr>
        <p:spPr>
          <a:xfrm>
            <a:off x="7269100" y="454903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1,5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60" name="Afbeelding 59">
            <a:extLst>
              <a:ext uri="{FF2B5EF4-FFF2-40B4-BE49-F238E27FC236}">
                <a16:creationId xmlns:a16="http://schemas.microsoft.com/office/drawing/2014/main" id="{BE74AE9C-A556-6927-E9EC-9A1EC19C6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29" b="5330"/>
          <a:stretch/>
        </p:blipFill>
        <p:spPr>
          <a:xfrm>
            <a:off x="8366169" y="3858423"/>
            <a:ext cx="2861984" cy="1783788"/>
          </a:xfrm>
          <a:prstGeom prst="rect">
            <a:avLst/>
          </a:prstGeom>
        </p:spPr>
      </p:pic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350BF81D-8A72-4A77-BD02-EE7200144ECA}"/>
              </a:ext>
            </a:extLst>
          </p:cNvPr>
          <p:cNvCxnSpPr>
            <a:cxnSpLocks/>
          </p:cNvCxnSpPr>
          <p:nvPr/>
        </p:nvCxnSpPr>
        <p:spPr>
          <a:xfrm>
            <a:off x="8808346" y="4712324"/>
            <a:ext cx="2419807" cy="0"/>
          </a:xfrm>
          <a:prstGeom prst="line">
            <a:avLst/>
          </a:prstGeom>
          <a:ln w="19050">
            <a:solidFill>
              <a:srgbClr val="5ED8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1577FD38-2347-AFDF-4411-48605FCEB593}"/>
              </a:ext>
            </a:extLst>
          </p:cNvPr>
          <p:cNvCxnSpPr>
            <a:cxnSpLocks/>
          </p:cNvCxnSpPr>
          <p:nvPr/>
        </p:nvCxnSpPr>
        <p:spPr>
          <a:xfrm>
            <a:off x="8808346" y="4316432"/>
            <a:ext cx="2419807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B280635B-1F98-757C-22BB-56FD48B16F63}"/>
              </a:ext>
            </a:extLst>
          </p:cNvPr>
          <p:cNvCxnSpPr>
            <a:cxnSpLocks/>
          </p:cNvCxnSpPr>
          <p:nvPr/>
        </p:nvCxnSpPr>
        <p:spPr>
          <a:xfrm>
            <a:off x="8808346" y="5112594"/>
            <a:ext cx="2419807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>
            <a:extLst>
              <a:ext uri="{FF2B5EF4-FFF2-40B4-BE49-F238E27FC236}">
                <a16:creationId xmlns:a16="http://schemas.microsoft.com/office/drawing/2014/main" id="{F2E410AB-BB20-32D7-7B2F-11A2425EA22A}"/>
              </a:ext>
            </a:extLst>
          </p:cNvPr>
          <p:cNvSpPr txBox="1"/>
          <p:nvPr/>
        </p:nvSpPr>
        <p:spPr>
          <a:xfrm>
            <a:off x="11159764" y="4165339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2,5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433618A7-F4E6-80A3-4840-F213E74BFDCE}"/>
              </a:ext>
            </a:extLst>
          </p:cNvPr>
          <p:cNvSpPr txBox="1"/>
          <p:nvPr/>
        </p:nvSpPr>
        <p:spPr>
          <a:xfrm>
            <a:off x="11159764" y="4920756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0,5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FE933232-551A-E582-66EC-A1F73BE3706E}"/>
              </a:ext>
            </a:extLst>
          </p:cNvPr>
          <p:cNvSpPr txBox="1"/>
          <p:nvPr/>
        </p:nvSpPr>
        <p:spPr>
          <a:xfrm>
            <a:off x="11167382" y="4540369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1,5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2A54E209-5D3B-32B8-6A0C-01C38A73E701}"/>
              </a:ext>
            </a:extLst>
          </p:cNvPr>
          <p:cNvSpPr txBox="1"/>
          <p:nvPr/>
        </p:nvSpPr>
        <p:spPr>
          <a:xfrm>
            <a:off x="9438509" y="3287459"/>
            <a:ext cx="244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verschil tussen top en </a:t>
            </a:r>
          </a:p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       evenwichtsstand</a:t>
            </a:r>
            <a:endParaRPr lang="nl-NL" sz="16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1E35DBE-A1A2-AEA8-B709-970D9A5E8EE9}"/>
              </a:ext>
            </a:extLst>
          </p:cNvPr>
          <p:cNvCxnSpPr/>
          <p:nvPr/>
        </p:nvCxnSpPr>
        <p:spPr>
          <a:xfrm flipV="1">
            <a:off x="9200114" y="4297382"/>
            <a:ext cx="0" cy="43200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58AC55B4-1BD0-D93A-156D-7C9D0E1B5C2F}"/>
              </a:ext>
            </a:extLst>
          </p:cNvPr>
          <p:cNvCxnSpPr/>
          <p:nvPr/>
        </p:nvCxnSpPr>
        <p:spPr>
          <a:xfrm flipV="1">
            <a:off x="9604157" y="4712324"/>
            <a:ext cx="0" cy="43200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C673C7EE-4483-80F9-ECEE-C285C5136604}"/>
              </a:ext>
            </a:extLst>
          </p:cNvPr>
          <p:cNvCxnSpPr/>
          <p:nvPr/>
        </p:nvCxnSpPr>
        <p:spPr>
          <a:xfrm flipV="1">
            <a:off x="10006564" y="4288985"/>
            <a:ext cx="0" cy="43200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C2E7725D-6F60-DFCC-BA27-547529CF097E}"/>
              </a:ext>
            </a:extLst>
          </p:cNvPr>
          <p:cNvCxnSpPr/>
          <p:nvPr/>
        </p:nvCxnSpPr>
        <p:spPr>
          <a:xfrm flipV="1">
            <a:off x="10400264" y="4689255"/>
            <a:ext cx="0" cy="43200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A8A00F19-A519-4EE4-EDC8-0FB0949BF6C6}"/>
              </a:ext>
            </a:extLst>
          </p:cNvPr>
          <p:cNvCxnSpPr/>
          <p:nvPr/>
        </p:nvCxnSpPr>
        <p:spPr>
          <a:xfrm flipV="1">
            <a:off x="10806664" y="4299812"/>
            <a:ext cx="0" cy="43200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kstvak 75">
            <a:extLst>
              <a:ext uri="{FF2B5EF4-FFF2-40B4-BE49-F238E27FC236}">
                <a16:creationId xmlns:a16="http://schemas.microsoft.com/office/drawing/2014/main" id="{84452BC4-4B3D-2A1B-B7F1-4A9951839FF1}"/>
              </a:ext>
            </a:extLst>
          </p:cNvPr>
          <p:cNvSpPr txBox="1"/>
          <p:nvPr/>
        </p:nvSpPr>
        <p:spPr>
          <a:xfrm>
            <a:off x="8282011" y="5802872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Dus de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amplitude</a:t>
            </a:r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 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1 sec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35" grpId="0"/>
      <p:bldP spid="44" grpId="0"/>
      <p:bldP spid="46" grpId="0"/>
      <p:bldP spid="47" grpId="0"/>
      <p:bldP spid="49" grpId="0"/>
      <p:bldP spid="50" grpId="0"/>
      <p:bldP spid="54" grpId="0"/>
      <p:bldP spid="57" grpId="0"/>
      <p:bldP spid="58" grpId="0"/>
      <p:bldP spid="59" grpId="0"/>
      <p:bldP spid="64" grpId="0"/>
      <p:bldP spid="65" grpId="0"/>
      <p:bldP spid="66" grpId="0"/>
      <p:bldP spid="67" grpId="0"/>
      <p:bldP spid="7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54F73-0495-D681-1B7C-A8DA9C56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9D049894-C6EC-D424-A45F-1CB86B317889}"/>
              </a:ext>
            </a:extLst>
          </p:cNvPr>
          <p:cNvSpPr txBox="1"/>
          <p:nvPr/>
        </p:nvSpPr>
        <p:spPr>
          <a:xfrm>
            <a:off x="337243" y="226337"/>
            <a:ext cx="64338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</a:t>
            </a:r>
            <a:r>
              <a:rPr lang="nl-NL" sz="1800" dirty="0"/>
              <a:t>7V Periode , frequentie </a:t>
            </a:r>
            <a:r>
              <a:rPr lang="nl-NL" dirty="0"/>
              <a:t>e</a:t>
            </a:r>
            <a:r>
              <a:rPr lang="nl-NL" sz="1800" dirty="0"/>
              <a:t>venwichtsstand</a:t>
            </a:r>
            <a:r>
              <a:rPr lang="nl-NL" dirty="0"/>
              <a:t> en</a:t>
            </a:r>
            <a:r>
              <a:rPr lang="nl-NL" sz="1800" dirty="0"/>
              <a:t> amplitude</a:t>
            </a:r>
          </a:p>
        </p:txBody>
      </p:sp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D7DFFD9C-86F6-00C1-CD0E-ABA4ECD283C6}"/>
              </a:ext>
            </a:extLst>
          </p:cNvPr>
          <p:cNvCxnSpPr>
            <a:cxnSpLocks/>
          </p:cNvCxnSpPr>
          <p:nvPr/>
        </p:nvCxnSpPr>
        <p:spPr>
          <a:xfrm>
            <a:off x="0" y="1391220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7A64723B-02EB-8D53-194C-7EC5E00548E4}"/>
              </a:ext>
            </a:extLst>
          </p:cNvPr>
          <p:cNvSpPr txBox="1"/>
          <p:nvPr/>
        </p:nvSpPr>
        <p:spPr>
          <a:xfrm>
            <a:off x="2355586" y="702354"/>
            <a:ext cx="9340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600" b="1" dirty="0"/>
              <a:t>Geef van onderstaande periodieke grafieken de:</a:t>
            </a:r>
            <a:endParaRPr lang="nl-NL" sz="16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969E62B-713C-6FE5-C388-F202087DA81E}"/>
              </a:ext>
            </a:extLst>
          </p:cNvPr>
          <p:cNvSpPr txBox="1"/>
          <p:nvPr/>
        </p:nvSpPr>
        <p:spPr>
          <a:xfrm>
            <a:off x="7025853" y="247034"/>
            <a:ext cx="20722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0000"/>
                </a:solidFill>
                <a:latin typeface="Aptos" panose="020B0004020202020204" pitchFamily="34" charset="0"/>
              </a:rPr>
              <a:t>Periode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0000"/>
                </a:solidFill>
                <a:latin typeface="Aptos" panose="020B0004020202020204" pitchFamily="34" charset="0"/>
              </a:rPr>
              <a:t>Frequentie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Evenwichtsstand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Amplitude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64915C-119E-FACE-0468-95D039C0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805" r="33313"/>
          <a:stretch/>
        </p:blipFill>
        <p:spPr>
          <a:xfrm>
            <a:off x="4882296" y="1582264"/>
            <a:ext cx="1911351" cy="217130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B82AEE6-502D-BF46-047A-51D93F72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990" b="9847"/>
          <a:stretch/>
        </p:blipFill>
        <p:spPr>
          <a:xfrm>
            <a:off x="333418" y="1551753"/>
            <a:ext cx="2757309" cy="195750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8A284B4-4508-229F-9455-0967F91E2C12}"/>
              </a:ext>
            </a:extLst>
          </p:cNvPr>
          <p:cNvSpPr txBox="1"/>
          <p:nvPr/>
        </p:nvSpPr>
        <p:spPr>
          <a:xfrm>
            <a:off x="2986647" y="2248240"/>
            <a:ext cx="117157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nl-NL" sz="1400" b="0" dirty="0">
              <a:solidFill>
                <a:srgbClr val="0070C0"/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nl-NL" sz="14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Tijd in sec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47B466F-F19C-E8C6-D81E-CA4974EE95FB}"/>
              </a:ext>
            </a:extLst>
          </p:cNvPr>
          <p:cNvSpPr txBox="1"/>
          <p:nvPr/>
        </p:nvSpPr>
        <p:spPr>
          <a:xfrm>
            <a:off x="82593" y="1470729"/>
            <a:ext cx="11715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0070C0"/>
                </a:solidFill>
                <a:latin typeface="Aptos" panose="020B0004020202020204" pitchFamily="34" charset="0"/>
              </a:rPr>
              <a:t>Hoogte in m</a:t>
            </a:r>
            <a:endParaRPr lang="nl-NL" sz="1400" b="0" dirty="0">
              <a:solidFill>
                <a:srgbClr val="0070C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98777A9-6E57-DC8F-8195-8932EB42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95996" b="27816"/>
          <a:stretch/>
        </p:blipFill>
        <p:spPr>
          <a:xfrm>
            <a:off x="4545858" y="1846576"/>
            <a:ext cx="334554" cy="156733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752891C-E176-7C83-4446-4F40CA7E45F6}"/>
              </a:ext>
            </a:extLst>
          </p:cNvPr>
          <p:cNvSpPr txBox="1"/>
          <p:nvPr/>
        </p:nvSpPr>
        <p:spPr>
          <a:xfrm>
            <a:off x="6660239" y="2592856"/>
            <a:ext cx="11715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4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Tijd in sec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D65DAFC-44C0-4D62-B155-A4A58DBF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544" r="298"/>
          <a:stretch/>
        </p:blipFill>
        <p:spPr>
          <a:xfrm>
            <a:off x="9183539" y="1581794"/>
            <a:ext cx="1600259" cy="2171306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8CEB594-AE1F-6390-788F-5AB61402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5963" b="9847"/>
          <a:stretch/>
        </p:blipFill>
        <p:spPr>
          <a:xfrm>
            <a:off x="8846285" y="1582264"/>
            <a:ext cx="337255" cy="195750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EAF12519-A10F-4B64-D127-2437CFAD410C}"/>
              </a:ext>
            </a:extLst>
          </p:cNvPr>
          <p:cNvSpPr txBox="1"/>
          <p:nvPr/>
        </p:nvSpPr>
        <p:spPr>
          <a:xfrm>
            <a:off x="8597752" y="1449252"/>
            <a:ext cx="11715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0070C0"/>
                </a:solidFill>
                <a:latin typeface="Aptos" panose="020B0004020202020204" pitchFamily="34" charset="0"/>
              </a:rPr>
              <a:t>Hoogte in m</a:t>
            </a:r>
            <a:endParaRPr lang="nl-NL" sz="1400" b="0" dirty="0">
              <a:solidFill>
                <a:srgbClr val="0070C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7008DA0-4092-5D25-1932-E7F6693755C5}"/>
              </a:ext>
            </a:extLst>
          </p:cNvPr>
          <p:cNvSpPr txBox="1"/>
          <p:nvPr/>
        </p:nvSpPr>
        <p:spPr>
          <a:xfrm>
            <a:off x="10690470" y="2376615"/>
            <a:ext cx="11715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4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Tijd in sec</a:t>
            </a:r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79E4B177-5175-252A-19E6-3801FC09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4"/>
          <a:stretch/>
        </p:blipFill>
        <p:spPr>
          <a:xfrm>
            <a:off x="10510689" y="1818905"/>
            <a:ext cx="154744" cy="128954"/>
          </a:xfrm>
          <a:prstGeom prst="rect">
            <a:avLst/>
          </a:prstGeom>
        </p:spPr>
      </p:pic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1E294AFB-B601-A02F-AE6A-C11B5EA2CD1F}"/>
              </a:ext>
            </a:extLst>
          </p:cNvPr>
          <p:cNvCxnSpPr>
            <a:cxnSpLocks/>
          </p:cNvCxnSpPr>
          <p:nvPr/>
        </p:nvCxnSpPr>
        <p:spPr>
          <a:xfrm>
            <a:off x="10510689" y="1892906"/>
            <a:ext cx="273109" cy="813618"/>
          </a:xfrm>
          <a:prstGeom prst="line">
            <a:avLst/>
          </a:prstGeom>
          <a:ln>
            <a:solidFill>
              <a:srgbClr val="C81F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B03CA97A-1FF7-7AF0-C419-1EAAA90EBF19}"/>
              </a:ext>
            </a:extLst>
          </p:cNvPr>
          <p:cNvCxnSpPr>
            <a:cxnSpLocks/>
          </p:cNvCxnSpPr>
          <p:nvPr/>
        </p:nvCxnSpPr>
        <p:spPr>
          <a:xfrm>
            <a:off x="3883349" y="1399541"/>
            <a:ext cx="0" cy="546678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EB3D4EC4-10DD-08CC-C13E-4CE220493202}"/>
              </a:ext>
            </a:extLst>
          </p:cNvPr>
          <p:cNvCxnSpPr>
            <a:cxnSpLocks/>
          </p:cNvCxnSpPr>
          <p:nvPr/>
        </p:nvCxnSpPr>
        <p:spPr>
          <a:xfrm>
            <a:off x="8254405" y="1391220"/>
            <a:ext cx="0" cy="546678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ijdelijke aanduiding voor inhoud 2">
            <a:extLst>
              <a:ext uri="{FF2B5EF4-FFF2-40B4-BE49-F238E27FC236}">
                <a16:creationId xmlns:a16="http://schemas.microsoft.com/office/drawing/2014/main" id="{3FCF7E40-AC31-121C-9F53-785C362B0208}"/>
              </a:ext>
            </a:extLst>
          </p:cNvPr>
          <p:cNvSpPr txBox="1">
            <a:spLocks/>
          </p:cNvSpPr>
          <p:nvPr/>
        </p:nvSpPr>
        <p:spPr>
          <a:xfrm>
            <a:off x="-7905" y="3989472"/>
            <a:ext cx="3562656" cy="45478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00B0F0"/>
                </a:solidFill>
              </a:rPr>
              <a:t>Periode                       	</a:t>
            </a:r>
          </a:p>
        </p:txBody>
      </p:sp>
      <p:sp>
        <p:nvSpPr>
          <p:cNvPr id="36" name="Tijdelijke aanduiding voor inhoud 2">
            <a:extLst>
              <a:ext uri="{FF2B5EF4-FFF2-40B4-BE49-F238E27FC236}">
                <a16:creationId xmlns:a16="http://schemas.microsoft.com/office/drawing/2014/main" id="{CDF18B85-783B-EBCF-5B88-30D859F5702C}"/>
              </a:ext>
            </a:extLst>
          </p:cNvPr>
          <p:cNvSpPr txBox="1">
            <a:spLocks/>
          </p:cNvSpPr>
          <p:nvPr/>
        </p:nvSpPr>
        <p:spPr>
          <a:xfrm>
            <a:off x="-7907" y="4870151"/>
            <a:ext cx="3800635" cy="47423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5ED802"/>
                </a:solidFill>
              </a:rPr>
              <a:t>Evenwichtsstand     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37" name="Tijdelijke aanduiding voor inhoud 2">
            <a:extLst>
              <a:ext uri="{FF2B5EF4-FFF2-40B4-BE49-F238E27FC236}">
                <a16:creationId xmlns:a16="http://schemas.microsoft.com/office/drawing/2014/main" id="{D4E8E24A-D089-1524-D620-00C5D2480FA7}"/>
              </a:ext>
            </a:extLst>
          </p:cNvPr>
          <p:cNvSpPr txBox="1">
            <a:spLocks/>
          </p:cNvSpPr>
          <p:nvPr/>
        </p:nvSpPr>
        <p:spPr>
          <a:xfrm>
            <a:off x="-7908" y="5302996"/>
            <a:ext cx="3891257" cy="4547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7030A0"/>
                </a:solidFill>
              </a:rPr>
              <a:t>Amplitude                   	</a:t>
            </a:r>
          </a:p>
        </p:txBody>
      </p:sp>
      <p:sp>
        <p:nvSpPr>
          <p:cNvPr id="38" name="Tijdelijke aanduiding voor inhoud 2">
            <a:extLst>
              <a:ext uri="{FF2B5EF4-FFF2-40B4-BE49-F238E27FC236}">
                <a16:creationId xmlns:a16="http://schemas.microsoft.com/office/drawing/2014/main" id="{48177041-CCC7-C204-2124-0BF78F24842B}"/>
              </a:ext>
            </a:extLst>
          </p:cNvPr>
          <p:cNvSpPr txBox="1">
            <a:spLocks/>
          </p:cNvSpPr>
          <p:nvPr/>
        </p:nvSpPr>
        <p:spPr>
          <a:xfrm>
            <a:off x="-7907" y="4422317"/>
            <a:ext cx="3762030" cy="45478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chemeClr val="tx1"/>
                </a:solidFill>
              </a:rPr>
              <a:t>Frequentie</a:t>
            </a:r>
            <a:r>
              <a:rPr lang="nl-NL" sz="1600" dirty="0">
                <a:solidFill>
                  <a:srgbClr val="00B0F0"/>
                </a:solidFill>
              </a:rPr>
              <a:t>                 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397B3EE-5FC3-D381-C880-13CB25410489}"/>
              </a:ext>
            </a:extLst>
          </p:cNvPr>
          <p:cNvSpPr txBox="1"/>
          <p:nvPr/>
        </p:nvSpPr>
        <p:spPr>
          <a:xfrm>
            <a:off x="1611419" y="400892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9192F37-B061-6555-5775-85DFC6F1A148}"/>
              </a:ext>
            </a:extLst>
          </p:cNvPr>
          <p:cNvSpPr txBox="1"/>
          <p:nvPr/>
        </p:nvSpPr>
        <p:spPr>
          <a:xfrm>
            <a:off x="1611419" y="443614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6D007169-78B2-F59D-5335-ECE3741F4BDA}"/>
              </a:ext>
            </a:extLst>
          </p:cNvPr>
          <p:cNvSpPr txBox="1"/>
          <p:nvPr/>
        </p:nvSpPr>
        <p:spPr>
          <a:xfrm>
            <a:off x="1611419" y="487604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2B77DDDC-A2A6-E03D-F134-FB61C19F2A10}"/>
              </a:ext>
            </a:extLst>
          </p:cNvPr>
          <p:cNvSpPr txBox="1"/>
          <p:nvPr/>
        </p:nvSpPr>
        <p:spPr>
          <a:xfrm>
            <a:off x="1611419" y="532493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43" name="Tijdelijke aanduiding voor inhoud 2">
            <a:extLst>
              <a:ext uri="{FF2B5EF4-FFF2-40B4-BE49-F238E27FC236}">
                <a16:creationId xmlns:a16="http://schemas.microsoft.com/office/drawing/2014/main" id="{83CCA124-8ED0-D825-11F3-7A1EBC887130}"/>
              </a:ext>
            </a:extLst>
          </p:cNvPr>
          <p:cNvSpPr txBox="1">
            <a:spLocks/>
          </p:cNvSpPr>
          <p:nvPr/>
        </p:nvSpPr>
        <p:spPr>
          <a:xfrm>
            <a:off x="4170716" y="3962212"/>
            <a:ext cx="3562656" cy="45478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00B0F0"/>
                </a:solidFill>
              </a:rPr>
              <a:t>Periode                       	</a:t>
            </a:r>
          </a:p>
        </p:txBody>
      </p:sp>
      <p:sp>
        <p:nvSpPr>
          <p:cNvPr id="44" name="Tijdelijke aanduiding voor inhoud 2">
            <a:extLst>
              <a:ext uri="{FF2B5EF4-FFF2-40B4-BE49-F238E27FC236}">
                <a16:creationId xmlns:a16="http://schemas.microsoft.com/office/drawing/2014/main" id="{CDAE9A7E-A60F-48A9-C7B4-185F395C99EE}"/>
              </a:ext>
            </a:extLst>
          </p:cNvPr>
          <p:cNvSpPr txBox="1">
            <a:spLocks/>
          </p:cNvSpPr>
          <p:nvPr/>
        </p:nvSpPr>
        <p:spPr>
          <a:xfrm>
            <a:off x="4170714" y="4842891"/>
            <a:ext cx="3800635" cy="47423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5ED802"/>
                </a:solidFill>
              </a:rPr>
              <a:t>Evenwichtsstand     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45" name="Tijdelijke aanduiding voor inhoud 2">
            <a:extLst>
              <a:ext uri="{FF2B5EF4-FFF2-40B4-BE49-F238E27FC236}">
                <a16:creationId xmlns:a16="http://schemas.microsoft.com/office/drawing/2014/main" id="{9AB58CEA-427B-35A6-C912-8016F3E5A353}"/>
              </a:ext>
            </a:extLst>
          </p:cNvPr>
          <p:cNvSpPr txBox="1">
            <a:spLocks/>
          </p:cNvSpPr>
          <p:nvPr/>
        </p:nvSpPr>
        <p:spPr>
          <a:xfrm>
            <a:off x="4170713" y="5275736"/>
            <a:ext cx="3891257" cy="4547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7030A0"/>
                </a:solidFill>
              </a:rPr>
              <a:t>Amplitude                   	</a:t>
            </a:r>
          </a:p>
        </p:txBody>
      </p:sp>
      <p:sp>
        <p:nvSpPr>
          <p:cNvPr id="46" name="Tijdelijke aanduiding voor inhoud 2">
            <a:extLst>
              <a:ext uri="{FF2B5EF4-FFF2-40B4-BE49-F238E27FC236}">
                <a16:creationId xmlns:a16="http://schemas.microsoft.com/office/drawing/2014/main" id="{1559F88E-FBE6-F521-1A61-B762E0615CA2}"/>
              </a:ext>
            </a:extLst>
          </p:cNvPr>
          <p:cNvSpPr txBox="1">
            <a:spLocks/>
          </p:cNvSpPr>
          <p:nvPr/>
        </p:nvSpPr>
        <p:spPr>
          <a:xfrm>
            <a:off x="4170714" y="4395057"/>
            <a:ext cx="3762030" cy="45478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00B0F0"/>
                </a:solidFill>
              </a:rPr>
              <a:t>Frequentie                 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8C07AED5-D9AD-B7AE-BF34-EAD45A36A40A}"/>
              </a:ext>
            </a:extLst>
          </p:cNvPr>
          <p:cNvSpPr txBox="1"/>
          <p:nvPr/>
        </p:nvSpPr>
        <p:spPr>
          <a:xfrm>
            <a:off x="5807132" y="398166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A7722391-044F-9FFA-7D43-6679604EAEA7}"/>
              </a:ext>
            </a:extLst>
          </p:cNvPr>
          <p:cNvSpPr txBox="1"/>
          <p:nvPr/>
        </p:nvSpPr>
        <p:spPr>
          <a:xfrm>
            <a:off x="5807132" y="440888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84D81801-3D5F-DD3D-1F23-431BD5543CFD}"/>
              </a:ext>
            </a:extLst>
          </p:cNvPr>
          <p:cNvSpPr txBox="1"/>
          <p:nvPr/>
        </p:nvSpPr>
        <p:spPr>
          <a:xfrm>
            <a:off x="5807132" y="484878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B3EC3069-752D-4C28-412A-B53F3A5D11E8}"/>
              </a:ext>
            </a:extLst>
          </p:cNvPr>
          <p:cNvSpPr txBox="1"/>
          <p:nvPr/>
        </p:nvSpPr>
        <p:spPr>
          <a:xfrm>
            <a:off x="5807132" y="529767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51" name="Tijdelijke aanduiding voor inhoud 2">
            <a:extLst>
              <a:ext uri="{FF2B5EF4-FFF2-40B4-BE49-F238E27FC236}">
                <a16:creationId xmlns:a16="http://schemas.microsoft.com/office/drawing/2014/main" id="{62C53802-16BA-1301-2110-40D4F0169CBD}"/>
              </a:ext>
            </a:extLst>
          </p:cNvPr>
          <p:cNvSpPr txBox="1">
            <a:spLocks/>
          </p:cNvSpPr>
          <p:nvPr/>
        </p:nvSpPr>
        <p:spPr>
          <a:xfrm>
            <a:off x="8533818" y="3989472"/>
            <a:ext cx="3562656" cy="45478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00B0F0"/>
                </a:solidFill>
              </a:rPr>
              <a:t>Periode                       	</a:t>
            </a:r>
          </a:p>
        </p:txBody>
      </p:sp>
      <p:sp>
        <p:nvSpPr>
          <p:cNvPr id="52" name="Tijdelijke aanduiding voor inhoud 2">
            <a:extLst>
              <a:ext uri="{FF2B5EF4-FFF2-40B4-BE49-F238E27FC236}">
                <a16:creationId xmlns:a16="http://schemas.microsoft.com/office/drawing/2014/main" id="{77AE2063-DC47-06D3-BDD2-1CCEDEC8A42A}"/>
              </a:ext>
            </a:extLst>
          </p:cNvPr>
          <p:cNvSpPr txBox="1">
            <a:spLocks/>
          </p:cNvSpPr>
          <p:nvPr/>
        </p:nvSpPr>
        <p:spPr>
          <a:xfrm>
            <a:off x="8533816" y="4870151"/>
            <a:ext cx="3800635" cy="47423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5ED802"/>
                </a:solidFill>
              </a:rPr>
              <a:t>Evenwichtsstand     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53" name="Tijdelijke aanduiding voor inhoud 2">
            <a:extLst>
              <a:ext uri="{FF2B5EF4-FFF2-40B4-BE49-F238E27FC236}">
                <a16:creationId xmlns:a16="http://schemas.microsoft.com/office/drawing/2014/main" id="{CA662820-EF09-6DDC-CDFF-4A7E894A9F05}"/>
              </a:ext>
            </a:extLst>
          </p:cNvPr>
          <p:cNvSpPr txBox="1">
            <a:spLocks/>
          </p:cNvSpPr>
          <p:nvPr/>
        </p:nvSpPr>
        <p:spPr>
          <a:xfrm>
            <a:off x="8533815" y="5302996"/>
            <a:ext cx="3891257" cy="4547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7030A0"/>
                </a:solidFill>
              </a:rPr>
              <a:t>Amplitude                   	</a:t>
            </a:r>
          </a:p>
        </p:txBody>
      </p:sp>
      <p:sp>
        <p:nvSpPr>
          <p:cNvPr id="54" name="Tijdelijke aanduiding voor inhoud 2">
            <a:extLst>
              <a:ext uri="{FF2B5EF4-FFF2-40B4-BE49-F238E27FC236}">
                <a16:creationId xmlns:a16="http://schemas.microsoft.com/office/drawing/2014/main" id="{DC7E82BD-6EF1-5E21-6432-FC3802FCE5EF}"/>
              </a:ext>
            </a:extLst>
          </p:cNvPr>
          <p:cNvSpPr txBox="1">
            <a:spLocks/>
          </p:cNvSpPr>
          <p:nvPr/>
        </p:nvSpPr>
        <p:spPr>
          <a:xfrm>
            <a:off x="8533816" y="4422317"/>
            <a:ext cx="3762030" cy="45478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chemeClr val="tx1"/>
                </a:solidFill>
              </a:rPr>
              <a:t>Frequentie</a:t>
            </a:r>
            <a:r>
              <a:rPr lang="nl-NL" sz="1600" dirty="0">
                <a:solidFill>
                  <a:srgbClr val="00B0F0"/>
                </a:solidFill>
              </a:rPr>
              <a:t>                 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63491139-BD6A-E58C-EBFD-9CF73BD4F79E}"/>
              </a:ext>
            </a:extLst>
          </p:cNvPr>
          <p:cNvSpPr txBox="1"/>
          <p:nvPr/>
        </p:nvSpPr>
        <p:spPr>
          <a:xfrm>
            <a:off x="10161688" y="400892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C2AE601A-E9E5-7E3F-6DD0-549C68A16787}"/>
              </a:ext>
            </a:extLst>
          </p:cNvPr>
          <p:cNvSpPr txBox="1"/>
          <p:nvPr/>
        </p:nvSpPr>
        <p:spPr>
          <a:xfrm>
            <a:off x="10161688" y="443614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8E55E8FF-E0E3-806E-FB03-08ADDDB48347}"/>
              </a:ext>
            </a:extLst>
          </p:cNvPr>
          <p:cNvSpPr txBox="1"/>
          <p:nvPr/>
        </p:nvSpPr>
        <p:spPr>
          <a:xfrm>
            <a:off x="10161688" y="487604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7E4F90A7-5181-4262-894D-B98C78EE386A}"/>
              </a:ext>
            </a:extLst>
          </p:cNvPr>
          <p:cNvSpPr txBox="1"/>
          <p:nvPr/>
        </p:nvSpPr>
        <p:spPr>
          <a:xfrm>
            <a:off x="10161688" y="5324937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959EE4B7-D60E-27A9-1BEC-B4F87A622B17}"/>
              </a:ext>
            </a:extLst>
          </p:cNvPr>
          <p:cNvCxnSpPr/>
          <p:nvPr/>
        </p:nvCxnSpPr>
        <p:spPr>
          <a:xfrm>
            <a:off x="654993" y="3005311"/>
            <a:ext cx="1584176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DD4545F-91BE-FE21-8332-33DA2FE07265}"/>
              </a:ext>
            </a:extLst>
          </p:cNvPr>
          <p:cNvCxnSpPr>
            <a:cxnSpLocks/>
          </p:cNvCxnSpPr>
          <p:nvPr/>
        </p:nvCxnSpPr>
        <p:spPr>
          <a:xfrm>
            <a:off x="697650" y="2405491"/>
            <a:ext cx="2392293" cy="0"/>
          </a:xfrm>
          <a:prstGeom prst="line">
            <a:avLst/>
          </a:prstGeom>
          <a:ln w="19050">
            <a:solidFill>
              <a:srgbClr val="66EC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met pijl 60">
            <a:extLst>
              <a:ext uri="{FF2B5EF4-FFF2-40B4-BE49-F238E27FC236}">
                <a16:creationId xmlns:a16="http://schemas.microsoft.com/office/drawing/2014/main" id="{11618FC6-69FB-E2C5-9C26-F82C9434835A}"/>
              </a:ext>
            </a:extLst>
          </p:cNvPr>
          <p:cNvCxnSpPr>
            <a:cxnSpLocks/>
          </p:cNvCxnSpPr>
          <p:nvPr/>
        </p:nvCxnSpPr>
        <p:spPr>
          <a:xfrm flipV="1">
            <a:off x="1197149" y="1873079"/>
            <a:ext cx="0" cy="532412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9C790601-B782-0AD8-A1F4-8B6F6B0CC3FE}"/>
              </a:ext>
            </a:extLst>
          </p:cNvPr>
          <p:cNvSpPr txBox="1"/>
          <p:nvPr/>
        </p:nvSpPr>
        <p:spPr>
          <a:xfrm>
            <a:off x="1937641" y="4008923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12 sec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3032A4B5-9B19-F6CA-4A2E-B112A5A1B795}"/>
              </a:ext>
            </a:extLst>
          </p:cNvPr>
          <p:cNvSpPr txBox="1"/>
          <p:nvPr/>
        </p:nvSpPr>
        <p:spPr>
          <a:xfrm>
            <a:off x="1933382" y="4430528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60 sec :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12 sec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CCC90093-202C-326B-76C7-AD8DD5D115A9}"/>
              </a:ext>
            </a:extLst>
          </p:cNvPr>
          <p:cNvSpPr txBox="1"/>
          <p:nvPr/>
        </p:nvSpPr>
        <p:spPr>
          <a:xfrm>
            <a:off x="3252795" y="444233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5</a:t>
            </a:r>
          </a:p>
        </p:txBody>
      </p: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A597EE5-A93C-C683-28AB-100582D1CBCA}"/>
              </a:ext>
            </a:extLst>
          </p:cNvPr>
          <p:cNvCxnSpPr>
            <a:cxnSpLocks/>
          </p:cNvCxnSpPr>
          <p:nvPr/>
        </p:nvCxnSpPr>
        <p:spPr>
          <a:xfrm>
            <a:off x="654993" y="1883381"/>
            <a:ext cx="2419807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78485629-98D3-F4C2-7D44-0DEB020FCF3C}"/>
              </a:ext>
            </a:extLst>
          </p:cNvPr>
          <p:cNvCxnSpPr>
            <a:cxnSpLocks/>
          </p:cNvCxnSpPr>
          <p:nvPr/>
        </p:nvCxnSpPr>
        <p:spPr>
          <a:xfrm>
            <a:off x="652576" y="2929111"/>
            <a:ext cx="2419807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kstvak 66">
            <a:extLst>
              <a:ext uri="{FF2B5EF4-FFF2-40B4-BE49-F238E27FC236}">
                <a16:creationId xmlns:a16="http://schemas.microsoft.com/office/drawing/2014/main" id="{07027960-150C-E198-3FC6-97788AA558BA}"/>
              </a:ext>
            </a:extLst>
          </p:cNvPr>
          <p:cNvSpPr txBox="1"/>
          <p:nvPr/>
        </p:nvSpPr>
        <p:spPr>
          <a:xfrm>
            <a:off x="3039396" y="1693001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4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7701DEBC-4A49-B061-D392-FEE2A396655F}"/>
              </a:ext>
            </a:extLst>
          </p:cNvPr>
          <p:cNvSpPr txBox="1"/>
          <p:nvPr/>
        </p:nvSpPr>
        <p:spPr>
          <a:xfrm>
            <a:off x="3060131" y="2750695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-4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DE2E2DB5-A45B-73C1-741D-9E2352B9A218}"/>
              </a:ext>
            </a:extLst>
          </p:cNvPr>
          <p:cNvSpPr txBox="1"/>
          <p:nvPr/>
        </p:nvSpPr>
        <p:spPr>
          <a:xfrm>
            <a:off x="3045444" y="2225695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0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6E7EAE8B-197D-3CEF-EB9B-36F60D5BC441}"/>
              </a:ext>
            </a:extLst>
          </p:cNvPr>
          <p:cNvSpPr txBox="1"/>
          <p:nvPr/>
        </p:nvSpPr>
        <p:spPr>
          <a:xfrm>
            <a:off x="1937641" y="4892092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0 sec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0A5F043A-ED53-4DFD-81FF-052FDB66B989}"/>
              </a:ext>
            </a:extLst>
          </p:cNvPr>
          <p:cNvSpPr txBox="1"/>
          <p:nvPr/>
        </p:nvSpPr>
        <p:spPr>
          <a:xfrm>
            <a:off x="1945767" y="5317985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4 m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496489E6-FABD-2B07-779E-7F586A3AC669}"/>
              </a:ext>
            </a:extLst>
          </p:cNvPr>
          <p:cNvCxnSpPr>
            <a:cxnSpLocks/>
          </p:cNvCxnSpPr>
          <p:nvPr/>
        </p:nvCxnSpPr>
        <p:spPr>
          <a:xfrm>
            <a:off x="4867712" y="2313115"/>
            <a:ext cx="1106744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58A31C26-79C3-C272-8BDA-90AC526735B4}"/>
              </a:ext>
            </a:extLst>
          </p:cNvPr>
          <p:cNvCxnSpPr>
            <a:cxnSpLocks/>
          </p:cNvCxnSpPr>
          <p:nvPr/>
        </p:nvCxnSpPr>
        <p:spPr>
          <a:xfrm>
            <a:off x="4710195" y="2315015"/>
            <a:ext cx="2392293" cy="0"/>
          </a:xfrm>
          <a:prstGeom prst="line">
            <a:avLst/>
          </a:prstGeom>
          <a:ln w="19050">
            <a:solidFill>
              <a:srgbClr val="66EC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met pijl 75">
            <a:extLst>
              <a:ext uri="{FF2B5EF4-FFF2-40B4-BE49-F238E27FC236}">
                <a16:creationId xmlns:a16="http://schemas.microsoft.com/office/drawing/2014/main" id="{B078223A-F3B3-3A0A-315A-D5316030EEAB}"/>
              </a:ext>
            </a:extLst>
          </p:cNvPr>
          <p:cNvCxnSpPr>
            <a:cxnSpLocks/>
          </p:cNvCxnSpPr>
          <p:nvPr/>
        </p:nvCxnSpPr>
        <p:spPr>
          <a:xfrm flipV="1">
            <a:off x="5677838" y="1640614"/>
            <a:ext cx="0" cy="68400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0CE33837-705F-E251-6E20-CAE737E4C891}"/>
              </a:ext>
            </a:extLst>
          </p:cNvPr>
          <p:cNvSpPr txBox="1"/>
          <p:nvPr/>
        </p:nvSpPr>
        <p:spPr>
          <a:xfrm>
            <a:off x="5998804" y="3987282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4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sec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49DBD473-FAE4-F338-815E-F04A3B91118C}"/>
              </a:ext>
            </a:extLst>
          </p:cNvPr>
          <p:cNvSpPr txBox="1"/>
          <p:nvPr/>
        </p:nvSpPr>
        <p:spPr>
          <a:xfrm>
            <a:off x="5994545" y="4408887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60 sec :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4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sec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441CB29B-A46B-71E1-9B8E-E1A55678895E}"/>
              </a:ext>
            </a:extLst>
          </p:cNvPr>
          <p:cNvSpPr txBox="1"/>
          <p:nvPr/>
        </p:nvSpPr>
        <p:spPr>
          <a:xfrm>
            <a:off x="7211005" y="4420692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15</a:t>
            </a:r>
          </a:p>
        </p:txBody>
      </p: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575D4BF0-2B44-0C7F-2318-D8CB59F0DD9F}"/>
              </a:ext>
            </a:extLst>
          </p:cNvPr>
          <p:cNvCxnSpPr>
            <a:cxnSpLocks/>
          </p:cNvCxnSpPr>
          <p:nvPr/>
        </p:nvCxnSpPr>
        <p:spPr>
          <a:xfrm>
            <a:off x="4610172" y="2978051"/>
            <a:ext cx="2419807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kstvak 81">
            <a:extLst>
              <a:ext uri="{FF2B5EF4-FFF2-40B4-BE49-F238E27FC236}">
                <a16:creationId xmlns:a16="http://schemas.microsoft.com/office/drawing/2014/main" id="{0AFDB3F5-8CA2-7561-716A-432BDA1B4D3A}"/>
              </a:ext>
            </a:extLst>
          </p:cNvPr>
          <p:cNvSpPr txBox="1"/>
          <p:nvPr/>
        </p:nvSpPr>
        <p:spPr>
          <a:xfrm>
            <a:off x="7040057" y="1457103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8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B3937408-FA8D-F2C0-D66E-0E607C550894}"/>
              </a:ext>
            </a:extLst>
          </p:cNvPr>
          <p:cNvSpPr txBox="1"/>
          <p:nvPr/>
        </p:nvSpPr>
        <p:spPr>
          <a:xfrm>
            <a:off x="7041537" y="2806196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-2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17C92503-6C26-D50A-7DEA-55B56763E664}"/>
              </a:ext>
            </a:extLst>
          </p:cNvPr>
          <p:cNvSpPr txBox="1"/>
          <p:nvPr/>
        </p:nvSpPr>
        <p:spPr>
          <a:xfrm>
            <a:off x="7025863" y="2146383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3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2D689ACC-BBAA-52B8-371A-9CFB9A93AABD}"/>
              </a:ext>
            </a:extLst>
          </p:cNvPr>
          <p:cNvSpPr txBox="1"/>
          <p:nvPr/>
        </p:nvSpPr>
        <p:spPr>
          <a:xfrm>
            <a:off x="5998804" y="4870451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3 sec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86" name="Tekstvak 85">
            <a:extLst>
              <a:ext uri="{FF2B5EF4-FFF2-40B4-BE49-F238E27FC236}">
                <a16:creationId xmlns:a16="http://schemas.microsoft.com/office/drawing/2014/main" id="{C47558A2-8F25-1DD0-356C-C780A2CC51B0}"/>
              </a:ext>
            </a:extLst>
          </p:cNvPr>
          <p:cNvSpPr txBox="1"/>
          <p:nvPr/>
        </p:nvSpPr>
        <p:spPr>
          <a:xfrm>
            <a:off x="6006930" y="5296344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5 m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93" name="Afbeelding 92">
            <a:extLst>
              <a:ext uri="{FF2B5EF4-FFF2-40B4-BE49-F238E27FC236}">
                <a16:creationId xmlns:a16="http://schemas.microsoft.com/office/drawing/2014/main" id="{67B0E371-083A-A150-78F8-165B99F3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24" t="2678" r="11653"/>
          <a:stretch/>
        </p:blipFill>
        <p:spPr>
          <a:xfrm>
            <a:off x="4591666" y="1615186"/>
            <a:ext cx="291632" cy="61200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95847CA-26D5-9747-552D-011CED3A4E39}"/>
              </a:ext>
            </a:extLst>
          </p:cNvPr>
          <p:cNvSpPr txBox="1"/>
          <p:nvPr/>
        </p:nvSpPr>
        <p:spPr>
          <a:xfrm>
            <a:off x="3903916" y="1399541"/>
            <a:ext cx="11715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1400" dirty="0">
                <a:solidFill>
                  <a:srgbClr val="0070C0"/>
                </a:solidFill>
                <a:latin typeface="Aptos" panose="020B0004020202020204" pitchFamily="34" charset="0"/>
              </a:rPr>
              <a:t>Hoogte in m</a:t>
            </a:r>
            <a:endParaRPr lang="nl-NL" sz="1400" b="0" dirty="0">
              <a:solidFill>
                <a:srgbClr val="0070C0"/>
              </a:solidFill>
              <a:effectLst/>
              <a:latin typeface="Aptos" panose="020B0004020202020204" pitchFamily="34" charset="0"/>
            </a:endParaRP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F5A571BA-A541-CCCD-AE4C-6092827C8C4A}"/>
              </a:ext>
            </a:extLst>
          </p:cNvPr>
          <p:cNvCxnSpPr>
            <a:cxnSpLocks/>
          </p:cNvCxnSpPr>
          <p:nvPr/>
        </p:nvCxnSpPr>
        <p:spPr>
          <a:xfrm>
            <a:off x="4612391" y="1628100"/>
            <a:ext cx="2419807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>
            <a:extLst>
              <a:ext uri="{FF2B5EF4-FFF2-40B4-BE49-F238E27FC236}">
                <a16:creationId xmlns:a16="http://schemas.microsoft.com/office/drawing/2014/main" id="{5051DEE6-84D5-8CEA-FE90-D117BE893450}"/>
              </a:ext>
            </a:extLst>
          </p:cNvPr>
          <p:cNvSpPr txBox="1"/>
          <p:nvPr/>
        </p:nvSpPr>
        <p:spPr>
          <a:xfrm>
            <a:off x="4660479" y="2040481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0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4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7930604B-BE9E-28D9-56E9-55DEF9FEEE2C}"/>
              </a:ext>
            </a:extLst>
          </p:cNvPr>
          <p:cNvSpPr txBox="1"/>
          <p:nvPr/>
        </p:nvSpPr>
        <p:spPr>
          <a:xfrm>
            <a:off x="4660479" y="177143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000" dirty="0">
                <a:solidFill>
                  <a:srgbClr val="0070C0"/>
                </a:solidFill>
                <a:latin typeface="Aptos" panose="020B0004020202020204" pitchFamily="34" charset="0"/>
              </a:rPr>
              <a:t>6</a:t>
            </a:r>
            <a:endParaRPr lang="nl-NL" sz="1000" b="0" dirty="0">
              <a:solidFill>
                <a:srgbClr val="0070C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E9D74092-F13C-6A0C-2B67-91BBAC87603B}"/>
              </a:ext>
            </a:extLst>
          </p:cNvPr>
          <p:cNvSpPr txBox="1"/>
          <p:nvPr/>
        </p:nvSpPr>
        <p:spPr>
          <a:xfrm>
            <a:off x="4663324" y="1569890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000" b="0" dirty="0">
                <a:solidFill>
                  <a:srgbClr val="0070C0"/>
                </a:solidFill>
                <a:effectLst/>
                <a:latin typeface="Aptos" panose="020B0004020202020204" pitchFamily="34" charset="0"/>
              </a:rPr>
              <a:t>8</a:t>
            </a:r>
          </a:p>
        </p:txBody>
      </p:sp>
      <p:cxnSp>
        <p:nvCxnSpPr>
          <p:cNvPr id="110" name="Rechte verbindingslijn met pijl 109">
            <a:extLst>
              <a:ext uri="{FF2B5EF4-FFF2-40B4-BE49-F238E27FC236}">
                <a16:creationId xmlns:a16="http://schemas.microsoft.com/office/drawing/2014/main" id="{EF37ECB2-E18A-FC87-E51B-91861F24B802}"/>
              </a:ext>
            </a:extLst>
          </p:cNvPr>
          <p:cNvCxnSpPr>
            <a:cxnSpLocks/>
          </p:cNvCxnSpPr>
          <p:nvPr/>
        </p:nvCxnSpPr>
        <p:spPr>
          <a:xfrm>
            <a:off x="9179477" y="1815649"/>
            <a:ext cx="132715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10">
            <a:extLst>
              <a:ext uri="{FF2B5EF4-FFF2-40B4-BE49-F238E27FC236}">
                <a16:creationId xmlns:a16="http://schemas.microsoft.com/office/drawing/2014/main" id="{1B8F5555-747A-934B-52CB-9398C4C1C014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8903684" y="2286240"/>
            <a:ext cx="2040451" cy="0"/>
          </a:xfrm>
          <a:prstGeom prst="line">
            <a:avLst/>
          </a:prstGeom>
          <a:ln w="19050">
            <a:solidFill>
              <a:srgbClr val="66EC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met pijl 111">
            <a:extLst>
              <a:ext uri="{FF2B5EF4-FFF2-40B4-BE49-F238E27FC236}">
                <a16:creationId xmlns:a16="http://schemas.microsoft.com/office/drawing/2014/main" id="{E580F4B7-EE88-160D-D449-3189BB2C64D2}"/>
              </a:ext>
            </a:extLst>
          </p:cNvPr>
          <p:cNvCxnSpPr>
            <a:cxnSpLocks/>
          </p:cNvCxnSpPr>
          <p:nvPr/>
        </p:nvCxnSpPr>
        <p:spPr>
          <a:xfrm flipV="1">
            <a:off x="10375400" y="1887104"/>
            <a:ext cx="0" cy="425152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kstvak 112">
            <a:extLst>
              <a:ext uri="{FF2B5EF4-FFF2-40B4-BE49-F238E27FC236}">
                <a16:creationId xmlns:a16="http://schemas.microsoft.com/office/drawing/2014/main" id="{1640215E-E1E9-12AF-1350-7B34815A90D5}"/>
              </a:ext>
            </a:extLst>
          </p:cNvPr>
          <p:cNvSpPr txBox="1"/>
          <p:nvPr/>
        </p:nvSpPr>
        <p:spPr>
          <a:xfrm>
            <a:off x="10398702" y="400937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5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sec</a:t>
            </a:r>
          </a:p>
        </p:txBody>
      </p:sp>
      <p:sp>
        <p:nvSpPr>
          <p:cNvPr id="114" name="Tekstvak 113">
            <a:extLst>
              <a:ext uri="{FF2B5EF4-FFF2-40B4-BE49-F238E27FC236}">
                <a16:creationId xmlns:a16="http://schemas.microsoft.com/office/drawing/2014/main" id="{DB3C6B26-4067-9CDA-25F6-7FE7F703882E}"/>
              </a:ext>
            </a:extLst>
          </p:cNvPr>
          <p:cNvSpPr txBox="1"/>
          <p:nvPr/>
        </p:nvSpPr>
        <p:spPr>
          <a:xfrm>
            <a:off x="10394443" y="4430975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60 sec :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5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sec</a:t>
            </a:r>
          </a:p>
        </p:txBody>
      </p:sp>
      <p:sp>
        <p:nvSpPr>
          <p:cNvPr id="115" name="Tekstvak 114">
            <a:extLst>
              <a:ext uri="{FF2B5EF4-FFF2-40B4-BE49-F238E27FC236}">
                <a16:creationId xmlns:a16="http://schemas.microsoft.com/office/drawing/2014/main" id="{300A8C6B-DCD6-264F-0910-3E8CB44C3870}"/>
              </a:ext>
            </a:extLst>
          </p:cNvPr>
          <p:cNvSpPr txBox="1"/>
          <p:nvPr/>
        </p:nvSpPr>
        <p:spPr>
          <a:xfrm>
            <a:off x="11610903" y="4442780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12</a:t>
            </a:r>
          </a:p>
        </p:txBody>
      </p: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70583CA8-C927-33D0-5DDA-5B473190B2B9}"/>
              </a:ext>
            </a:extLst>
          </p:cNvPr>
          <p:cNvCxnSpPr>
            <a:cxnSpLocks/>
          </p:cNvCxnSpPr>
          <p:nvPr/>
        </p:nvCxnSpPr>
        <p:spPr>
          <a:xfrm>
            <a:off x="8903309" y="2696301"/>
            <a:ext cx="2055904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kstvak 116">
            <a:extLst>
              <a:ext uri="{FF2B5EF4-FFF2-40B4-BE49-F238E27FC236}">
                <a16:creationId xmlns:a16="http://schemas.microsoft.com/office/drawing/2014/main" id="{FB413EED-C359-A10A-366D-CE059E636CF6}"/>
              </a:ext>
            </a:extLst>
          </p:cNvPr>
          <p:cNvSpPr txBox="1"/>
          <p:nvPr/>
        </p:nvSpPr>
        <p:spPr>
          <a:xfrm>
            <a:off x="10933101" y="1718489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4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18" name="Tekstvak 117">
            <a:extLst>
              <a:ext uri="{FF2B5EF4-FFF2-40B4-BE49-F238E27FC236}">
                <a16:creationId xmlns:a16="http://schemas.microsoft.com/office/drawing/2014/main" id="{5493A5D2-852B-AC2A-4275-62F055988E4E}"/>
              </a:ext>
            </a:extLst>
          </p:cNvPr>
          <p:cNvSpPr txBox="1"/>
          <p:nvPr/>
        </p:nvSpPr>
        <p:spPr>
          <a:xfrm>
            <a:off x="10886765" y="2526562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-2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BEB8021A-CDDE-15C6-D31A-858ACF6841B5}"/>
              </a:ext>
            </a:extLst>
          </p:cNvPr>
          <p:cNvSpPr txBox="1"/>
          <p:nvPr/>
        </p:nvSpPr>
        <p:spPr>
          <a:xfrm>
            <a:off x="10944135" y="2116963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1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20" name="Tekstvak 119">
            <a:extLst>
              <a:ext uri="{FF2B5EF4-FFF2-40B4-BE49-F238E27FC236}">
                <a16:creationId xmlns:a16="http://schemas.microsoft.com/office/drawing/2014/main" id="{134A2E29-2F70-E56B-7A11-5E84AE7819EE}"/>
              </a:ext>
            </a:extLst>
          </p:cNvPr>
          <p:cNvSpPr txBox="1"/>
          <p:nvPr/>
        </p:nvSpPr>
        <p:spPr>
          <a:xfrm>
            <a:off x="10398702" y="4892539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1 sec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51DBD09C-F6CF-59EA-70F3-12764A1A6667}"/>
              </a:ext>
            </a:extLst>
          </p:cNvPr>
          <p:cNvSpPr txBox="1"/>
          <p:nvPr/>
        </p:nvSpPr>
        <p:spPr>
          <a:xfrm>
            <a:off x="10406828" y="5318432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3 m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cxnSp>
        <p:nvCxnSpPr>
          <p:cNvPr id="122" name="Rechte verbindingslijn 121">
            <a:extLst>
              <a:ext uri="{FF2B5EF4-FFF2-40B4-BE49-F238E27FC236}">
                <a16:creationId xmlns:a16="http://schemas.microsoft.com/office/drawing/2014/main" id="{E48E05A3-18C6-996B-921F-4D4EED00E96C}"/>
              </a:ext>
            </a:extLst>
          </p:cNvPr>
          <p:cNvCxnSpPr>
            <a:cxnSpLocks/>
          </p:cNvCxnSpPr>
          <p:nvPr/>
        </p:nvCxnSpPr>
        <p:spPr>
          <a:xfrm>
            <a:off x="8906903" y="1901970"/>
            <a:ext cx="2047548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CAD2D9B7-6D62-6933-C35D-441327A2C4D3}"/>
              </a:ext>
            </a:extLst>
          </p:cNvPr>
          <p:cNvCxnSpPr>
            <a:cxnSpLocks/>
          </p:cNvCxnSpPr>
          <p:nvPr/>
        </p:nvCxnSpPr>
        <p:spPr>
          <a:xfrm>
            <a:off x="0" y="3791770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57901F51-E80E-28FD-6AE1-04A90C84DDF5}"/>
              </a:ext>
            </a:extLst>
          </p:cNvPr>
          <p:cNvCxnSpPr>
            <a:cxnSpLocks/>
          </p:cNvCxnSpPr>
          <p:nvPr/>
        </p:nvCxnSpPr>
        <p:spPr>
          <a:xfrm>
            <a:off x="-7908" y="5858695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kstvak 131">
            <a:extLst>
              <a:ext uri="{FF2B5EF4-FFF2-40B4-BE49-F238E27FC236}">
                <a16:creationId xmlns:a16="http://schemas.microsoft.com/office/drawing/2014/main" id="{BBCC43B0-3F27-2317-7940-90607E927833}"/>
              </a:ext>
            </a:extLst>
          </p:cNvPr>
          <p:cNvSpPr txBox="1"/>
          <p:nvPr/>
        </p:nvSpPr>
        <p:spPr>
          <a:xfrm>
            <a:off x="775373" y="5864556"/>
            <a:ext cx="2624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Wat is de hoogte na 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30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sec?</a:t>
            </a: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B562020D-8403-E102-404A-B473F398862E}"/>
              </a:ext>
            </a:extLst>
          </p:cNvPr>
          <p:cNvSpPr txBox="1"/>
          <p:nvPr/>
        </p:nvSpPr>
        <p:spPr>
          <a:xfrm>
            <a:off x="289109" y="6142771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30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sec</a:t>
            </a:r>
          </a:p>
        </p:txBody>
      </p:sp>
      <p:sp>
        <p:nvSpPr>
          <p:cNvPr id="134" name="Tekstvak 133">
            <a:extLst>
              <a:ext uri="{FF2B5EF4-FFF2-40B4-BE49-F238E27FC236}">
                <a16:creationId xmlns:a16="http://schemas.microsoft.com/office/drawing/2014/main" id="{46E87EA9-BF54-80B1-65C1-1C55E620E732}"/>
              </a:ext>
            </a:extLst>
          </p:cNvPr>
          <p:cNvSpPr txBox="1"/>
          <p:nvPr/>
        </p:nvSpPr>
        <p:spPr>
          <a:xfrm>
            <a:off x="936074" y="6142771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- </a:t>
            </a:r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12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sec</a:t>
            </a: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41684E93-CF8D-480B-BA54-01404CFBC594}"/>
              </a:ext>
            </a:extLst>
          </p:cNvPr>
          <p:cNvSpPr txBox="1"/>
          <p:nvPr/>
        </p:nvSpPr>
        <p:spPr>
          <a:xfrm>
            <a:off x="1658899" y="6142771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-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12 sec</a:t>
            </a: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66BFDC3A-2030-A11E-F6E1-1BAFE9863509}"/>
              </a:ext>
            </a:extLst>
          </p:cNvPr>
          <p:cNvSpPr txBox="1"/>
          <p:nvPr/>
        </p:nvSpPr>
        <p:spPr>
          <a:xfrm>
            <a:off x="2397545" y="615564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6 sec</a:t>
            </a: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7776CFD6-DE52-D6B3-9FC0-096784C45CED}"/>
              </a:ext>
            </a:extLst>
          </p:cNvPr>
          <p:cNvSpPr txBox="1"/>
          <p:nvPr/>
        </p:nvSpPr>
        <p:spPr>
          <a:xfrm>
            <a:off x="786741" y="6445861"/>
            <a:ext cx="2397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Dus de hoogte is dan 2 m</a:t>
            </a: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5C8E1A77-9046-B37C-2D57-68FC4E3760B2}"/>
              </a:ext>
            </a:extLst>
          </p:cNvPr>
          <p:cNvSpPr txBox="1"/>
          <p:nvPr/>
        </p:nvSpPr>
        <p:spPr>
          <a:xfrm>
            <a:off x="4839319" y="5865289"/>
            <a:ext cx="2624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Wat is de hoogte na 15 sec?</a:t>
            </a: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63187C61-E768-CDB3-FE6C-2002DBA225A2}"/>
              </a:ext>
            </a:extLst>
          </p:cNvPr>
          <p:cNvSpPr txBox="1"/>
          <p:nvPr/>
        </p:nvSpPr>
        <p:spPr>
          <a:xfrm>
            <a:off x="4353055" y="6143504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15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sec</a:t>
            </a: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154A2BB5-289A-D306-E3A2-C8A4E2876055}"/>
              </a:ext>
            </a:extLst>
          </p:cNvPr>
          <p:cNvSpPr txBox="1"/>
          <p:nvPr/>
        </p:nvSpPr>
        <p:spPr>
          <a:xfrm>
            <a:off x="5000020" y="614350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-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4 sec</a:t>
            </a: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806A7A19-DB09-89EA-3840-A4A0BF423E05}"/>
              </a:ext>
            </a:extLst>
          </p:cNvPr>
          <p:cNvSpPr txBox="1"/>
          <p:nvPr/>
        </p:nvSpPr>
        <p:spPr>
          <a:xfrm>
            <a:off x="5628839" y="614350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-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4 sec</a:t>
            </a: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BD8E8F12-D41C-6C9B-0754-139867AA5C2C}"/>
              </a:ext>
            </a:extLst>
          </p:cNvPr>
          <p:cNvSpPr txBox="1"/>
          <p:nvPr/>
        </p:nvSpPr>
        <p:spPr>
          <a:xfrm>
            <a:off x="6911694" y="615640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3 sec</a:t>
            </a:r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EFE7C8A0-A2DB-9241-E88B-352E05787DAA}"/>
              </a:ext>
            </a:extLst>
          </p:cNvPr>
          <p:cNvSpPr txBox="1"/>
          <p:nvPr/>
        </p:nvSpPr>
        <p:spPr>
          <a:xfrm>
            <a:off x="4850687" y="6446594"/>
            <a:ext cx="2397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Dus de hoogte is dan 8 m</a:t>
            </a: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E01D49E4-5E4C-01C4-18B0-2510F3B483F4}"/>
              </a:ext>
            </a:extLst>
          </p:cNvPr>
          <p:cNvSpPr txBox="1"/>
          <p:nvPr/>
        </p:nvSpPr>
        <p:spPr>
          <a:xfrm>
            <a:off x="6267467" y="614261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-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4 sec</a:t>
            </a:r>
          </a:p>
        </p:txBody>
      </p:sp>
      <p:sp>
        <p:nvSpPr>
          <p:cNvPr id="145" name="Tekstvak 144">
            <a:extLst>
              <a:ext uri="{FF2B5EF4-FFF2-40B4-BE49-F238E27FC236}">
                <a16:creationId xmlns:a16="http://schemas.microsoft.com/office/drawing/2014/main" id="{527B80B9-F2D2-C720-FD0F-4D3F59D06C2F}"/>
              </a:ext>
            </a:extLst>
          </p:cNvPr>
          <p:cNvSpPr txBox="1"/>
          <p:nvPr/>
        </p:nvSpPr>
        <p:spPr>
          <a:xfrm>
            <a:off x="9024564" y="5889312"/>
            <a:ext cx="2624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Wat is de hoogte na 17 sec?</a:t>
            </a:r>
          </a:p>
        </p:txBody>
      </p:sp>
      <p:sp>
        <p:nvSpPr>
          <p:cNvPr id="146" name="Tekstvak 145">
            <a:extLst>
              <a:ext uri="{FF2B5EF4-FFF2-40B4-BE49-F238E27FC236}">
                <a16:creationId xmlns:a16="http://schemas.microsoft.com/office/drawing/2014/main" id="{44EFE3C0-CEB2-2DC9-1731-D96E50ECD53D}"/>
              </a:ext>
            </a:extLst>
          </p:cNvPr>
          <p:cNvSpPr txBox="1"/>
          <p:nvPr/>
        </p:nvSpPr>
        <p:spPr>
          <a:xfrm>
            <a:off x="8538300" y="6167527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17</a:t>
            </a:r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sec</a:t>
            </a:r>
          </a:p>
        </p:txBody>
      </p:sp>
      <p:sp>
        <p:nvSpPr>
          <p:cNvPr id="147" name="Tekstvak 146">
            <a:extLst>
              <a:ext uri="{FF2B5EF4-FFF2-40B4-BE49-F238E27FC236}">
                <a16:creationId xmlns:a16="http://schemas.microsoft.com/office/drawing/2014/main" id="{F7DD421D-CABB-05F2-9DAF-86E8219D51F7}"/>
              </a:ext>
            </a:extLst>
          </p:cNvPr>
          <p:cNvSpPr txBox="1"/>
          <p:nvPr/>
        </p:nvSpPr>
        <p:spPr>
          <a:xfrm>
            <a:off x="9185265" y="616752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-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5 sec</a:t>
            </a:r>
          </a:p>
        </p:txBody>
      </p:sp>
      <p:sp>
        <p:nvSpPr>
          <p:cNvPr id="148" name="Tekstvak 147">
            <a:extLst>
              <a:ext uri="{FF2B5EF4-FFF2-40B4-BE49-F238E27FC236}">
                <a16:creationId xmlns:a16="http://schemas.microsoft.com/office/drawing/2014/main" id="{48479647-D9C0-C4A8-BE87-F67C7BBF55D7}"/>
              </a:ext>
            </a:extLst>
          </p:cNvPr>
          <p:cNvSpPr txBox="1"/>
          <p:nvPr/>
        </p:nvSpPr>
        <p:spPr>
          <a:xfrm>
            <a:off x="9814084" y="616752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-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5 sec</a:t>
            </a:r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CD6D93E6-2530-583E-2B54-F59AA9C06F1A}"/>
              </a:ext>
            </a:extLst>
          </p:cNvPr>
          <p:cNvSpPr txBox="1"/>
          <p:nvPr/>
        </p:nvSpPr>
        <p:spPr>
          <a:xfrm>
            <a:off x="11096939" y="618043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 2 sec</a:t>
            </a:r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6338DC54-72E8-7E32-62F4-0FE3E0584D5E}"/>
              </a:ext>
            </a:extLst>
          </p:cNvPr>
          <p:cNvSpPr txBox="1"/>
          <p:nvPr/>
        </p:nvSpPr>
        <p:spPr>
          <a:xfrm>
            <a:off x="9035932" y="6470617"/>
            <a:ext cx="2467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Dus de hoogte is dan -2 m</a:t>
            </a:r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B9200480-C094-C6AC-CC86-8D04E1761578}"/>
              </a:ext>
            </a:extLst>
          </p:cNvPr>
          <p:cNvSpPr txBox="1"/>
          <p:nvPr/>
        </p:nvSpPr>
        <p:spPr>
          <a:xfrm>
            <a:off x="10452712" y="6166640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effectLst/>
                <a:latin typeface="Aptos" panose="020B0004020202020204" pitchFamily="34" charset="0"/>
              </a:rPr>
              <a:t>-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5 sec</a:t>
            </a:r>
          </a:p>
        </p:txBody>
      </p:sp>
    </p:spTree>
    <p:extLst>
      <p:ext uri="{BB962C8B-B14F-4D97-AF65-F5344CB8AC3E}">
        <p14:creationId xmlns:p14="http://schemas.microsoft.com/office/powerpoint/2010/main" val="297647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 animBg="1"/>
      <p:bldP spid="9" grpId="0" animBg="1"/>
      <p:bldP spid="12" grpId="0" animBg="1"/>
      <p:bldP spid="16" grpId="0" animBg="1"/>
      <p:bldP spid="17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2" grpId="0"/>
      <p:bldP spid="63" grpId="0"/>
      <p:bldP spid="64" grpId="0"/>
      <p:bldP spid="67" grpId="0"/>
      <p:bldP spid="68" grpId="0"/>
      <p:bldP spid="69" grpId="0"/>
      <p:bldP spid="72" grpId="0"/>
      <p:bldP spid="73" grpId="0"/>
      <p:bldP spid="77" grpId="0"/>
      <p:bldP spid="78" grpId="0"/>
      <p:bldP spid="79" grpId="0"/>
      <p:bldP spid="82" grpId="0"/>
      <p:bldP spid="83" grpId="0"/>
      <p:bldP spid="84" grpId="0"/>
      <p:bldP spid="85" grpId="0"/>
      <p:bldP spid="86" grpId="0"/>
      <p:bldP spid="11" grpId="0" animBg="1"/>
      <p:bldP spid="94" grpId="0"/>
      <p:bldP spid="95" grpId="0"/>
      <p:bldP spid="96" grpId="0"/>
      <p:bldP spid="113" grpId="0"/>
      <p:bldP spid="114" grpId="0"/>
      <p:bldP spid="115" grpId="0"/>
      <p:bldP spid="117" grpId="0"/>
      <p:bldP spid="118" grpId="0"/>
      <p:bldP spid="119" grpId="0"/>
      <p:bldP spid="120" grpId="0"/>
      <p:bldP spid="12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kstvak 35">
            <a:extLst>
              <a:ext uri="{FF2B5EF4-FFF2-40B4-BE49-F238E27FC236}">
                <a16:creationId xmlns:a16="http://schemas.microsoft.com/office/drawing/2014/main" id="{6121DE59-A2F4-1F90-D301-C5EAF6E2A1BA}"/>
              </a:ext>
            </a:extLst>
          </p:cNvPr>
          <p:cNvSpPr txBox="1"/>
          <p:nvPr/>
        </p:nvSpPr>
        <p:spPr>
          <a:xfrm>
            <a:off x="313856" y="136250"/>
            <a:ext cx="48482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5D Groter dan, kleiner dan en gelijk aan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E0A1CDA-CD4A-4BEF-203A-FE29E7208700}"/>
              </a:ext>
            </a:extLst>
          </p:cNvPr>
          <p:cNvSpPr txBox="1"/>
          <p:nvPr/>
        </p:nvSpPr>
        <p:spPr>
          <a:xfrm>
            <a:off x="262554" y="622298"/>
            <a:ext cx="11129724" cy="11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b="1" dirty="0"/>
              <a:t>&gt;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b="1" dirty="0"/>
              <a:t>&lt;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b="1" dirty="0"/>
              <a:t>= 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04BB5904-0272-089A-A428-D3A1EBA378B2}"/>
              </a:ext>
            </a:extLst>
          </p:cNvPr>
          <p:cNvSpPr txBox="1"/>
          <p:nvPr/>
        </p:nvSpPr>
        <p:spPr>
          <a:xfrm>
            <a:off x="987848" y="724980"/>
            <a:ext cx="340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ym typeface="Wingdings" panose="05000000000000000000" pitchFamily="2" charset="2"/>
              </a:rPr>
              <a:t>Betekent: links is groter dan rechts</a:t>
            </a:r>
            <a:endParaRPr lang="nl-NL" sz="1600" b="1" dirty="0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D43D59E9-9C65-A72F-56A2-BFA7AD536452}"/>
              </a:ext>
            </a:extLst>
          </p:cNvPr>
          <p:cNvSpPr txBox="1"/>
          <p:nvPr/>
        </p:nvSpPr>
        <p:spPr>
          <a:xfrm>
            <a:off x="993796" y="1074594"/>
            <a:ext cx="340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ym typeface="Wingdings" panose="05000000000000000000" pitchFamily="2" charset="2"/>
              </a:rPr>
              <a:t>Betekent: rechts is groter dan links</a:t>
            </a:r>
            <a:endParaRPr lang="nl-NL" sz="1600" b="1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9F19DC7-5A09-373E-F58B-DEF5562DD791}"/>
              </a:ext>
            </a:extLst>
          </p:cNvPr>
          <p:cNvSpPr txBox="1"/>
          <p:nvPr/>
        </p:nvSpPr>
        <p:spPr>
          <a:xfrm>
            <a:off x="993796" y="1448615"/>
            <a:ext cx="3862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1" dirty="0">
                <a:sym typeface="Wingdings" panose="05000000000000000000" pitchFamily="2" charset="2"/>
              </a:rPr>
              <a:t>Betekent: links en rechts zijn even groot</a:t>
            </a:r>
            <a:endParaRPr lang="nl-NL" sz="1600" b="1" dirty="0"/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DBB1AE9B-E425-0D88-1922-4C3426AC1FEB}"/>
              </a:ext>
            </a:extLst>
          </p:cNvPr>
          <p:cNvSpPr txBox="1"/>
          <p:nvPr/>
        </p:nvSpPr>
        <p:spPr>
          <a:xfrm>
            <a:off x="4935145" y="73604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 &gt; 3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8615E2E6-AA54-DA47-F2B1-34E5FEF7F63F}"/>
              </a:ext>
            </a:extLst>
          </p:cNvPr>
          <p:cNvSpPr txBox="1"/>
          <p:nvPr/>
        </p:nvSpPr>
        <p:spPr>
          <a:xfrm>
            <a:off x="4933430" y="108184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&lt; 9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A291FD48-A647-07F0-4E7D-9038163F945D}"/>
              </a:ext>
            </a:extLst>
          </p:cNvPr>
          <p:cNvSpPr txBox="1"/>
          <p:nvPr/>
        </p:nvSpPr>
        <p:spPr>
          <a:xfrm>
            <a:off x="4933430" y="14627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 = 5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779AB29D-D553-4CD2-620C-3B6CE2B669D0}"/>
              </a:ext>
            </a:extLst>
          </p:cNvPr>
          <p:cNvCxnSpPr>
            <a:cxnSpLocks/>
          </p:cNvCxnSpPr>
          <p:nvPr/>
        </p:nvCxnSpPr>
        <p:spPr>
          <a:xfrm>
            <a:off x="0" y="2015503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D2B4DB4F-A0F0-3680-6D11-AAAF426BBEEB}"/>
              </a:ext>
            </a:extLst>
          </p:cNvPr>
          <p:cNvSpPr txBox="1"/>
          <p:nvPr/>
        </p:nvSpPr>
        <p:spPr>
          <a:xfrm>
            <a:off x="262554" y="2239465"/>
            <a:ext cx="3654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Zet het juiste teken tussen de 2 getallen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3CC8454-27C8-CD79-F658-4A905AA337F3}"/>
              </a:ext>
            </a:extLst>
          </p:cNvPr>
          <p:cNvSpPr txBox="1"/>
          <p:nvPr/>
        </p:nvSpPr>
        <p:spPr>
          <a:xfrm>
            <a:off x="380149" y="2801980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634 miljoen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7FABDA2-4992-C8CA-1C27-DF3DEF60BB50}"/>
              </a:ext>
            </a:extLst>
          </p:cNvPr>
          <p:cNvSpPr txBox="1"/>
          <p:nvPr/>
        </p:nvSpPr>
        <p:spPr>
          <a:xfrm>
            <a:off x="2006600" y="2801980"/>
            <a:ext cx="1230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0,62 miljard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8DEA82F-1EBC-C600-AE56-CE8CCC17DF75}"/>
              </a:ext>
            </a:extLst>
          </p:cNvPr>
          <p:cNvSpPr txBox="1"/>
          <p:nvPr/>
        </p:nvSpPr>
        <p:spPr>
          <a:xfrm>
            <a:off x="1534996" y="2801980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9E5DBA9D-53DD-9F56-B9EE-40CF0A0D718D}"/>
              </a:ext>
            </a:extLst>
          </p:cNvPr>
          <p:cNvCxnSpPr/>
          <p:nvPr/>
        </p:nvCxnSpPr>
        <p:spPr>
          <a:xfrm>
            <a:off x="3572933" y="2971257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59BC46BA-F159-E687-BA6E-F1C1D55D8675}"/>
              </a:ext>
            </a:extLst>
          </p:cNvPr>
          <p:cNvSpPr txBox="1"/>
          <p:nvPr/>
        </p:nvSpPr>
        <p:spPr>
          <a:xfrm>
            <a:off x="4728174" y="280198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634 000 000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6529A16-D45C-2DAA-8F4B-1569D40CA51F}"/>
              </a:ext>
            </a:extLst>
          </p:cNvPr>
          <p:cNvSpPr txBox="1"/>
          <p:nvPr/>
        </p:nvSpPr>
        <p:spPr>
          <a:xfrm>
            <a:off x="6354625" y="280198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620 000 000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F0C5202-A972-882A-94C8-9AE976BF0A9A}"/>
              </a:ext>
            </a:extLst>
          </p:cNvPr>
          <p:cNvSpPr txBox="1"/>
          <p:nvPr/>
        </p:nvSpPr>
        <p:spPr>
          <a:xfrm>
            <a:off x="5883021" y="2801980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62C19F90-01A2-5F8C-6D3F-55F71DE21A7D}"/>
              </a:ext>
            </a:extLst>
          </p:cNvPr>
          <p:cNvCxnSpPr/>
          <p:nvPr/>
        </p:nvCxnSpPr>
        <p:spPr>
          <a:xfrm>
            <a:off x="7799952" y="2971257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D4F6188C-5091-6C50-25C1-5ACC6755F380}"/>
              </a:ext>
            </a:extLst>
          </p:cNvPr>
          <p:cNvSpPr txBox="1"/>
          <p:nvPr/>
        </p:nvSpPr>
        <p:spPr>
          <a:xfrm>
            <a:off x="8955193" y="280198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634 000 000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45A87BA-AC19-DE4B-07F0-592CE79DAA82}"/>
              </a:ext>
            </a:extLst>
          </p:cNvPr>
          <p:cNvSpPr txBox="1"/>
          <p:nvPr/>
        </p:nvSpPr>
        <p:spPr>
          <a:xfrm>
            <a:off x="10581644" y="280198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620 000 000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C44C964-9E98-6507-2AA4-EC04E6EEF425}"/>
              </a:ext>
            </a:extLst>
          </p:cNvPr>
          <p:cNvSpPr txBox="1"/>
          <p:nvPr/>
        </p:nvSpPr>
        <p:spPr>
          <a:xfrm>
            <a:off x="10110040" y="2801980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 &gt;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B852B23-E164-5106-837B-F4B797968CF9}"/>
              </a:ext>
            </a:extLst>
          </p:cNvPr>
          <p:cNvSpPr txBox="1"/>
          <p:nvPr/>
        </p:nvSpPr>
        <p:spPr>
          <a:xfrm>
            <a:off x="711713" y="3367611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365 x 48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66697A2-26A4-9D33-54EE-DB4E7EB851E0}"/>
              </a:ext>
            </a:extLst>
          </p:cNvPr>
          <p:cNvSpPr txBox="1"/>
          <p:nvPr/>
        </p:nvSpPr>
        <p:spPr>
          <a:xfrm>
            <a:off x="2006600" y="3364495"/>
            <a:ext cx="1316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19,2 duizend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6549ADAD-32FD-1E0C-B5F3-975B94864E33}"/>
              </a:ext>
            </a:extLst>
          </p:cNvPr>
          <p:cNvSpPr txBox="1"/>
          <p:nvPr/>
        </p:nvSpPr>
        <p:spPr>
          <a:xfrm>
            <a:off x="1534996" y="3364495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A3A18AE-FD30-8B78-E0A3-430BF9602043}"/>
              </a:ext>
            </a:extLst>
          </p:cNvPr>
          <p:cNvCxnSpPr/>
          <p:nvPr/>
        </p:nvCxnSpPr>
        <p:spPr>
          <a:xfrm>
            <a:off x="3572933" y="3533772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AEFA3067-81FE-DAC7-4940-1897BD939629}"/>
              </a:ext>
            </a:extLst>
          </p:cNvPr>
          <p:cNvSpPr txBox="1"/>
          <p:nvPr/>
        </p:nvSpPr>
        <p:spPr>
          <a:xfrm>
            <a:off x="5172994" y="3356629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17 520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4080EE2-EA1F-3EC6-E5D2-921D02F1B3DF}"/>
              </a:ext>
            </a:extLst>
          </p:cNvPr>
          <p:cNvSpPr txBox="1"/>
          <p:nvPr/>
        </p:nvSpPr>
        <p:spPr>
          <a:xfrm>
            <a:off x="6354625" y="3364495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19 200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334976AA-8108-0B83-C4C3-113AEB22C435}"/>
              </a:ext>
            </a:extLst>
          </p:cNvPr>
          <p:cNvSpPr txBox="1"/>
          <p:nvPr/>
        </p:nvSpPr>
        <p:spPr>
          <a:xfrm>
            <a:off x="5883021" y="3364495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817CC58-925F-D461-8FB1-8E8409A9104E}"/>
              </a:ext>
            </a:extLst>
          </p:cNvPr>
          <p:cNvCxnSpPr/>
          <p:nvPr/>
        </p:nvCxnSpPr>
        <p:spPr>
          <a:xfrm>
            <a:off x="7799952" y="3533772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48AC3480-66D3-653D-F2BC-2A59018E2A71}"/>
              </a:ext>
            </a:extLst>
          </p:cNvPr>
          <p:cNvSpPr txBox="1"/>
          <p:nvPr/>
        </p:nvSpPr>
        <p:spPr>
          <a:xfrm>
            <a:off x="9400013" y="3348763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17 520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523E1B82-E156-5C08-C8B8-9100BF12E975}"/>
              </a:ext>
            </a:extLst>
          </p:cNvPr>
          <p:cNvSpPr txBox="1"/>
          <p:nvPr/>
        </p:nvSpPr>
        <p:spPr>
          <a:xfrm>
            <a:off x="10581644" y="3356629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19 200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6A5007F-7D2C-A34D-A474-0908E3409F7A}"/>
              </a:ext>
            </a:extLst>
          </p:cNvPr>
          <p:cNvSpPr txBox="1"/>
          <p:nvPr/>
        </p:nvSpPr>
        <p:spPr>
          <a:xfrm>
            <a:off x="10110040" y="3356629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 &lt;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B38C4938-FB2F-85E9-B285-53A876748068}"/>
              </a:ext>
            </a:extLst>
          </p:cNvPr>
          <p:cNvSpPr txBox="1"/>
          <p:nvPr/>
        </p:nvSpPr>
        <p:spPr>
          <a:xfrm>
            <a:off x="1078337" y="3927889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</a:t>
            </a:r>
            <a:r>
              <a:rPr lang="nl-NL" sz="1600" baseline="30000" dirty="0"/>
              <a:t>10</a:t>
            </a:r>
            <a:endParaRPr lang="nl-NL" sz="1600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C2FABBAB-FF45-1803-D5EA-A3FFB7D2C0A9}"/>
              </a:ext>
            </a:extLst>
          </p:cNvPr>
          <p:cNvSpPr txBox="1"/>
          <p:nvPr/>
        </p:nvSpPr>
        <p:spPr>
          <a:xfrm>
            <a:off x="2006600" y="3927889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5,5 x 10</a:t>
            </a:r>
            <a:r>
              <a:rPr lang="nl-NL" sz="1600" baseline="30000" dirty="0"/>
              <a:t>4</a:t>
            </a:r>
            <a:endParaRPr lang="nl-NL" sz="1600" dirty="0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F3C9DA78-70C0-9EA7-5248-160B7F58BD91}"/>
              </a:ext>
            </a:extLst>
          </p:cNvPr>
          <p:cNvSpPr txBox="1"/>
          <p:nvPr/>
        </p:nvSpPr>
        <p:spPr>
          <a:xfrm>
            <a:off x="1534996" y="3927889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95B05724-C5AD-8F66-13A7-368893B7B729}"/>
              </a:ext>
            </a:extLst>
          </p:cNvPr>
          <p:cNvCxnSpPr/>
          <p:nvPr/>
        </p:nvCxnSpPr>
        <p:spPr>
          <a:xfrm>
            <a:off x="3572933" y="4097166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29E0663E-6AA5-F240-0F19-03C2A38F4A78}"/>
              </a:ext>
            </a:extLst>
          </p:cNvPr>
          <p:cNvSpPr txBox="1"/>
          <p:nvPr/>
        </p:nvSpPr>
        <p:spPr>
          <a:xfrm>
            <a:off x="5172994" y="3920023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59 049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95BF4660-6465-77D4-BD68-329FE2BA8236}"/>
              </a:ext>
            </a:extLst>
          </p:cNvPr>
          <p:cNvSpPr txBox="1"/>
          <p:nvPr/>
        </p:nvSpPr>
        <p:spPr>
          <a:xfrm>
            <a:off x="6354625" y="3927889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55 000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AB5331F-0B89-8B3B-32EE-D52992E2346B}"/>
              </a:ext>
            </a:extLst>
          </p:cNvPr>
          <p:cNvSpPr txBox="1"/>
          <p:nvPr/>
        </p:nvSpPr>
        <p:spPr>
          <a:xfrm>
            <a:off x="5883021" y="3927889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675EEFCB-0F01-CC43-E669-E34724A8E2EB}"/>
              </a:ext>
            </a:extLst>
          </p:cNvPr>
          <p:cNvCxnSpPr/>
          <p:nvPr/>
        </p:nvCxnSpPr>
        <p:spPr>
          <a:xfrm>
            <a:off x="7799952" y="4097166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kstvak 48">
            <a:extLst>
              <a:ext uri="{FF2B5EF4-FFF2-40B4-BE49-F238E27FC236}">
                <a16:creationId xmlns:a16="http://schemas.microsoft.com/office/drawing/2014/main" id="{7AE46855-74A0-8461-6153-3E0FCBF1F839}"/>
              </a:ext>
            </a:extLst>
          </p:cNvPr>
          <p:cNvSpPr txBox="1"/>
          <p:nvPr/>
        </p:nvSpPr>
        <p:spPr>
          <a:xfrm>
            <a:off x="9400013" y="3942430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59 049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6CA8D8FC-D35B-3563-6BA8-F2906C481569}"/>
              </a:ext>
            </a:extLst>
          </p:cNvPr>
          <p:cNvSpPr txBox="1"/>
          <p:nvPr/>
        </p:nvSpPr>
        <p:spPr>
          <a:xfrm>
            <a:off x="10581644" y="3950296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55 000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B8ADF787-FB0A-6C5C-3742-CD3D74F90B22}"/>
              </a:ext>
            </a:extLst>
          </p:cNvPr>
          <p:cNvSpPr txBox="1"/>
          <p:nvPr/>
        </p:nvSpPr>
        <p:spPr>
          <a:xfrm>
            <a:off x="10110040" y="3950296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&gt;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A3B1D59C-B73B-DC27-1EAD-EC070AD5593D}"/>
              </a:ext>
            </a:extLst>
          </p:cNvPr>
          <p:cNvSpPr txBox="1"/>
          <p:nvPr/>
        </p:nvSpPr>
        <p:spPr>
          <a:xfrm>
            <a:off x="694780" y="4476909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: 1000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DA7D0E76-50A7-8110-AC71-25961F883A2C}"/>
              </a:ext>
            </a:extLst>
          </p:cNvPr>
          <p:cNvSpPr txBox="1"/>
          <p:nvPr/>
        </p:nvSpPr>
        <p:spPr>
          <a:xfrm>
            <a:off x="2006600" y="447379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 x 10</a:t>
            </a:r>
            <a:r>
              <a:rPr lang="nl-NL" sz="1600" baseline="30000" dirty="0"/>
              <a:t>-5</a:t>
            </a:r>
            <a:r>
              <a:rPr lang="nl-NL" sz="1600" dirty="0"/>
              <a:t> 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0B8FF3C-EC2B-4C4A-F781-4223DFCC0CA6}"/>
              </a:ext>
            </a:extLst>
          </p:cNvPr>
          <p:cNvSpPr txBox="1"/>
          <p:nvPr/>
        </p:nvSpPr>
        <p:spPr>
          <a:xfrm>
            <a:off x="1534996" y="4473793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44856C06-D95B-FD6A-F52F-A3428EF3219E}"/>
              </a:ext>
            </a:extLst>
          </p:cNvPr>
          <p:cNvCxnSpPr/>
          <p:nvPr/>
        </p:nvCxnSpPr>
        <p:spPr>
          <a:xfrm>
            <a:off x="3572933" y="4643070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B8802691-362E-E0FD-E6A0-E7D9DFCB3DD7}"/>
              </a:ext>
            </a:extLst>
          </p:cNvPr>
          <p:cNvSpPr txBox="1"/>
          <p:nvPr/>
        </p:nvSpPr>
        <p:spPr>
          <a:xfrm>
            <a:off x="6354625" y="4473793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0,00004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6EC29738-DBCC-D886-160C-7352AE83950F}"/>
              </a:ext>
            </a:extLst>
          </p:cNvPr>
          <p:cNvSpPr txBox="1"/>
          <p:nvPr/>
        </p:nvSpPr>
        <p:spPr>
          <a:xfrm>
            <a:off x="5883021" y="4473793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FE6AB489-841F-0A89-326C-04331F974990}"/>
              </a:ext>
            </a:extLst>
          </p:cNvPr>
          <p:cNvCxnSpPr/>
          <p:nvPr/>
        </p:nvCxnSpPr>
        <p:spPr>
          <a:xfrm>
            <a:off x="7799952" y="4643070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kstvak 62">
            <a:extLst>
              <a:ext uri="{FF2B5EF4-FFF2-40B4-BE49-F238E27FC236}">
                <a16:creationId xmlns:a16="http://schemas.microsoft.com/office/drawing/2014/main" id="{BF98DBEA-08BE-9F42-F2DA-2701966FAB50}"/>
              </a:ext>
            </a:extLst>
          </p:cNvPr>
          <p:cNvSpPr txBox="1"/>
          <p:nvPr/>
        </p:nvSpPr>
        <p:spPr>
          <a:xfrm>
            <a:off x="5154132" y="4488055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0,004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DC1AA904-E16D-6130-FC0C-C6F740730689}"/>
              </a:ext>
            </a:extLst>
          </p:cNvPr>
          <p:cNvSpPr txBox="1"/>
          <p:nvPr/>
        </p:nvSpPr>
        <p:spPr>
          <a:xfrm>
            <a:off x="10657004" y="4473793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0,00004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A2CE6630-F7F8-1056-B90D-D0AB7A56C0C7}"/>
              </a:ext>
            </a:extLst>
          </p:cNvPr>
          <p:cNvSpPr txBox="1"/>
          <p:nvPr/>
        </p:nvSpPr>
        <p:spPr>
          <a:xfrm>
            <a:off x="10185400" y="447379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&gt;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EDCE96BA-B7CB-C522-4B53-94F20E8BB0A0}"/>
              </a:ext>
            </a:extLst>
          </p:cNvPr>
          <p:cNvSpPr txBox="1"/>
          <p:nvPr/>
        </p:nvSpPr>
        <p:spPr>
          <a:xfrm>
            <a:off x="9456511" y="4488055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0,004</a:t>
            </a:r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575A3CC3-9F34-D34A-B5D2-590AB8D1031D}"/>
              </a:ext>
            </a:extLst>
          </p:cNvPr>
          <p:cNvSpPr txBox="1"/>
          <p:nvPr/>
        </p:nvSpPr>
        <p:spPr>
          <a:xfrm>
            <a:off x="398279" y="5134814"/>
            <a:ext cx="1121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3,2 miljard</a:t>
            </a: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74801C97-B2E1-DC2A-A5AA-543FD9C88247}"/>
              </a:ext>
            </a:extLst>
          </p:cNvPr>
          <p:cNvSpPr txBox="1"/>
          <p:nvPr/>
        </p:nvSpPr>
        <p:spPr>
          <a:xfrm>
            <a:off x="2006600" y="512055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3,2 x 10</a:t>
            </a:r>
            <a:r>
              <a:rPr lang="nl-NL" sz="1600" baseline="30000" dirty="0"/>
              <a:t>9</a:t>
            </a:r>
            <a:r>
              <a:rPr lang="nl-NL" sz="1600" dirty="0"/>
              <a:t> 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CC1C8665-F583-4FC8-6A57-8F16F404CDBF}"/>
              </a:ext>
            </a:extLst>
          </p:cNvPr>
          <p:cNvSpPr txBox="1"/>
          <p:nvPr/>
        </p:nvSpPr>
        <p:spPr>
          <a:xfrm>
            <a:off x="1534996" y="5120552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96" name="Rechte verbindingslijn met pijl 95">
            <a:extLst>
              <a:ext uri="{FF2B5EF4-FFF2-40B4-BE49-F238E27FC236}">
                <a16:creationId xmlns:a16="http://schemas.microsoft.com/office/drawing/2014/main" id="{B4B9AE05-84D2-2869-17AE-D61A22F25061}"/>
              </a:ext>
            </a:extLst>
          </p:cNvPr>
          <p:cNvCxnSpPr/>
          <p:nvPr/>
        </p:nvCxnSpPr>
        <p:spPr>
          <a:xfrm>
            <a:off x="3572933" y="5289829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kstvak 96">
            <a:extLst>
              <a:ext uri="{FF2B5EF4-FFF2-40B4-BE49-F238E27FC236}">
                <a16:creationId xmlns:a16="http://schemas.microsoft.com/office/drawing/2014/main" id="{3E98C728-11D9-565A-4552-7243079AF2D0}"/>
              </a:ext>
            </a:extLst>
          </p:cNvPr>
          <p:cNvSpPr txBox="1"/>
          <p:nvPr/>
        </p:nvSpPr>
        <p:spPr>
          <a:xfrm>
            <a:off x="6354625" y="5120552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3 200 000 000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5590235F-0C7B-7577-DE22-EC02CB7757BF}"/>
              </a:ext>
            </a:extLst>
          </p:cNvPr>
          <p:cNvSpPr txBox="1"/>
          <p:nvPr/>
        </p:nvSpPr>
        <p:spPr>
          <a:xfrm>
            <a:off x="5883021" y="5120552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99" name="Rechte verbindingslijn met pijl 98">
            <a:extLst>
              <a:ext uri="{FF2B5EF4-FFF2-40B4-BE49-F238E27FC236}">
                <a16:creationId xmlns:a16="http://schemas.microsoft.com/office/drawing/2014/main" id="{F16162DB-3DD0-6DFA-5EC4-C1C021A0D42D}"/>
              </a:ext>
            </a:extLst>
          </p:cNvPr>
          <p:cNvCxnSpPr/>
          <p:nvPr/>
        </p:nvCxnSpPr>
        <p:spPr>
          <a:xfrm>
            <a:off x="7799952" y="5289829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vak 99">
            <a:extLst>
              <a:ext uri="{FF2B5EF4-FFF2-40B4-BE49-F238E27FC236}">
                <a16:creationId xmlns:a16="http://schemas.microsoft.com/office/drawing/2014/main" id="{CAEA6FEF-5D2B-FAA3-086D-77E4BD9708F0}"/>
              </a:ext>
            </a:extLst>
          </p:cNvPr>
          <p:cNvSpPr txBox="1"/>
          <p:nvPr/>
        </p:nvSpPr>
        <p:spPr>
          <a:xfrm>
            <a:off x="4527597" y="5134814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3 200 000 000</a:t>
            </a:r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20AA0656-D104-2BC2-6467-DF6ED77B9058}"/>
              </a:ext>
            </a:extLst>
          </p:cNvPr>
          <p:cNvSpPr txBox="1"/>
          <p:nvPr/>
        </p:nvSpPr>
        <p:spPr>
          <a:xfrm>
            <a:off x="10657004" y="5141043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3 200 000 000</a:t>
            </a:r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F3070BA3-820B-D9AD-0032-5A21C72648BB}"/>
              </a:ext>
            </a:extLst>
          </p:cNvPr>
          <p:cNvSpPr txBox="1"/>
          <p:nvPr/>
        </p:nvSpPr>
        <p:spPr>
          <a:xfrm>
            <a:off x="10185400" y="5141043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=</a:t>
            </a:r>
          </a:p>
        </p:txBody>
      </p:sp>
      <p:sp>
        <p:nvSpPr>
          <p:cNvPr id="106" name="Tekstvak 105">
            <a:extLst>
              <a:ext uri="{FF2B5EF4-FFF2-40B4-BE49-F238E27FC236}">
                <a16:creationId xmlns:a16="http://schemas.microsoft.com/office/drawing/2014/main" id="{B46ECAE9-3CAF-4A04-ECFF-01A6F85C89F3}"/>
              </a:ext>
            </a:extLst>
          </p:cNvPr>
          <p:cNvSpPr txBox="1"/>
          <p:nvPr/>
        </p:nvSpPr>
        <p:spPr>
          <a:xfrm>
            <a:off x="8829976" y="5155305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3 200 000 000</a:t>
            </a: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34F386A9-07B7-1D1C-C0BA-1E5AE2EEB9AD}"/>
              </a:ext>
            </a:extLst>
          </p:cNvPr>
          <p:cNvSpPr txBox="1"/>
          <p:nvPr/>
        </p:nvSpPr>
        <p:spPr>
          <a:xfrm>
            <a:off x="68079" y="5821658"/>
            <a:ext cx="1564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</a:t>
            </a:r>
            <a:r>
              <a:rPr lang="nl-NL" sz="1600" baseline="30000" dirty="0"/>
              <a:t>3</a:t>
            </a:r>
            <a:r>
              <a:rPr lang="nl-NL" sz="1600" dirty="0"/>
              <a:t> x 4,5 duizend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A08DA8B1-409E-834B-19FB-D998F8D88729}"/>
              </a:ext>
            </a:extLst>
          </p:cNvPr>
          <p:cNvSpPr txBox="1"/>
          <p:nvPr/>
        </p:nvSpPr>
        <p:spPr>
          <a:xfrm>
            <a:off x="2006600" y="5807396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5,625 x 10</a:t>
            </a:r>
            <a:r>
              <a:rPr lang="nl-NL" sz="1600" baseline="30000" dirty="0"/>
              <a:t>5</a:t>
            </a:r>
            <a:endParaRPr lang="nl-NL" sz="1600" dirty="0"/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08707932-FC96-E205-7995-0AAA301620CC}"/>
              </a:ext>
            </a:extLst>
          </p:cNvPr>
          <p:cNvSpPr txBox="1"/>
          <p:nvPr/>
        </p:nvSpPr>
        <p:spPr>
          <a:xfrm>
            <a:off x="1534996" y="5807396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110" name="Rechte verbindingslijn met pijl 109">
            <a:extLst>
              <a:ext uri="{FF2B5EF4-FFF2-40B4-BE49-F238E27FC236}">
                <a16:creationId xmlns:a16="http://schemas.microsoft.com/office/drawing/2014/main" id="{22CC9FE7-14E1-EFB5-74EC-C539739BF440}"/>
              </a:ext>
            </a:extLst>
          </p:cNvPr>
          <p:cNvCxnSpPr/>
          <p:nvPr/>
        </p:nvCxnSpPr>
        <p:spPr>
          <a:xfrm>
            <a:off x="3572933" y="5976673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kstvak 110">
            <a:extLst>
              <a:ext uri="{FF2B5EF4-FFF2-40B4-BE49-F238E27FC236}">
                <a16:creationId xmlns:a16="http://schemas.microsoft.com/office/drawing/2014/main" id="{BD5088E9-9E05-D1BE-172A-2E9739C15EC2}"/>
              </a:ext>
            </a:extLst>
          </p:cNvPr>
          <p:cNvSpPr txBox="1"/>
          <p:nvPr/>
        </p:nvSpPr>
        <p:spPr>
          <a:xfrm>
            <a:off x="6354625" y="5807396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562 500</a:t>
            </a:r>
          </a:p>
        </p:txBody>
      </p:sp>
      <p:sp>
        <p:nvSpPr>
          <p:cNvPr id="112" name="Tekstvak 111">
            <a:extLst>
              <a:ext uri="{FF2B5EF4-FFF2-40B4-BE49-F238E27FC236}">
                <a16:creationId xmlns:a16="http://schemas.microsoft.com/office/drawing/2014/main" id="{36BEA0CA-FA3B-02A5-8229-896DB2E9F581}"/>
              </a:ext>
            </a:extLst>
          </p:cNvPr>
          <p:cNvSpPr txBox="1"/>
          <p:nvPr/>
        </p:nvSpPr>
        <p:spPr>
          <a:xfrm>
            <a:off x="5883021" y="5807396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…..</a:t>
            </a:r>
          </a:p>
        </p:txBody>
      </p:sp>
      <p:cxnSp>
        <p:nvCxnSpPr>
          <p:cNvPr id="113" name="Rechte verbindingslijn met pijl 112">
            <a:extLst>
              <a:ext uri="{FF2B5EF4-FFF2-40B4-BE49-F238E27FC236}">
                <a16:creationId xmlns:a16="http://schemas.microsoft.com/office/drawing/2014/main" id="{688D93B2-5B44-4289-9BA5-A1DA186C752A}"/>
              </a:ext>
            </a:extLst>
          </p:cNvPr>
          <p:cNvCxnSpPr/>
          <p:nvPr/>
        </p:nvCxnSpPr>
        <p:spPr>
          <a:xfrm>
            <a:off x="7799952" y="5976673"/>
            <a:ext cx="81911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kstvak 113">
            <a:extLst>
              <a:ext uri="{FF2B5EF4-FFF2-40B4-BE49-F238E27FC236}">
                <a16:creationId xmlns:a16="http://schemas.microsoft.com/office/drawing/2014/main" id="{584E126C-84D9-DF6A-5A08-190733A14CBF}"/>
              </a:ext>
            </a:extLst>
          </p:cNvPr>
          <p:cNvSpPr txBox="1"/>
          <p:nvPr/>
        </p:nvSpPr>
        <p:spPr>
          <a:xfrm>
            <a:off x="5052528" y="5821658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562 500</a:t>
            </a:r>
          </a:p>
        </p:txBody>
      </p:sp>
      <p:sp>
        <p:nvSpPr>
          <p:cNvPr id="118" name="Tekstvak 117">
            <a:extLst>
              <a:ext uri="{FF2B5EF4-FFF2-40B4-BE49-F238E27FC236}">
                <a16:creationId xmlns:a16="http://schemas.microsoft.com/office/drawing/2014/main" id="{D3A7877A-3BE5-D03D-32F1-4B03F169B1E1}"/>
              </a:ext>
            </a:extLst>
          </p:cNvPr>
          <p:cNvSpPr txBox="1"/>
          <p:nvPr/>
        </p:nvSpPr>
        <p:spPr>
          <a:xfrm>
            <a:off x="10581644" y="5756838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562 500</a:t>
            </a:r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F3A53101-18DF-2721-CC38-D3CBE8E6D4F4}"/>
              </a:ext>
            </a:extLst>
          </p:cNvPr>
          <p:cNvSpPr txBox="1"/>
          <p:nvPr/>
        </p:nvSpPr>
        <p:spPr>
          <a:xfrm>
            <a:off x="10110040" y="5756838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   =</a:t>
            </a:r>
          </a:p>
        </p:txBody>
      </p:sp>
      <p:sp>
        <p:nvSpPr>
          <p:cNvPr id="120" name="Tekstvak 119">
            <a:extLst>
              <a:ext uri="{FF2B5EF4-FFF2-40B4-BE49-F238E27FC236}">
                <a16:creationId xmlns:a16="http://schemas.microsoft.com/office/drawing/2014/main" id="{2C86FF0C-585C-1CE4-3894-D79189C29721}"/>
              </a:ext>
            </a:extLst>
          </p:cNvPr>
          <p:cNvSpPr txBox="1"/>
          <p:nvPr/>
        </p:nvSpPr>
        <p:spPr>
          <a:xfrm>
            <a:off x="9279547" y="5771100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562 500</a:t>
            </a:r>
          </a:p>
        </p:txBody>
      </p:sp>
    </p:spTree>
    <p:extLst>
      <p:ext uri="{BB962C8B-B14F-4D97-AF65-F5344CB8AC3E}">
        <p14:creationId xmlns:p14="http://schemas.microsoft.com/office/powerpoint/2010/main" val="41311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2" grpId="0"/>
      <p:bldP spid="3" grpId="0"/>
      <p:bldP spid="4" grpId="0"/>
      <p:bldP spid="5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49" grpId="0"/>
      <p:bldP spid="50" grpId="0"/>
      <p:bldP spid="51" grpId="0"/>
      <p:bldP spid="52" grpId="0"/>
      <p:bldP spid="53" grpId="0"/>
      <p:bldP spid="54" grpId="0"/>
      <p:bldP spid="57" grpId="0"/>
      <p:bldP spid="58" grpId="0"/>
      <p:bldP spid="63" grpId="0"/>
      <p:bldP spid="64" grpId="0"/>
      <p:bldP spid="65" grpId="0"/>
      <p:bldP spid="66" grpId="0"/>
      <p:bldP spid="93" grpId="0"/>
      <p:bldP spid="94" grpId="0"/>
      <p:bldP spid="95" grpId="0"/>
      <p:bldP spid="97" grpId="0"/>
      <p:bldP spid="98" grpId="0"/>
      <p:bldP spid="100" grpId="0"/>
      <p:bldP spid="104" grpId="0"/>
      <p:bldP spid="105" grpId="0"/>
      <p:bldP spid="106" grpId="0"/>
      <p:bldP spid="107" grpId="0"/>
      <p:bldP spid="108" grpId="0"/>
      <p:bldP spid="109" grpId="0"/>
      <p:bldP spid="111" grpId="0"/>
      <p:bldP spid="112" grpId="0"/>
      <p:bldP spid="114" grpId="0"/>
      <p:bldP spid="118" grpId="0"/>
      <p:bldP spid="119" grpId="0"/>
      <p:bldP spid="1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ep 132">
            <a:extLst>
              <a:ext uri="{FF2B5EF4-FFF2-40B4-BE49-F238E27FC236}">
                <a16:creationId xmlns:a16="http://schemas.microsoft.com/office/drawing/2014/main" id="{F21D7C21-81A4-4806-88B1-39FE5D28C912}"/>
              </a:ext>
            </a:extLst>
          </p:cNvPr>
          <p:cNvGrpSpPr/>
          <p:nvPr/>
        </p:nvGrpSpPr>
        <p:grpSpPr>
          <a:xfrm>
            <a:off x="1242118" y="1473260"/>
            <a:ext cx="3733125" cy="2797611"/>
            <a:chOff x="3995936" y="2267407"/>
            <a:chExt cx="3733125" cy="2797611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2F0B2B75-580D-4777-88BF-EF4CEF1AC76F}"/>
                </a:ext>
              </a:extLst>
            </p:cNvPr>
            <p:cNvSpPr/>
            <p:nvPr/>
          </p:nvSpPr>
          <p:spPr>
            <a:xfrm>
              <a:off x="3995936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D37D676A-C559-430B-AF15-E3409E2BCCDA}"/>
                </a:ext>
              </a:extLst>
            </p:cNvPr>
            <p:cNvSpPr/>
            <p:nvPr/>
          </p:nvSpPr>
          <p:spPr>
            <a:xfrm>
              <a:off x="4335311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FAF385A6-0C6F-4571-B646-1AD336CE1B36}"/>
                </a:ext>
              </a:extLst>
            </p:cNvPr>
            <p:cNvSpPr/>
            <p:nvPr/>
          </p:nvSpPr>
          <p:spPr>
            <a:xfrm>
              <a:off x="4674686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03D7F9C-88F5-4B2C-AB23-C45C8195CB95}"/>
                </a:ext>
              </a:extLst>
            </p:cNvPr>
            <p:cNvSpPr/>
            <p:nvPr/>
          </p:nvSpPr>
          <p:spPr>
            <a:xfrm>
              <a:off x="5014061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E75A4733-CC5E-491C-8CA9-7802226C043C}"/>
                </a:ext>
              </a:extLst>
            </p:cNvPr>
            <p:cNvSpPr/>
            <p:nvPr/>
          </p:nvSpPr>
          <p:spPr>
            <a:xfrm>
              <a:off x="5353436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726E834-5FAB-4C0B-AE9C-092A79313C03}"/>
                </a:ext>
              </a:extLst>
            </p:cNvPr>
            <p:cNvSpPr/>
            <p:nvPr/>
          </p:nvSpPr>
          <p:spPr>
            <a:xfrm>
              <a:off x="5692811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5AFE8BC-C20D-49DD-AACF-4233457DC62D}"/>
                </a:ext>
              </a:extLst>
            </p:cNvPr>
            <p:cNvSpPr/>
            <p:nvPr/>
          </p:nvSpPr>
          <p:spPr>
            <a:xfrm>
              <a:off x="6032186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CA47BEB-E658-4ADB-BB63-AF7C65FFCD3E}"/>
                </a:ext>
              </a:extLst>
            </p:cNvPr>
            <p:cNvSpPr/>
            <p:nvPr/>
          </p:nvSpPr>
          <p:spPr>
            <a:xfrm>
              <a:off x="6371561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3E5B8E80-B833-4D62-AD3B-98D849594318}"/>
                </a:ext>
              </a:extLst>
            </p:cNvPr>
            <p:cNvSpPr/>
            <p:nvPr/>
          </p:nvSpPr>
          <p:spPr>
            <a:xfrm>
              <a:off x="6710936" y="234888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2904747-EB23-407E-9947-7D0C0AF56F32}"/>
                </a:ext>
              </a:extLst>
            </p:cNvPr>
            <p:cNvSpPr/>
            <p:nvPr/>
          </p:nvSpPr>
          <p:spPr>
            <a:xfrm>
              <a:off x="7050311" y="234888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FF7717A-1F51-4BF5-9A21-312D0C703603}"/>
                </a:ext>
              </a:extLst>
            </p:cNvPr>
            <p:cNvSpPr/>
            <p:nvPr/>
          </p:nvSpPr>
          <p:spPr>
            <a:xfrm>
              <a:off x="7389686" y="234888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A6F6BAFF-2F8D-4039-A891-C4A897FDE861}"/>
                </a:ext>
              </a:extLst>
            </p:cNvPr>
            <p:cNvSpPr/>
            <p:nvPr/>
          </p:nvSpPr>
          <p:spPr>
            <a:xfrm>
              <a:off x="3995936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A2BDE56-4FF6-42D0-AACE-5B2C575AC6AF}"/>
                </a:ext>
              </a:extLst>
            </p:cNvPr>
            <p:cNvSpPr/>
            <p:nvPr/>
          </p:nvSpPr>
          <p:spPr>
            <a:xfrm>
              <a:off x="4335311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A4B1CC6C-22A6-4A49-BB9E-078168BCDD19}"/>
                </a:ext>
              </a:extLst>
            </p:cNvPr>
            <p:cNvSpPr/>
            <p:nvPr/>
          </p:nvSpPr>
          <p:spPr>
            <a:xfrm>
              <a:off x="4674686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FD1858C-F618-4906-98D4-3E0D5BC15FF2}"/>
                </a:ext>
              </a:extLst>
            </p:cNvPr>
            <p:cNvSpPr/>
            <p:nvPr/>
          </p:nvSpPr>
          <p:spPr>
            <a:xfrm>
              <a:off x="5014061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D522FD89-5BFC-47FE-B2AC-01B418EE7916}"/>
                </a:ext>
              </a:extLst>
            </p:cNvPr>
            <p:cNvSpPr/>
            <p:nvPr/>
          </p:nvSpPr>
          <p:spPr>
            <a:xfrm>
              <a:off x="5353436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44CDAE03-503C-4D35-BC2A-C8E045DCD7D3}"/>
                </a:ext>
              </a:extLst>
            </p:cNvPr>
            <p:cNvSpPr/>
            <p:nvPr/>
          </p:nvSpPr>
          <p:spPr>
            <a:xfrm>
              <a:off x="5692811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4E2DC0F-4CC4-443C-AC2A-DEA625DFD809}"/>
                </a:ext>
              </a:extLst>
            </p:cNvPr>
            <p:cNvSpPr/>
            <p:nvPr/>
          </p:nvSpPr>
          <p:spPr>
            <a:xfrm>
              <a:off x="6032186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57E632E0-F418-4A13-9C61-41C4FCBFB05B}"/>
                </a:ext>
              </a:extLst>
            </p:cNvPr>
            <p:cNvSpPr/>
            <p:nvPr/>
          </p:nvSpPr>
          <p:spPr>
            <a:xfrm>
              <a:off x="6371561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5B66BCD4-ABCE-497A-89B4-6A0CD2ACFF59}"/>
                </a:ext>
              </a:extLst>
            </p:cNvPr>
            <p:cNvSpPr/>
            <p:nvPr/>
          </p:nvSpPr>
          <p:spPr>
            <a:xfrm>
              <a:off x="6710936" y="268824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37589C85-483E-49A6-A2B1-021C65AFB2F6}"/>
                </a:ext>
              </a:extLst>
            </p:cNvPr>
            <p:cNvSpPr/>
            <p:nvPr/>
          </p:nvSpPr>
          <p:spPr>
            <a:xfrm>
              <a:off x="7050311" y="268824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6014320D-5B2D-4095-AA34-8FE19938C618}"/>
                </a:ext>
              </a:extLst>
            </p:cNvPr>
            <p:cNvSpPr/>
            <p:nvPr/>
          </p:nvSpPr>
          <p:spPr>
            <a:xfrm>
              <a:off x="7389686" y="268824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69850C17-23F9-4DFC-A174-AA25D0B29288}"/>
                </a:ext>
              </a:extLst>
            </p:cNvPr>
            <p:cNvSpPr/>
            <p:nvPr/>
          </p:nvSpPr>
          <p:spPr>
            <a:xfrm>
              <a:off x="3995936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D34F113C-54A6-4CB3-A6ED-9BB75385B2DD}"/>
                </a:ext>
              </a:extLst>
            </p:cNvPr>
            <p:cNvSpPr/>
            <p:nvPr/>
          </p:nvSpPr>
          <p:spPr>
            <a:xfrm>
              <a:off x="4335311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9C29E48F-1D34-4400-9924-A16270499CF6}"/>
                </a:ext>
              </a:extLst>
            </p:cNvPr>
            <p:cNvSpPr/>
            <p:nvPr/>
          </p:nvSpPr>
          <p:spPr>
            <a:xfrm>
              <a:off x="4674686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CDF734CF-2F82-4070-9014-2E93975AF0C8}"/>
                </a:ext>
              </a:extLst>
            </p:cNvPr>
            <p:cNvSpPr/>
            <p:nvPr/>
          </p:nvSpPr>
          <p:spPr>
            <a:xfrm>
              <a:off x="5014061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CA0BFA01-0904-4405-9DDE-57A1868FC209}"/>
                </a:ext>
              </a:extLst>
            </p:cNvPr>
            <p:cNvSpPr/>
            <p:nvPr/>
          </p:nvSpPr>
          <p:spPr>
            <a:xfrm>
              <a:off x="5353436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816BEA8B-BC54-4D28-8F8E-5C25BAC30098}"/>
                </a:ext>
              </a:extLst>
            </p:cNvPr>
            <p:cNvSpPr/>
            <p:nvPr/>
          </p:nvSpPr>
          <p:spPr>
            <a:xfrm>
              <a:off x="5692811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CC6AABE-1F84-4F36-BB20-09E8885EF3CB}"/>
                </a:ext>
              </a:extLst>
            </p:cNvPr>
            <p:cNvSpPr/>
            <p:nvPr/>
          </p:nvSpPr>
          <p:spPr>
            <a:xfrm>
              <a:off x="6032186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67A11F80-F6E4-437B-B9A5-563005B5102D}"/>
                </a:ext>
              </a:extLst>
            </p:cNvPr>
            <p:cNvSpPr/>
            <p:nvPr/>
          </p:nvSpPr>
          <p:spPr>
            <a:xfrm>
              <a:off x="6371561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7E1F6343-4F08-47ED-A582-FD469A0259AD}"/>
                </a:ext>
              </a:extLst>
            </p:cNvPr>
            <p:cNvSpPr/>
            <p:nvPr/>
          </p:nvSpPr>
          <p:spPr>
            <a:xfrm>
              <a:off x="6710936" y="3026518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5E172A57-EA2D-480E-91E6-1A663ED31C94}"/>
                </a:ext>
              </a:extLst>
            </p:cNvPr>
            <p:cNvSpPr/>
            <p:nvPr/>
          </p:nvSpPr>
          <p:spPr>
            <a:xfrm>
              <a:off x="7050311" y="3026518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21C231BE-9C8E-490C-A5E5-5AD0A534920C}"/>
                </a:ext>
              </a:extLst>
            </p:cNvPr>
            <p:cNvSpPr/>
            <p:nvPr/>
          </p:nvSpPr>
          <p:spPr>
            <a:xfrm>
              <a:off x="7389686" y="3026518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FB8CA72C-59CD-44B9-ABE1-C77499569844}"/>
                </a:ext>
              </a:extLst>
            </p:cNvPr>
            <p:cNvSpPr/>
            <p:nvPr/>
          </p:nvSpPr>
          <p:spPr>
            <a:xfrm>
              <a:off x="3995936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03B72749-A515-42E5-9BD2-86A17CA299BE}"/>
                </a:ext>
              </a:extLst>
            </p:cNvPr>
            <p:cNvSpPr/>
            <p:nvPr/>
          </p:nvSpPr>
          <p:spPr>
            <a:xfrm>
              <a:off x="4335311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D54DF7D0-06F0-408C-A548-A945B9697E58}"/>
                </a:ext>
              </a:extLst>
            </p:cNvPr>
            <p:cNvSpPr/>
            <p:nvPr/>
          </p:nvSpPr>
          <p:spPr>
            <a:xfrm>
              <a:off x="4674686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E7D837C4-1A7E-4EB0-A6BD-8F5CFF841EBF}"/>
                </a:ext>
              </a:extLst>
            </p:cNvPr>
            <p:cNvSpPr/>
            <p:nvPr/>
          </p:nvSpPr>
          <p:spPr>
            <a:xfrm>
              <a:off x="5014061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7FF29900-FE15-4458-A171-29F8929CB777}"/>
                </a:ext>
              </a:extLst>
            </p:cNvPr>
            <p:cNvSpPr/>
            <p:nvPr/>
          </p:nvSpPr>
          <p:spPr>
            <a:xfrm>
              <a:off x="5353436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2E90BB9F-DC63-4EB0-9DF8-AA1A1EB02A09}"/>
                </a:ext>
              </a:extLst>
            </p:cNvPr>
            <p:cNvSpPr/>
            <p:nvPr/>
          </p:nvSpPr>
          <p:spPr>
            <a:xfrm>
              <a:off x="5692811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D3D2E9E2-7407-4F4A-8B5E-19F89661FFA1}"/>
                </a:ext>
              </a:extLst>
            </p:cNvPr>
            <p:cNvSpPr/>
            <p:nvPr/>
          </p:nvSpPr>
          <p:spPr>
            <a:xfrm>
              <a:off x="6032186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72A66852-46D0-47A1-82A5-B90A340DA4F3}"/>
                </a:ext>
              </a:extLst>
            </p:cNvPr>
            <p:cNvSpPr/>
            <p:nvPr/>
          </p:nvSpPr>
          <p:spPr>
            <a:xfrm>
              <a:off x="6371561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8A48A4DA-7AE3-4E61-8284-08C4BB24EE0F}"/>
                </a:ext>
              </a:extLst>
            </p:cNvPr>
            <p:cNvSpPr/>
            <p:nvPr/>
          </p:nvSpPr>
          <p:spPr>
            <a:xfrm>
              <a:off x="6710936" y="3365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4BFBEEDB-E615-4BA6-9FCC-69289B6A6181}"/>
                </a:ext>
              </a:extLst>
            </p:cNvPr>
            <p:cNvSpPr/>
            <p:nvPr/>
          </p:nvSpPr>
          <p:spPr>
            <a:xfrm>
              <a:off x="7050311" y="3365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66093062-C934-4349-9FF8-D932AE769845}"/>
                </a:ext>
              </a:extLst>
            </p:cNvPr>
            <p:cNvSpPr/>
            <p:nvPr/>
          </p:nvSpPr>
          <p:spPr>
            <a:xfrm>
              <a:off x="7389686" y="3365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7AED4C84-B3CD-4636-85B7-B298853BBEAF}"/>
                </a:ext>
              </a:extLst>
            </p:cNvPr>
            <p:cNvSpPr/>
            <p:nvPr/>
          </p:nvSpPr>
          <p:spPr>
            <a:xfrm>
              <a:off x="3995936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D136744C-635A-4ECF-A883-7958EE98C7D6}"/>
                </a:ext>
              </a:extLst>
            </p:cNvPr>
            <p:cNvSpPr/>
            <p:nvPr/>
          </p:nvSpPr>
          <p:spPr>
            <a:xfrm>
              <a:off x="4335311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CF3FAE81-45BC-4F84-8580-3F67BC08D442}"/>
                </a:ext>
              </a:extLst>
            </p:cNvPr>
            <p:cNvSpPr/>
            <p:nvPr/>
          </p:nvSpPr>
          <p:spPr>
            <a:xfrm>
              <a:off x="4674686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08FBB4BF-3A69-45DA-95B6-EE048669666E}"/>
                </a:ext>
              </a:extLst>
            </p:cNvPr>
            <p:cNvSpPr/>
            <p:nvPr/>
          </p:nvSpPr>
          <p:spPr>
            <a:xfrm>
              <a:off x="5014061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6B008DA7-DA5B-4E0E-80FE-D0319D1B103F}"/>
                </a:ext>
              </a:extLst>
            </p:cNvPr>
            <p:cNvSpPr/>
            <p:nvPr/>
          </p:nvSpPr>
          <p:spPr>
            <a:xfrm>
              <a:off x="5353436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D457BF55-D060-4337-9D7F-07B8900D9B01}"/>
                </a:ext>
              </a:extLst>
            </p:cNvPr>
            <p:cNvSpPr/>
            <p:nvPr/>
          </p:nvSpPr>
          <p:spPr>
            <a:xfrm>
              <a:off x="5692811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98070C53-93AD-4C83-97C2-15210E70D96E}"/>
                </a:ext>
              </a:extLst>
            </p:cNvPr>
            <p:cNvSpPr/>
            <p:nvPr/>
          </p:nvSpPr>
          <p:spPr>
            <a:xfrm>
              <a:off x="6032186" y="3704284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EA1BF1C6-DFA5-403A-B1F4-2911909E847A}"/>
                </a:ext>
              </a:extLst>
            </p:cNvPr>
            <p:cNvSpPr/>
            <p:nvPr/>
          </p:nvSpPr>
          <p:spPr>
            <a:xfrm>
              <a:off x="6371561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7C2AB5E4-53A3-4CC2-B1CF-2CB7F690C7F7}"/>
                </a:ext>
              </a:extLst>
            </p:cNvPr>
            <p:cNvSpPr/>
            <p:nvPr/>
          </p:nvSpPr>
          <p:spPr>
            <a:xfrm>
              <a:off x="6710936" y="370428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604420F3-F63D-45BB-ABDC-9B49FB5673F6}"/>
                </a:ext>
              </a:extLst>
            </p:cNvPr>
            <p:cNvSpPr/>
            <p:nvPr/>
          </p:nvSpPr>
          <p:spPr>
            <a:xfrm>
              <a:off x="7050311" y="370428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5A6AE4EA-9420-428F-9869-DA67BF06B74A}"/>
                </a:ext>
              </a:extLst>
            </p:cNvPr>
            <p:cNvSpPr/>
            <p:nvPr/>
          </p:nvSpPr>
          <p:spPr>
            <a:xfrm>
              <a:off x="7389686" y="370428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3B82C42C-07EF-4B5D-8017-08E05FEF9BDB}"/>
                </a:ext>
              </a:extLst>
            </p:cNvPr>
            <p:cNvSpPr/>
            <p:nvPr/>
          </p:nvSpPr>
          <p:spPr>
            <a:xfrm>
              <a:off x="3995936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D04532FD-ED7F-4A4F-8495-5E88561981B1}"/>
                </a:ext>
              </a:extLst>
            </p:cNvPr>
            <p:cNvSpPr/>
            <p:nvPr/>
          </p:nvSpPr>
          <p:spPr>
            <a:xfrm>
              <a:off x="4335311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35C4E602-65FC-4701-9998-0D829DFF10A5}"/>
                </a:ext>
              </a:extLst>
            </p:cNvPr>
            <p:cNvSpPr/>
            <p:nvPr/>
          </p:nvSpPr>
          <p:spPr>
            <a:xfrm>
              <a:off x="4674686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AE7441DE-85C8-4D13-96A9-8EB59BB989FC}"/>
                </a:ext>
              </a:extLst>
            </p:cNvPr>
            <p:cNvSpPr/>
            <p:nvPr/>
          </p:nvSpPr>
          <p:spPr>
            <a:xfrm>
              <a:off x="5014061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F18923EF-71BD-4471-971C-E1C0229B9F09}"/>
                </a:ext>
              </a:extLst>
            </p:cNvPr>
            <p:cNvSpPr/>
            <p:nvPr/>
          </p:nvSpPr>
          <p:spPr>
            <a:xfrm>
              <a:off x="5353436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2CCB2C45-6D16-4E92-BB8E-422837FB50FA}"/>
                </a:ext>
              </a:extLst>
            </p:cNvPr>
            <p:cNvSpPr/>
            <p:nvPr/>
          </p:nvSpPr>
          <p:spPr>
            <a:xfrm>
              <a:off x="5692811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643332BD-D45A-49FA-97B6-7858C6948948}"/>
                </a:ext>
              </a:extLst>
            </p:cNvPr>
            <p:cNvSpPr/>
            <p:nvPr/>
          </p:nvSpPr>
          <p:spPr>
            <a:xfrm>
              <a:off x="6032186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71AD521F-A5F0-40E8-A85A-2627ED24C5D2}"/>
                </a:ext>
              </a:extLst>
            </p:cNvPr>
            <p:cNvSpPr/>
            <p:nvPr/>
          </p:nvSpPr>
          <p:spPr>
            <a:xfrm>
              <a:off x="6371561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6DCBA45B-0691-48A6-B824-C0C89A2D82A7}"/>
                </a:ext>
              </a:extLst>
            </p:cNvPr>
            <p:cNvSpPr/>
            <p:nvPr/>
          </p:nvSpPr>
          <p:spPr>
            <a:xfrm>
              <a:off x="6710936" y="404364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C431CC63-1CD9-48CD-84A0-1637B8F6CEB6}"/>
                </a:ext>
              </a:extLst>
            </p:cNvPr>
            <p:cNvSpPr/>
            <p:nvPr/>
          </p:nvSpPr>
          <p:spPr>
            <a:xfrm>
              <a:off x="7050311" y="404364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9EA9B15F-BC56-4CB9-8D5E-5B3FC1202FAB}"/>
                </a:ext>
              </a:extLst>
            </p:cNvPr>
            <p:cNvSpPr/>
            <p:nvPr/>
          </p:nvSpPr>
          <p:spPr>
            <a:xfrm>
              <a:off x="7389686" y="404364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61C9DDE7-AE0E-48D7-BA24-3C26F4A2F486}"/>
                </a:ext>
              </a:extLst>
            </p:cNvPr>
            <p:cNvSpPr/>
            <p:nvPr/>
          </p:nvSpPr>
          <p:spPr>
            <a:xfrm>
              <a:off x="3995936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B4BFCF74-41D9-48C9-994E-3F0944A19A7A}"/>
                </a:ext>
              </a:extLst>
            </p:cNvPr>
            <p:cNvSpPr/>
            <p:nvPr/>
          </p:nvSpPr>
          <p:spPr>
            <a:xfrm>
              <a:off x="4335311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4A3E0ACF-ED3B-4141-93A9-578FC32D2911}"/>
                </a:ext>
              </a:extLst>
            </p:cNvPr>
            <p:cNvSpPr/>
            <p:nvPr/>
          </p:nvSpPr>
          <p:spPr>
            <a:xfrm>
              <a:off x="4674686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046F93-E98B-4C1C-977E-17C30D89B64D}"/>
                </a:ext>
              </a:extLst>
            </p:cNvPr>
            <p:cNvSpPr/>
            <p:nvPr/>
          </p:nvSpPr>
          <p:spPr>
            <a:xfrm>
              <a:off x="5014061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D6DC324B-A555-4BE9-9D22-85522A969D11}"/>
                </a:ext>
              </a:extLst>
            </p:cNvPr>
            <p:cNvSpPr/>
            <p:nvPr/>
          </p:nvSpPr>
          <p:spPr>
            <a:xfrm>
              <a:off x="5353436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6E47B583-F39A-4157-A520-E252F5073C70}"/>
                </a:ext>
              </a:extLst>
            </p:cNvPr>
            <p:cNvSpPr/>
            <p:nvPr/>
          </p:nvSpPr>
          <p:spPr>
            <a:xfrm>
              <a:off x="5692811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2ECDF17A-D826-4357-B748-B0C7680B1AE2}"/>
                </a:ext>
              </a:extLst>
            </p:cNvPr>
            <p:cNvSpPr/>
            <p:nvPr/>
          </p:nvSpPr>
          <p:spPr>
            <a:xfrm>
              <a:off x="6032186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6B47FCE-DAE4-4BBD-96CE-7E3E2180986B}"/>
                </a:ext>
              </a:extLst>
            </p:cNvPr>
            <p:cNvSpPr/>
            <p:nvPr/>
          </p:nvSpPr>
          <p:spPr>
            <a:xfrm>
              <a:off x="6371561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71F9EA49-2ABD-451A-A02E-51D875B3E6AB}"/>
                </a:ext>
              </a:extLst>
            </p:cNvPr>
            <p:cNvSpPr/>
            <p:nvPr/>
          </p:nvSpPr>
          <p:spPr>
            <a:xfrm>
              <a:off x="6710936" y="438629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16694A37-D96F-488C-8A5C-2E42A3CFB883}"/>
                </a:ext>
              </a:extLst>
            </p:cNvPr>
            <p:cNvSpPr/>
            <p:nvPr/>
          </p:nvSpPr>
          <p:spPr>
            <a:xfrm>
              <a:off x="7050311" y="438629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7A89B853-F30C-4C36-8126-03FC57BCCA3F}"/>
                </a:ext>
              </a:extLst>
            </p:cNvPr>
            <p:cNvSpPr/>
            <p:nvPr/>
          </p:nvSpPr>
          <p:spPr>
            <a:xfrm>
              <a:off x="7389686" y="438629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10505F3D-D7C2-4A93-AB8B-B2E5BF1C8741}"/>
                </a:ext>
              </a:extLst>
            </p:cNvPr>
            <p:cNvSpPr/>
            <p:nvPr/>
          </p:nvSpPr>
          <p:spPr>
            <a:xfrm>
              <a:off x="3995936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C53A376D-4CA2-4988-9EDA-5966A81A54CE}"/>
                </a:ext>
              </a:extLst>
            </p:cNvPr>
            <p:cNvSpPr/>
            <p:nvPr/>
          </p:nvSpPr>
          <p:spPr>
            <a:xfrm>
              <a:off x="4335311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5F6C8C2-3002-4CEB-B762-815FB5C37AE7}"/>
                </a:ext>
              </a:extLst>
            </p:cNvPr>
            <p:cNvSpPr/>
            <p:nvPr/>
          </p:nvSpPr>
          <p:spPr>
            <a:xfrm>
              <a:off x="4674686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DBACA16C-E507-4DDF-B40E-1B13B4934BFC}"/>
                </a:ext>
              </a:extLst>
            </p:cNvPr>
            <p:cNvSpPr/>
            <p:nvPr/>
          </p:nvSpPr>
          <p:spPr>
            <a:xfrm>
              <a:off x="5014061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D26F3D02-DB3E-4942-BA25-D77E4A9F84F8}"/>
                </a:ext>
              </a:extLst>
            </p:cNvPr>
            <p:cNvSpPr/>
            <p:nvPr/>
          </p:nvSpPr>
          <p:spPr>
            <a:xfrm>
              <a:off x="5353436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91685819-C09B-4FB2-963D-7AD6C87F0606}"/>
                </a:ext>
              </a:extLst>
            </p:cNvPr>
            <p:cNvSpPr/>
            <p:nvPr/>
          </p:nvSpPr>
          <p:spPr>
            <a:xfrm>
              <a:off x="5692811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88DF2938-3DAD-4E89-A019-E1DC14A1C1A7}"/>
                </a:ext>
              </a:extLst>
            </p:cNvPr>
            <p:cNvSpPr/>
            <p:nvPr/>
          </p:nvSpPr>
          <p:spPr>
            <a:xfrm>
              <a:off x="6032186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786E0A99-AED0-40BC-A6E4-25580BEDD17D}"/>
                </a:ext>
              </a:extLst>
            </p:cNvPr>
            <p:cNvSpPr/>
            <p:nvPr/>
          </p:nvSpPr>
          <p:spPr>
            <a:xfrm>
              <a:off x="6371561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E6614E1B-9941-4666-ACD1-9A4103B1429C}"/>
                </a:ext>
              </a:extLst>
            </p:cNvPr>
            <p:cNvSpPr/>
            <p:nvPr/>
          </p:nvSpPr>
          <p:spPr>
            <a:xfrm>
              <a:off x="6710936" y="472565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5683B059-0810-494F-A3EB-8972C31C88D6}"/>
                </a:ext>
              </a:extLst>
            </p:cNvPr>
            <p:cNvSpPr/>
            <p:nvPr/>
          </p:nvSpPr>
          <p:spPr>
            <a:xfrm>
              <a:off x="7050311" y="472565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1962ABEA-5091-4147-BB74-EA1A4B90212D}"/>
                </a:ext>
              </a:extLst>
            </p:cNvPr>
            <p:cNvSpPr/>
            <p:nvPr/>
          </p:nvSpPr>
          <p:spPr>
            <a:xfrm>
              <a:off x="7389686" y="472565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1816CBE8-32E4-4596-B1CD-870A8409A241}"/>
                </a:ext>
              </a:extLst>
            </p:cNvPr>
            <p:cNvCxnSpPr>
              <a:cxnSpLocks/>
            </p:cNvCxnSpPr>
            <p:nvPr/>
          </p:nvCxnSpPr>
          <p:spPr>
            <a:xfrm>
              <a:off x="4674686" y="2348879"/>
              <a:ext cx="0" cy="27161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17766B46-69BE-4860-AAD2-F8661707AD08}"/>
                </a:ext>
              </a:extLst>
            </p:cNvPr>
            <p:cNvCxnSpPr>
              <a:cxnSpLocks/>
            </p:cNvCxnSpPr>
            <p:nvPr/>
          </p:nvCxnSpPr>
          <p:spPr>
            <a:xfrm>
              <a:off x="4165624" y="3717032"/>
              <a:ext cx="3393750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9CDC9DC-584D-48D2-980A-23CAAF70EF7B}"/>
                </a:ext>
              </a:extLst>
            </p:cNvPr>
            <p:cNvSpPr/>
            <p:nvPr/>
          </p:nvSpPr>
          <p:spPr>
            <a:xfrm>
              <a:off x="7361712" y="3694092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i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C01B8663-FE08-4BE7-BEBD-F0E13117BA32}"/>
                </a:ext>
              </a:extLst>
            </p:cNvPr>
            <p:cNvSpPr/>
            <p:nvPr/>
          </p:nvSpPr>
          <p:spPr>
            <a:xfrm>
              <a:off x="4391256" y="3679011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D7570D7E-D03F-4F0C-871C-6404D70A900C}"/>
                </a:ext>
              </a:extLst>
            </p:cNvPr>
            <p:cNvSpPr/>
            <p:nvPr/>
          </p:nvSpPr>
          <p:spPr>
            <a:xfrm>
              <a:off x="4755553" y="3679011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3193EC4C-F5F6-4BE8-ABF1-B82472DC95CA}"/>
                </a:ext>
              </a:extLst>
            </p:cNvPr>
            <p:cNvSpPr/>
            <p:nvPr/>
          </p:nvSpPr>
          <p:spPr>
            <a:xfrm>
              <a:off x="5090686" y="3674800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51CD5E7D-EA63-419D-9613-46870F00222F}"/>
                </a:ext>
              </a:extLst>
            </p:cNvPr>
            <p:cNvSpPr/>
            <p:nvPr/>
          </p:nvSpPr>
          <p:spPr>
            <a:xfrm>
              <a:off x="5438261" y="3681861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562C19BA-CAB9-4EF7-9892-A8D1DF1F8B0B}"/>
                </a:ext>
              </a:extLst>
            </p:cNvPr>
            <p:cNvSpPr/>
            <p:nvPr/>
          </p:nvSpPr>
          <p:spPr>
            <a:xfrm>
              <a:off x="5777673" y="3674801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ACF855F9-CB46-4C34-B0CE-50F5A271F87D}"/>
                </a:ext>
              </a:extLst>
            </p:cNvPr>
            <p:cNvSpPr/>
            <p:nvPr/>
          </p:nvSpPr>
          <p:spPr>
            <a:xfrm>
              <a:off x="6117011" y="3696866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D8938A12-0F26-4C61-A191-F494865B8A95}"/>
                </a:ext>
              </a:extLst>
            </p:cNvPr>
            <p:cNvSpPr/>
            <p:nvPr/>
          </p:nvSpPr>
          <p:spPr>
            <a:xfrm>
              <a:off x="6442122" y="3674802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003AD78F-2198-45BF-AFAB-F8294A1CCB03}"/>
                </a:ext>
              </a:extLst>
            </p:cNvPr>
            <p:cNvSpPr/>
            <p:nvPr/>
          </p:nvSpPr>
          <p:spPr>
            <a:xfrm>
              <a:off x="6767510" y="3669062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14945750-F756-4DC7-A16D-29610EEB4669}"/>
                </a:ext>
              </a:extLst>
            </p:cNvPr>
            <p:cNvSpPr/>
            <p:nvPr/>
          </p:nvSpPr>
          <p:spPr>
            <a:xfrm>
              <a:off x="4309070" y="3964927"/>
              <a:ext cx="421564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308A657-0EC3-462C-87D2-6E69745CA1BB}"/>
                </a:ext>
              </a:extLst>
            </p:cNvPr>
            <p:cNvSpPr/>
            <p:nvPr/>
          </p:nvSpPr>
          <p:spPr>
            <a:xfrm>
              <a:off x="4621363" y="2298080"/>
              <a:ext cx="451788" cy="3393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i="1" dirty="0">
                  <a:solidFill>
                    <a:schemeClr val="tx1"/>
                  </a:solidFill>
                </a:rPr>
                <a:t>cm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5DB2DB4-4509-45C6-BB92-DC1E652984B5}"/>
                </a:ext>
              </a:extLst>
            </p:cNvPr>
            <p:cNvSpPr/>
            <p:nvPr/>
          </p:nvSpPr>
          <p:spPr>
            <a:xfrm>
              <a:off x="4341160" y="3297249"/>
              <a:ext cx="421563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3615325B-2D8E-44F9-9125-CCBEF76B58EC}"/>
                </a:ext>
              </a:extLst>
            </p:cNvPr>
            <p:cNvSpPr/>
            <p:nvPr/>
          </p:nvSpPr>
          <p:spPr>
            <a:xfrm>
              <a:off x="4318008" y="2617463"/>
              <a:ext cx="421563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D6E5F583-2C30-4697-B163-C28D6C6E08DF}"/>
                </a:ext>
              </a:extLst>
            </p:cNvPr>
            <p:cNvSpPr/>
            <p:nvPr/>
          </p:nvSpPr>
          <p:spPr>
            <a:xfrm>
              <a:off x="4303454" y="4316121"/>
              <a:ext cx="421564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0FE8E07B-2091-4B6E-89A7-8E5B079AE821}"/>
                </a:ext>
              </a:extLst>
            </p:cNvPr>
            <p:cNvSpPr/>
            <p:nvPr/>
          </p:nvSpPr>
          <p:spPr>
            <a:xfrm>
              <a:off x="4294452" y="4653136"/>
              <a:ext cx="421564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-3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12D41056-2A12-4EE3-A7F9-452DDA0374A9}"/>
                </a:ext>
              </a:extLst>
            </p:cNvPr>
            <p:cNvSpPr/>
            <p:nvPr/>
          </p:nvSpPr>
          <p:spPr>
            <a:xfrm>
              <a:off x="4341949" y="2957888"/>
              <a:ext cx="421563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A6BC8F19-4632-47CB-8638-B3CA12037A3E}"/>
                </a:ext>
              </a:extLst>
            </p:cNvPr>
            <p:cNvSpPr/>
            <p:nvPr/>
          </p:nvSpPr>
          <p:spPr>
            <a:xfrm>
              <a:off x="4326660" y="2267407"/>
              <a:ext cx="421563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0EC71045-7F60-463C-AC5E-E90EAED5C594}"/>
                </a:ext>
              </a:extLst>
            </p:cNvPr>
            <p:cNvSpPr/>
            <p:nvPr/>
          </p:nvSpPr>
          <p:spPr>
            <a:xfrm>
              <a:off x="7106885" y="3681860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714405D-7547-46F4-B040-FF69877BC49A}"/>
              </a:ext>
            </a:extLst>
          </p:cNvPr>
          <p:cNvCxnSpPr>
            <a:cxnSpLocks/>
          </p:cNvCxnSpPr>
          <p:nvPr/>
        </p:nvCxnSpPr>
        <p:spPr>
          <a:xfrm>
            <a:off x="1268517" y="2919058"/>
            <a:ext cx="3780000" cy="0"/>
          </a:xfrm>
          <a:prstGeom prst="line">
            <a:avLst/>
          </a:prstGeom>
          <a:ln w="19050">
            <a:solidFill>
              <a:srgbClr val="5ED8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385453B0-3BDB-2815-1DFC-BA2B042B00A6}"/>
              </a:ext>
            </a:extLst>
          </p:cNvPr>
          <p:cNvCxnSpPr>
            <a:cxnSpLocks/>
          </p:cNvCxnSpPr>
          <p:nvPr/>
        </p:nvCxnSpPr>
        <p:spPr>
          <a:xfrm>
            <a:off x="1314126" y="2238225"/>
            <a:ext cx="3648577" cy="6896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75085E44-BF34-E640-4163-FE32927A2454}"/>
              </a:ext>
            </a:extLst>
          </p:cNvPr>
          <p:cNvCxnSpPr>
            <a:cxnSpLocks/>
          </p:cNvCxnSpPr>
          <p:nvPr/>
        </p:nvCxnSpPr>
        <p:spPr>
          <a:xfrm>
            <a:off x="1314125" y="3578172"/>
            <a:ext cx="3648577" cy="6896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C0AD997D-4DDE-AECF-91E4-79D9126689D1}"/>
              </a:ext>
            </a:extLst>
          </p:cNvPr>
          <p:cNvCxnSpPr>
            <a:cxnSpLocks/>
          </p:cNvCxnSpPr>
          <p:nvPr/>
        </p:nvCxnSpPr>
        <p:spPr>
          <a:xfrm>
            <a:off x="1921939" y="2254646"/>
            <a:ext cx="0" cy="1337318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Rechte verbindingslijn 127">
            <a:extLst>
              <a:ext uri="{FF2B5EF4-FFF2-40B4-BE49-F238E27FC236}">
                <a16:creationId xmlns:a16="http://schemas.microsoft.com/office/drawing/2014/main" id="{682E37D4-9DD3-3897-CCDB-1FAE5D803D6E}"/>
              </a:ext>
            </a:extLst>
          </p:cNvPr>
          <p:cNvCxnSpPr>
            <a:cxnSpLocks/>
          </p:cNvCxnSpPr>
          <p:nvPr/>
        </p:nvCxnSpPr>
        <p:spPr>
          <a:xfrm>
            <a:off x="4636018" y="2254646"/>
            <a:ext cx="0" cy="1337318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al 135">
            <a:extLst>
              <a:ext uri="{FF2B5EF4-FFF2-40B4-BE49-F238E27FC236}">
                <a16:creationId xmlns:a16="http://schemas.microsoft.com/office/drawing/2014/main" id="{5D812781-5292-7EDB-D877-66224845B6E6}"/>
              </a:ext>
            </a:extLst>
          </p:cNvPr>
          <p:cNvSpPr/>
          <p:nvPr/>
        </p:nvSpPr>
        <p:spPr>
          <a:xfrm>
            <a:off x="2900787" y="3541850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8" name="Ovaal 137">
            <a:extLst>
              <a:ext uri="{FF2B5EF4-FFF2-40B4-BE49-F238E27FC236}">
                <a16:creationId xmlns:a16="http://schemas.microsoft.com/office/drawing/2014/main" id="{16359EE4-8E38-476D-EE75-0EE414A1CA5F}"/>
              </a:ext>
            </a:extLst>
          </p:cNvPr>
          <p:cNvSpPr/>
          <p:nvPr/>
        </p:nvSpPr>
        <p:spPr>
          <a:xfrm>
            <a:off x="3589334" y="2203163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9" name="Rechte verbindingslijn 138">
            <a:extLst>
              <a:ext uri="{FF2B5EF4-FFF2-40B4-BE49-F238E27FC236}">
                <a16:creationId xmlns:a16="http://schemas.microsoft.com/office/drawing/2014/main" id="{313F1E98-7316-339C-C276-565FB23607CD}"/>
              </a:ext>
            </a:extLst>
          </p:cNvPr>
          <p:cNvCxnSpPr>
            <a:cxnSpLocks/>
          </p:cNvCxnSpPr>
          <p:nvPr/>
        </p:nvCxnSpPr>
        <p:spPr>
          <a:xfrm>
            <a:off x="3267717" y="2257053"/>
            <a:ext cx="0" cy="1337318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al 140">
            <a:extLst>
              <a:ext uri="{FF2B5EF4-FFF2-40B4-BE49-F238E27FC236}">
                <a16:creationId xmlns:a16="http://schemas.microsoft.com/office/drawing/2014/main" id="{9666BDAD-A904-E6FF-AF9E-7D5488A81870}"/>
              </a:ext>
            </a:extLst>
          </p:cNvPr>
          <p:cNvSpPr/>
          <p:nvPr/>
        </p:nvSpPr>
        <p:spPr>
          <a:xfrm>
            <a:off x="2564359" y="2896585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2" name="Ovaal 141">
            <a:extLst>
              <a:ext uri="{FF2B5EF4-FFF2-40B4-BE49-F238E27FC236}">
                <a16:creationId xmlns:a16="http://schemas.microsoft.com/office/drawing/2014/main" id="{F8964DBF-77DE-7B43-73B5-F0A6ECD3B4B1}"/>
              </a:ext>
            </a:extLst>
          </p:cNvPr>
          <p:cNvSpPr/>
          <p:nvPr/>
        </p:nvSpPr>
        <p:spPr>
          <a:xfrm>
            <a:off x="2222697" y="2194590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50AE956-BD24-8D04-3902-9EA568755BE6}"/>
              </a:ext>
            </a:extLst>
          </p:cNvPr>
          <p:cNvSpPr txBox="1"/>
          <p:nvPr/>
        </p:nvSpPr>
        <p:spPr>
          <a:xfrm>
            <a:off x="337243" y="226337"/>
            <a:ext cx="64338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</a:t>
            </a:r>
            <a:r>
              <a:rPr lang="nl-NL" sz="1800" dirty="0"/>
              <a:t>7V Periode , frequentie </a:t>
            </a:r>
            <a:r>
              <a:rPr lang="nl-NL" dirty="0"/>
              <a:t>e</a:t>
            </a:r>
            <a:r>
              <a:rPr lang="nl-NL" sz="1800" dirty="0"/>
              <a:t>venwichtsstand</a:t>
            </a:r>
            <a:r>
              <a:rPr lang="nl-NL" dirty="0"/>
              <a:t> en</a:t>
            </a:r>
            <a:r>
              <a:rPr lang="nl-NL" sz="1800" dirty="0"/>
              <a:t> amplitude</a:t>
            </a:r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D406EFEB-2392-3C07-55A6-BFD0FE9FCCCE}"/>
              </a:ext>
            </a:extLst>
          </p:cNvPr>
          <p:cNvSpPr txBox="1"/>
          <p:nvPr/>
        </p:nvSpPr>
        <p:spPr>
          <a:xfrm>
            <a:off x="288661" y="702354"/>
            <a:ext cx="9340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600" b="1" dirty="0"/>
              <a:t>Je moet ook een extra periode bij kunnen tekenen in een periodiek verband</a:t>
            </a:r>
          </a:p>
        </p:txBody>
      </p: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2D4AA75E-C6BF-C7A2-E00C-85BED0A80749}"/>
              </a:ext>
            </a:extLst>
          </p:cNvPr>
          <p:cNvCxnSpPr>
            <a:cxnSpLocks/>
          </p:cNvCxnSpPr>
          <p:nvPr/>
        </p:nvCxnSpPr>
        <p:spPr>
          <a:xfrm>
            <a:off x="-17177" y="1263033"/>
            <a:ext cx="12192000" cy="0"/>
          </a:xfrm>
          <a:prstGeom prst="line">
            <a:avLst/>
          </a:prstGeom>
          <a:ln w="1905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Vrije vorm: vorm 144">
            <a:extLst>
              <a:ext uri="{FF2B5EF4-FFF2-40B4-BE49-F238E27FC236}">
                <a16:creationId xmlns:a16="http://schemas.microsoft.com/office/drawing/2014/main" id="{FDD55CD6-DA72-B46F-6112-F1BD462926B6}"/>
              </a:ext>
            </a:extLst>
          </p:cNvPr>
          <p:cNvSpPr/>
          <p:nvPr/>
        </p:nvSpPr>
        <p:spPr>
          <a:xfrm>
            <a:off x="1917700" y="2239912"/>
            <a:ext cx="679450" cy="685800"/>
          </a:xfrm>
          <a:custGeom>
            <a:avLst/>
            <a:gdLst>
              <a:gd name="connsiteX0" fmla="*/ 0 w 679450"/>
              <a:gd name="connsiteY0" fmla="*/ 682625 h 685800"/>
              <a:gd name="connsiteX1" fmla="*/ 342900 w 679450"/>
              <a:gd name="connsiteY1" fmla="*/ 0 h 685800"/>
              <a:gd name="connsiteX2" fmla="*/ 679450 w 67945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" h="685800">
                <a:moveTo>
                  <a:pt x="0" y="682625"/>
                </a:moveTo>
                <a:cubicBezTo>
                  <a:pt x="114829" y="341048"/>
                  <a:pt x="229658" y="-529"/>
                  <a:pt x="342900" y="0"/>
                </a:cubicBezTo>
                <a:cubicBezTo>
                  <a:pt x="456142" y="529"/>
                  <a:pt x="567796" y="343164"/>
                  <a:pt x="679450" y="6858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6" name="Vrije vorm: vorm 145">
            <a:extLst>
              <a:ext uri="{FF2B5EF4-FFF2-40B4-BE49-F238E27FC236}">
                <a16:creationId xmlns:a16="http://schemas.microsoft.com/office/drawing/2014/main" id="{057C02A7-3821-21C1-1EE7-AAC76CC2E8B6}"/>
              </a:ext>
            </a:extLst>
          </p:cNvPr>
          <p:cNvSpPr/>
          <p:nvPr/>
        </p:nvSpPr>
        <p:spPr>
          <a:xfrm rot="10800000">
            <a:off x="2589466" y="2901835"/>
            <a:ext cx="679450" cy="685800"/>
          </a:xfrm>
          <a:custGeom>
            <a:avLst/>
            <a:gdLst>
              <a:gd name="connsiteX0" fmla="*/ 0 w 679450"/>
              <a:gd name="connsiteY0" fmla="*/ 682625 h 685800"/>
              <a:gd name="connsiteX1" fmla="*/ 342900 w 679450"/>
              <a:gd name="connsiteY1" fmla="*/ 0 h 685800"/>
              <a:gd name="connsiteX2" fmla="*/ 679450 w 67945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" h="685800">
                <a:moveTo>
                  <a:pt x="0" y="682625"/>
                </a:moveTo>
                <a:cubicBezTo>
                  <a:pt x="114829" y="341048"/>
                  <a:pt x="229658" y="-529"/>
                  <a:pt x="342900" y="0"/>
                </a:cubicBezTo>
                <a:cubicBezTo>
                  <a:pt x="456142" y="529"/>
                  <a:pt x="567796" y="343164"/>
                  <a:pt x="679450" y="6858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7" name="Tijdelijke aanduiding voor inhoud 2">
            <a:extLst>
              <a:ext uri="{FF2B5EF4-FFF2-40B4-BE49-F238E27FC236}">
                <a16:creationId xmlns:a16="http://schemas.microsoft.com/office/drawing/2014/main" id="{E1444F3E-BFFC-12F5-8A95-94A78F6C53AE}"/>
              </a:ext>
            </a:extLst>
          </p:cNvPr>
          <p:cNvSpPr txBox="1">
            <a:spLocks/>
          </p:cNvSpPr>
          <p:nvPr/>
        </p:nvSpPr>
        <p:spPr>
          <a:xfrm>
            <a:off x="1665165" y="4578164"/>
            <a:ext cx="3562656" cy="45478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00B0F0"/>
                </a:solidFill>
              </a:rPr>
              <a:t>Periode                       	</a:t>
            </a:r>
          </a:p>
        </p:txBody>
      </p:sp>
      <p:sp>
        <p:nvSpPr>
          <p:cNvPr id="148" name="Tijdelijke aanduiding voor inhoud 2">
            <a:extLst>
              <a:ext uri="{FF2B5EF4-FFF2-40B4-BE49-F238E27FC236}">
                <a16:creationId xmlns:a16="http://schemas.microsoft.com/office/drawing/2014/main" id="{5112A730-776F-B08B-790A-2A56A52FFCD4}"/>
              </a:ext>
            </a:extLst>
          </p:cNvPr>
          <p:cNvSpPr txBox="1">
            <a:spLocks/>
          </p:cNvSpPr>
          <p:nvPr/>
        </p:nvSpPr>
        <p:spPr>
          <a:xfrm>
            <a:off x="1665083" y="5032950"/>
            <a:ext cx="3800635" cy="47423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5ED802"/>
                </a:solidFill>
              </a:rPr>
              <a:t>Evenwichtsstand     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149" name="Tijdelijke aanduiding voor inhoud 2">
            <a:extLst>
              <a:ext uri="{FF2B5EF4-FFF2-40B4-BE49-F238E27FC236}">
                <a16:creationId xmlns:a16="http://schemas.microsoft.com/office/drawing/2014/main" id="{4E2899C3-9F4F-8CEB-DBB1-DE52483DBCFA}"/>
              </a:ext>
            </a:extLst>
          </p:cNvPr>
          <p:cNvSpPr txBox="1">
            <a:spLocks/>
          </p:cNvSpPr>
          <p:nvPr/>
        </p:nvSpPr>
        <p:spPr>
          <a:xfrm>
            <a:off x="1665082" y="5465795"/>
            <a:ext cx="3891257" cy="4547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solidFill>
                  <a:srgbClr val="7030A0"/>
                </a:solidFill>
              </a:rPr>
              <a:t>Amplitude                   	</a:t>
            </a:r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095F58CD-65C0-90A7-D253-56CB9FFCEA9A}"/>
              </a:ext>
            </a:extLst>
          </p:cNvPr>
          <p:cNvSpPr txBox="1"/>
          <p:nvPr/>
        </p:nvSpPr>
        <p:spPr>
          <a:xfrm>
            <a:off x="3284489" y="459761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8DF2C776-A8CB-1ED5-2DAE-437032D7E1F4}"/>
              </a:ext>
            </a:extLst>
          </p:cNvPr>
          <p:cNvSpPr txBox="1"/>
          <p:nvPr/>
        </p:nvSpPr>
        <p:spPr>
          <a:xfrm>
            <a:off x="3284409" y="503884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2A6B31A5-FCE5-2C13-0200-04B80A010936}"/>
              </a:ext>
            </a:extLst>
          </p:cNvPr>
          <p:cNvSpPr txBox="1"/>
          <p:nvPr/>
        </p:nvSpPr>
        <p:spPr>
          <a:xfrm>
            <a:off x="3284409" y="548773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=</a:t>
            </a:r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D2CA28A8-E5AD-F31A-4060-A5566A9669FC}"/>
              </a:ext>
            </a:extLst>
          </p:cNvPr>
          <p:cNvSpPr txBox="1"/>
          <p:nvPr/>
        </p:nvSpPr>
        <p:spPr>
          <a:xfrm>
            <a:off x="3612699" y="4586208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  <a:latin typeface="Aptos" panose="020B0004020202020204" pitchFamily="34" charset="0"/>
              </a:rPr>
              <a:t>4</a:t>
            </a:r>
            <a:r>
              <a:rPr lang="nl-NL" sz="1600" b="0" dirty="0">
                <a:solidFill>
                  <a:srgbClr val="00B0F0"/>
                </a:solidFill>
                <a:effectLst/>
                <a:latin typeface="Aptos" panose="020B0004020202020204" pitchFamily="34" charset="0"/>
              </a:rPr>
              <a:t> sec</a:t>
            </a:r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DABFBDB3-D576-FC4D-E116-D26B9AEF4A62}"/>
              </a:ext>
            </a:extLst>
          </p:cNvPr>
          <p:cNvSpPr txBox="1"/>
          <p:nvPr/>
        </p:nvSpPr>
        <p:spPr>
          <a:xfrm>
            <a:off x="3612619" y="5043484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0 sec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E336169D-6995-8696-47A7-0BAF6900A65B}"/>
              </a:ext>
            </a:extLst>
          </p:cNvPr>
          <p:cNvSpPr txBox="1"/>
          <p:nvPr/>
        </p:nvSpPr>
        <p:spPr>
          <a:xfrm>
            <a:off x="3620745" y="5469377"/>
            <a:ext cx="97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2 cm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64" name="Tekstvak 163">
            <a:extLst>
              <a:ext uri="{FF2B5EF4-FFF2-40B4-BE49-F238E27FC236}">
                <a16:creationId xmlns:a16="http://schemas.microsoft.com/office/drawing/2014/main" id="{156FD677-E8E2-E94D-7A2C-0DFD0A284643}"/>
              </a:ext>
            </a:extLst>
          </p:cNvPr>
          <p:cNvSpPr txBox="1"/>
          <p:nvPr/>
        </p:nvSpPr>
        <p:spPr>
          <a:xfrm>
            <a:off x="4966949" y="2041587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2,5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2D79C36C-DE21-36A7-CA40-B50FDA1EA2ED}"/>
              </a:ext>
            </a:extLst>
          </p:cNvPr>
          <p:cNvSpPr txBox="1"/>
          <p:nvPr/>
        </p:nvSpPr>
        <p:spPr>
          <a:xfrm>
            <a:off x="4966949" y="3414978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7030A0"/>
                </a:solidFill>
                <a:latin typeface="Aptos" panose="020B0004020202020204" pitchFamily="34" charset="0"/>
              </a:rPr>
              <a:t>0,5</a:t>
            </a:r>
            <a:endParaRPr lang="nl-NL" sz="1600" b="0" dirty="0">
              <a:solidFill>
                <a:srgbClr val="7030A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7F432590-5129-323B-1EAB-31AB1BB0FAF7}"/>
              </a:ext>
            </a:extLst>
          </p:cNvPr>
          <p:cNvSpPr txBox="1"/>
          <p:nvPr/>
        </p:nvSpPr>
        <p:spPr>
          <a:xfrm>
            <a:off x="4956495" y="2732465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h</a:t>
            </a:r>
            <a:r>
              <a:rPr lang="nl-NL" sz="1600" dirty="0">
                <a:solidFill>
                  <a:srgbClr val="000000"/>
                </a:solidFill>
                <a:latin typeface="Aptos" panose="020B0004020202020204" pitchFamily="34" charset="0"/>
              </a:rPr>
              <a:t> = </a:t>
            </a:r>
            <a:r>
              <a:rPr lang="nl-NL" sz="1600" dirty="0">
                <a:solidFill>
                  <a:srgbClr val="92D050"/>
                </a:solidFill>
                <a:latin typeface="Aptos" panose="020B0004020202020204" pitchFamily="34" charset="0"/>
              </a:rPr>
              <a:t>0</a:t>
            </a:r>
            <a:endParaRPr lang="nl-NL" sz="1600" b="0" dirty="0">
              <a:solidFill>
                <a:srgbClr val="92D05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67" name="Ovaal 166">
            <a:extLst>
              <a:ext uri="{FF2B5EF4-FFF2-40B4-BE49-F238E27FC236}">
                <a16:creationId xmlns:a16="http://schemas.microsoft.com/office/drawing/2014/main" id="{A8825D11-6F25-F820-2F90-AECBF124AC91}"/>
              </a:ext>
            </a:extLst>
          </p:cNvPr>
          <p:cNvSpPr/>
          <p:nvPr/>
        </p:nvSpPr>
        <p:spPr>
          <a:xfrm>
            <a:off x="4600018" y="2896585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8" name="Rechte verbindingslijn met pijl 167">
            <a:extLst>
              <a:ext uri="{FF2B5EF4-FFF2-40B4-BE49-F238E27FC236}">
                <a16:creationId xmlns:a16="http://schemas.microsoft.com/office/drawing/2014/main" id="{0844554D-2F9E-0426-018C-704437FA5424}"/>
              </a:ext>
            </a:extLst>
          </p:cNvPr>
          <p:cNvCxnSpPr>
            <a:cxnSpLocks/>
          </p:cNvCxnSpPr>
          <p:nvPr/>
        </p:nvCxnSpPr>
        <p:spPr>
          <a:xfrm flipV="1">
            <a:off x="2257033" y="2237554"/>
            <a:ext cx="0" cy="68400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Rechte verbindingslijn met pijl 168">
            <a:extLst>
              <a:ext uri="{FF2B5EF4-FFF2-40B4-BE49-F238E27FC236}">
                <a16:creationId xmlns:a16="http://schemas.microsoft.com/office/drawing/2014/main" id="{BD563581-AE91-1143-5EA3-8D81850FA0D5}"/>
              </a:ext>
            </a:extLst>
          </p:cNvPr>
          <p:cNvCxnSpPr>
            <a:cxnSpLocks/>
          </p:cNvCxnSpPr>
          <p:nvPr/>
        </p:nvCxnSpPr>
        <p:spPr>
          <a:xfrm flipV="1">
            <a:off x="2933369" y="2925712"/>
            <a:ext cx="0" cy="68400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al 169">
            <a:extLst>
              <a:ext uri="{FF2B5EF4-FFF2-40B4-BE49-F238E27FC236}">
                <a16:creationId xmlns:a16="http://schemas.microsoft.com/office/drawing/2014/main" id="{B2CB1288-C19C-CCC8-A145-CCAD140DAC14}"/>
              </a:ext>
            </a:extLst>
          </p:cNvPr>
          <p:cNvSpPr/>
          <p:nvPr/>
        </p:nvSpPr>
        <p:spPr>
          <a:xfrm>
            <a:off x="4264472" y="3550508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1" name="Rechte verbindingslijn met pijl 170">
            <a:extLst>
              <a:ext uri="{FF2B5EF4-FFF2-40B4-BE49-F238E27FC236}">
                <a16:creationId xmlns:a16="http://schemas.microsoft.com/office/drawing/2014/main" id="{0A28EB74-1191-0DAA-B141-2BF5A11090A0}"/>
              </a:ext>
            </a:extLst>
          </p:cNvPr>
          <p:cNvCxnSpPr>
            <a:cxnSpLocks/>
          </p:cNvCxnSpPr>
          <p:nvPr/>
        </p:nvCxnSpPr>
        <p:spPr>
          <a:xfrm>
            <a:off x="2255727" y="2237554"/>
            <a:ext cx="132715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echte verbindingslijn met pijl 171">
            <a:extLst>
              <a:ext uri="{FF2B5EF4-FFF2-40B4-BE49-F238E27FC236}">
                <a16:creationId xmlns:a16="http://schemas.microsoft.com/office/drawing/2014/main" id="{75912F9D-4FCA-D3E7-932B-92C3AB4F8C6A}"/>
              </a:ext>
            </a:extLst>
          </p:cNvPr>
          <p:cNvCxnSpPr>
            <a:cxnSpLocks/>
          </p:cNvCxnSpPr>
          <p:nvPr/>
        </p:nvCxnSpPr>
        <p:spPr>
          <a:xfrm>
            <a:off x="2934971" y="3584074"/>
            <a:ext cx="1368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al 172">
            <a:extLst>
              <a:ext uri="{FF2B5EF4-FFF2-40B4-BE49-F238E27FC236}">
                <a16:creationId xmlns:a16="http://schemas.microsoft.com/office/drawing/2014/main" id="{4353D8D5-08F4-8406-4E7E-CADD6D934142}"/>
              </a:ext>
            </a:extLst>
          </p:cNvPr>
          <p:cNvSpPr/>
          <p:nvPr/>
        </p:nvSpPr>
        <p:spPr>
          <a:xfrm>
            <a:off x="3923908" y="2885550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4" name="Rechte verbindingslijn met pijl 173">
            <a:extLst>
              <a:ext uri="{FF2B5EF4-FFF2-40B4-BE49-F238E27FC236}">
                <a16:creationId xmlns:a16="http://schemas.microsoft.com/office/drawing/2014/main" id="{3BFCA636-445A-3FCF-A69F-EC17C1E67746}"/>
              </a:ext>
            </a:extLst>
          </p:cNvPr>
          <p:cNvCxnSpPr>
            <a:cxnSpLocks/>
          </p:cNvCxnSpPr>
          <p:nvPr/>
        </p:nvCxnSpPr>
        <p:spPr>
          <a:xfrm>
            <a:off x="3272868" y="2855234"/>
            <a:ext cx="1368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al 174">
            <a:extLst>
              <a:ext uri="{FF2B5EF4-FFF2-40B4-BE49-F238E27FC236}">
                <a16:creationId xmlns:a16="http://schemas.microsoft.com/office/drawing/2014/main" id="{96EA20A8-AB12-15F7-2CE5-10273142EF91}"/>
              </a:ext>
            </a:extLst>
          </p:cNvPr>
          <p:cNvSpPr/>
          <p:nvPr/>
        </p:nvSpPr>
        <p:spPr>
          <a:xfrm>
            <a:off x="3247798" y="2885550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6" name="Rechte verbindingslijn met pijl 175">
            <a:extLst>
              <a:ext uri="{FF2B5EF4-FFF2-40B4-BE49-F238E27FC236}">
                <a16:creationId xmlns:a16="http://schemas.microsoft.com/office/drawing/2014/main" id="{CE4DFBE4-380E-E71A-64FC-E208ADBBE902}"/>
              </a:ext>
            </a:extLst>
          </p:cNvPr>
          <p:cNvCxnSpPr>
            <a:cxnSpLocks/>
          </p:cNvCxnSpPr>
          <p:nvPr/>
        </p:nvCxnSpPr>
        <p:spPr>
          <a:xfrm>
            <a:off x="2604142" y="2995728"/>
            <a:ext cx="1368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43DDBB10-7AAB-501C-7D60-832224A1F873}"/>
              </a:ext>
            </a:extLst>
          </p:cNvPr>
          <p:cNvGrpSpPr/>
          <p:nvPr/>
        </p:nvGrpSpPr>
        <p:grpSpPr>
          <a:xfrm>
            <a:off x="6861954" y="1481105"/>
            <a:ext cx="3733125" cy="2797611"/>
            <a:chOff x="3995936" y="2267407"/>
            <a:chExt cx="3733125" cy="2797611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CA817B61-4C35-1C75-13C0-7058824F8319}"/>
                </a:ext>
              </a:extLst>
            </p:cNvPr>
            <p:cNvSpPr/>
            <p:nvPr/>
          </p:nvSpPr>
          <p:spPr>
            <a:xfrm>
              <a:off x="3995936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6CC0A8A5-B7CA-00C4-70F6-9F2F927FB310}"/>
                </a:ext>
              </a:extLst>
            </p:cNvPr>
            <p:cNvSpPr/>
            <p:nvPr/>
          </p:nvSpPr>
          <p:spPr>
            <a:xfrm>
              <a:off x="4335311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49B56225-4E2E-9F61-1077-7011425E3789}"/>
                </a:ext>
              </a:extLst>
            </p:cNvPr>
            <p:cNvSpPr/>
            <p:nvPr/>
          </p:nvSpPr>
          <p:spPr>
            <a:xfrm>
              <a:off x="4674686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7CAA33AA-EDCB-BC9F-4816-C4C94BAD28CE}"/>
                </a:ext>
              </a:extLst>
            </p:cNvPr>
            <p:cNvSpPr/>
            <p:nvPr/>
          </p:nvSpPr>
          <p:spPr>
            <a:xfrm>
              <a:off x="5014061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21CD784-C60F-1737-3E8B-8E77E552A3AE}"/>
                </a:ext>
              </a:extLst>
            </p:cNvPr>
            <p:cNvSpPr/>
            <p:nvPr/>
          </p:nvSpPr>
          <p:spPr>
            <a:xfrm>
              <a:off x="5353436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7AF700FF-765B-F52E-18F3-E4B4E0CCE26B}"/>
                </a:ext>
              </a:extLst>
            </p:cNvPr>
            <p:cNvSpPr/>
            <p:nvPr/>
          </p:nvSpPr>
          <p:spPr>
            <a:xfrm>
              <a:off x="5692811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E76AF827-D783-7979-D6AC-59EB0A652C8D}"/>
                </a:ext>
              </a:extLst>
            </p:cNvPr>
            <p:cNvSpPr/>
            <p:nvPr/>
          </p:nvSpPr>
          <p:spPr>
            <a:xfrm>
              <a:off x="6032186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42FD18AE-E96D-2641-C8F5-3667306942C4}"/>
                </a:ext>
              </a:extLst>
            </p:cNvPr>
            <p:cNvSpPr/>
            <p:nvPr/>
          </p:nvSpPr>
          <p:spPr>
            <a:xfrm>
              <a:off x="6371561" y="2348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453DF86C-0300-092F-ED82-047768F74ACE}"/>
                </a:ext>
              </a:extLst>
            </p:cNvPr>
            <p:cNvSpPr/>
            <p:nvPr/>
          </p:nvSpPr>
          <p:spPr>
            <a:xfrm>
              <a:off x="6710936" y="234888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90DF08EF-B8AB-55AC-46EC-BD73021E9AF0}"/>
                </a:ext>
              </a:extLst>
            </p:cNvPr>
            <p:cNvSpPr/>
            <p:nvPr/>
          </p:nvSpPr>
          <p:spPr>
            <a:xfrm>
              <a:off x="7050311" y="234888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AE9B4AFE-0920-97E7-7B90-EE8BC88B2E59}"/>
                </a:ext>
              </a:extLst>
            </p:cNvPr>
            <p:cNvSpPr/>
            <p:nvPr/>
          </p:nvSpPr>
          <p:spPr>
            <a:xfrm>
              <a:off x="7389686" y="234888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89" name="Rechthoek 188">
              <a:extLst>
                <a:ext uri="{FF2B5EF4-FFF2-40B4-BE49-F238E27FC236}">
                  <a16:creationId xmlns:a16="http://schemas.microsoft.com/office/drawing/2014/main" id="{AF46D504-B35C-1DC8-1627-0F07408E63D2}"/>
                </a:ext>
              </a:extLst>
            </p:cNvPr>
            <p:cNvSpPr/>
            <p:nvPr/>
          </p:nvSpPr>
          <p:spPr>
            <a:xfrm>
              <a:off x="3995936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0" name="Rechthoek 189">
              <a:extLst>
                <a:ext uri="{FF2B5EF4-FFF2-40B4-BE49-F238E27FC236}">
                  <a16:creationId xmlns:a16="http://schemas.microsoft.com/office/drawing/2014/main" id="{9C3117DB-2DF4-2424-056A-8F5CA8BF8FD5}"/>
                </a:ext>
              </a:extLst>
            </p:cNvPr>
            <p:cNvSpPr/>
            <p:nvPr/>
          </p:nvSpPr>
          <p:spPr>
            <a:xfrm>
              <a:off x="4335311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7BFB1D10-8E7B-072A-B2C1-07082BDA141E}"/>
                </a:ext>
              </a:extLst>
            </p:cNvPr>
            <p:cNvSpPr/>
            <p:nvPr/>
          </p:nvSpPr>
          <p:spPr>
            <a:xfrm>
              <a:off x="4674686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17A071FB-2F5C-530E-319C-96AD7A1DADE2}"/>
                </a:ext>
              </a:extLst>
            </p:cNvPr>
            <p:cNvSpPr/>
            <p:nvPr/>
          </p:nvSpPr>
          <p:spPr>
            <a:xfrm>
              <a:off x="5014061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021B0AA3-F132-1885-C4D1-B9704BD96458}"/>
                </a:ext>
              </a:extLst>
            </p:cNvPr>
            <p:cNvSpPr/>
            <p:nvPr/>
          </p:nvSpPr>
          <p:spPr>
            <a:xfrm>
              <a:off x="5353436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988A9717-86F7-7826-01A1-1475C2330690}"/>
                </a:ext>
              </a:extLst>
            </p:cNvPr>
            <p:cNvSpPr/>
            <p:nvPr/>
          </p:nvSpPr>
          <p:spPr>
            <a:xfrm>
              <a:off x="5692811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650013DA-8E53-87D5-1372-00BD73E4E26D}"/>
                </a:ext>
              </a:extLst>
            </p:cNvPr>
            <p:cNvSpPr/>
            <p:nvPr/>
          </p:nvSpPr>
          <p:spPr>
            <a:xfrm>
              <a:off x="6032186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6" name="Rechthoek 195">
              <a:extLst>
                <a:ext uri="{FF2B5EF4-FFF2-40B4-BE49-F238E27FC236}">
                  <a16:creationId xmlns:a16="http://schemas.microsoft.com/office/drawing/2014/main" id="{F647A4F7-1FC2-912B-D8DD-9F59CB7BFB3A}"/>
                </a:ext>
              </a:extLst>
            </p:cNvPr>
            <p:cNvSpPr/>
            <p:nvPr/>
          </p:nvSpPr>
          <p:spPr>
            <a:xfrm>
              <a:off x="6371561" y="2688240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D9B07811-B067-5AD0-AFFA-808DA0A4BDC1}"/>
                </a:ext>
              </a:extLst>
            </p:cNvPr>
            <p:cNvSpPr/>
            <p:nvPr/>
          </p:nvSpPr>
          <p:spPr>
            <a:xfrm>
              <a:off x="6710936" y="268824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E549A1A3-B0DA-1FC3-1EDE-AA8588731AAA}"/>
                </a:ext>
              </a:extLst>
            </p:cNvPr>
            <p:cNvSpPr/>
            <p:nvPr/>
          </p:nvSpPr>
          <p:spPr>
            <a:xfrm>
              <a:off x="7050311" y="268824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E7E66E74-2BED-EE2B-D355-82EA745EB95B}"/>
                </a:ext>
              </a:extLst>
            </p:cNvPr>
            <p:cNvSpPr/>
            <p:nvPr/>
          </p:nvSpPr>
          <p:spPr>
            <a:xfrm>
              <a:off x="7389686" y="2688241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0" name="Rechthoek 199">
              <a:extLst>
                <a:ext uri="{FF2B5EF4-FFF2-40B4-BE49-F238E27FC236}">
                  <a16:creationId xmlns:a16="http://schemas.microsoft.com/office/drawing/2014/main" id="{9402D5CD-4355-3EA0-2BC0-F42147527CD7}"/>
                </a:ext>
              </a:extLst>
            </p:cNvPr>
            <p:cNvSpPr/>
            <p:nvPr/>
          </p:nvSpPr>
          <p:spPr>
            <a:xfrm>
              <a:off x="3995936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A5CF10EE-E6C4-4B7C-129B-8F73BADF942A}"/>
                </a:ext>
              </a:extLst>
            </p:cNvPr>
            <p:cNvSpPr/>
            <p:nvPr/>
          </p:nvSpPr>
          <p:spPr>
            <a:xfrm>
              <a:off x="4335311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AED66F48-BEF0-4942-225D-5B03B428BFB6}"/>
                </a:ext>
              </a:extLst>
            </p:cNvPr>
            <p:cNvSpPr/>
            <p:nvPr/>
          </p:nvSpPr>
          <p:spPr>
            <a:xfrm>
              <a:off x="4674686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7BF4ECF2-9143-3167-C4FD-ACCECDDC0F18}"/>
                </a:ext>
              </a:extLst>
            </p:cNvPr>
            <p:cNvSpPr/>
            <p:nvPr/>
          </p:nvSpPr>
          <p:spPr>
            <a:xfrm>
              <a:off x="5014061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BDF67C59-16D4-371E-FBC7-5C32C8EBA5EF}"/>
                </a:ext>
              </a:extLst>
            </p:cNvPr>
            <p:cNvSpPr/>
            <p:nvPr/>
          </p:nvSpPr>
          <p:spPr>
            <a:xfrm>
              <a:off x="5353436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5" name="Rechthoek 204">
              <a:extLst>
                <a:ext uri="{FF2B5EF4-FFF2-40B4-BE49-F238E27FC236}">
                  <a16:creationId xmlns:a16="http://schemas.microsoft.com/office/drawing/2014/main" id="{07DA0089-C223-131A-6834-15421C53DE29}"/>
                </a:ext>
              </a:extLst>
            </p:cNvPr>
            <p:cNvSpPr/>
            <p:nvPr/>
          </p:nvSpPr>
          <p:spPr>
            <a:xfrm>
              <a:off x="5692811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6" name="Rechthoek 205">
              <a:extLst>
                <a:ext uri="{FF2B5EF4-FFF2-40B4-BE49-F238E27FC236}">
                  <a16:creationId xmlns:a16="http://schemas.microsoft.com/office/drawing/2014/main" id="{038C2D80-AE61-B0E4-FC98-09FD37B14D8A}"/>
                </a:ext>
              </a:extLst>
            </p:cNvPr>
            <p:cNvSpPr/>
            <p:nvPr/>
          </p:nvSpPr>
          <p:spPr>
            <a:xfrm>
              <a:off x="6032186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1A56361B-4FB4-B798-89F3-9A06B6CAF6A6}"/>
                </a:ext>
              </a:extLst>
            </p:cNvPr>
            <p:cNvSpPr/>
            <p:nvPr/>
          </p:nvSpPr>
          <p:spPr>
            <a:xfrm>
              <a:off x="6371561" y="302651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2A5221C5-ED59-3FE1-FCCB-9792D0CC102D}"/>
                </a:ext>
              </a:extLst>
            </p:cNvPr>
            <p:cNvSpPr/>
            <p:nvPr/>
          </p:nvSpPr>
          <p:spPr>
            <a:xfrm>
              <a:off x="6710936" y="3026518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49DE006D-34F7-B4C8-6543-CD69D5FF2C1A}"/>
                </a:ext>
              </a:extLst>
            </p:cNvPr>
            <p:cNvSpPr/>
            <p:nvPr/>
          </p:nvSpPr>
          <p:spPr>
            <a:xfrm>
              <a:off x="7050311" y="3026518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3C5744AA-5FE4-3D0A-C347-649E9B18807A}"/>
                </a:ext>
              </a:extLst>
            </p:cNvPr>
            <p:cNvSpPr/>
            <p:nvPr/>
          </p:nvSpPr>
          <p:spPr>
            <a:xfrm>
              <a:off x="7389686" y="3026518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35F1F5B-2965-53B3-2E2B-832F46174A48}"/>
                </a:ext>
              </a:extLst>
            </p:cNvPr>
            <p:cNvSpPr/>
            <p:nvPr/>
          </p:nvSpPr>
          <p:spPr>
            <a:xfrm>
              <a:off x="3995936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1BC4E3B0-C613-63F3-C254-D049C9F50B1B}"/>
                </a:ext>
              </a:extLst>
            </p:cNvPr>
            <p:cNvSpPr/>
            <p:nvPr/>
          </p:nvSpPr>
          <p:spPr>
            <a:xfrm>
              <a:off x="4335311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754891B2-A656-70F0-6126-484A492A2477}"/>
                </a:ext>
              </a:extLst>
            </p:cNvPr>
            <p:cNvSpPr/>
            <p:nvPr/>
          </p:nvSpPr>
          <p:spPr>
            <a:xfrm>
              <a:off x="4674686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8B45D23B-C189-BC26-1B19-BB55E6F34D89}"/>
                </a:ext>
              </a:extLst>
            </p:cNvPr>
            <p:cNvSpPr/>
            <p:nvPr/>
          </p:nvSpPr>
          <p:spPr>
            <a:xfrm>
              <a:off x="5014061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993D9E7B-4C1D-C313-0B00-BAA11C96AE26}"/>
                </a:ext>
              </a:extLst>
            </p:cNvPr>
            <p:cNvSpPr/>
            <p:nvPr/>
          </p:nvSpPr>
          <p:spPr>
            <a:xfrm>
              <a:off x="5353436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73DF0D64-4DEC-A102-8262-A2423A65CF35}"/>
                </a:ext>
              </a:extLst>
            </p:cNvPr>
            <p:cNvSpPr/>
            <p:nvPr/>
          </p:nvSpPr>
          <p:spPr>
            <a:xfrm>
              <a:off x="5692811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7B92FBA8-AE46-58E5-CF7E-8F0B05B43944}"/>
                </a:ext>
              </a:extLst>
            </p:cNvPr>
            <p:cNvSpPr/>
            <p:nvPr/>
          </p:nvSpPr>
          <p:spPr>
            <a:xfrm>
              <a:off x="6032186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C4AF35B2-DD76-5B62-EF16-915FDFA05941}"/>
                </a:ext>
              </a:extLst>
            </p:cNvPr>
            <p:cNvSpPr/>
            <p:nvPr/>
          </p:nvSpPr>
          <p:spPr>
            <a:xfrm>
              <a:off x="6371561" y="336587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C0D1497A-07B5-3D4C-FCD4-6549E0B4D00E}"/>
                </a:ext>
              </a:extLst>
            </p:cNvPr>
            <p:cNvSpPr/>
            <p:nvPr/>
          </p:nvSpPr>
          <p:spPr>
            <a:xfrm>
              <a:off x="6710936" y="3365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4C627A6F-9F4F-0AFF-5BF9-71B6E0DD15FA}"/>
                </a:ext>
              </a:extLst>
            </p:cNvPr>
            <p:cNvSpPr/>
            <p:nvPr/>
          </p:nvSpPr>
          <p:spPr>
            <a:xfrm>
              <a:off x="7050311" y="3365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1EBA7FD2-896E-641C-AE4B-C6F68CCC42D2}"/>
                </a:ext>
              </a:extLst>
            </p:cNvPr>
            <p:cNvSpPr/>
            <p:nvPr/>
          </p:nvSpPr>
          <p:spPr>
            <a:xfrm>
              <a:off x="7389686" y="3365879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CA88B20-E54A-97A6-1FB9-77C2EBAFFADA}"/>
                </a:ext>
              </a:extLst>
            </p:cNvPr>
            <p:cNvSpPr/>
            <p:nvPr/>
          </p:nvSpPr>
          <p:spPr>
            <a:xfrm>
              <a:off x="3995936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3" name="Rechthoek 222">
              <a:extLst>
                <a:ext uri="{FF2B5EF4-FFF2-40B4-BE49-F238E27FC236}">
                  <a16:creationId xmlns:a16="http://schemas.microsoft.com/office/drawing/2014/main" id="{50BFC6F7-4FD5-C057-932F-32A0D8700A76}"/>
                </a:ext>
              </a:extLst>
            </p:cNvPr>
            <p:cNvSpPr/>
            <p:nvPr/>
          </p:nvSpPr>
          <p:spPr>
            <a:xfrm>
              <a:off x="4335311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9C9B2B93-F32B-24E8-F525-98BD381D2C7A}"/>
                </a:ext>
              </a:extLst>
            </p:cNvPr>
            <p:cNvSpPr/>
            <p:nvPr/>
          </p:nvSpPr>
          <p:spPr>
            <a:xfrm>
              <a:off x="4674686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F3339BC2-E946-D17B-8171-DF7CB81A7346}"/>
                </a:ext>
              </a:extLst>
            </p:cNvPr>
            <p:cNvSpPr/>
            <p:nvPr/>
          </p:nvSpPr>
          <p:spPr>
            <a:xfrm>
              <a:off x="5014061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20C119E-2135-B213-B7F8-B1FDC6E0F117}"/>
                </a:ext>
              </a:extLst>
            </p:cNvPr>
            <p:cNvSpPr/>
            <p:nvPr/>
          </p:nvSpPr>
          <p:spPr>
            <a:xfrm>
              <a:off x="5353436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7" name="Rechthoek 226">
              <a:extLst>
                <a:ext uri="{FF2B5EF4-FFF2-40B4-BE49-F238E27FC236}">
                  <a16:creationId xmlns:a16="http://schemas.microsoft.com/office/drawing/2014/main" id="{A2BAD282-C814-4A03-1DD0-42CD9D2FC69B}"/>
                </a:ext>
              </a:extLst>
            </p:cNvPr>
            <p:cNvSpPr/>
            <p:nvPr/>
          </p:nvSpPr>
          <p:spPr>
            <a:xfrm>
              <a:off x="5692811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AD4493E1-B5B4-5939-775D-A19FCEAEF644}"/>
                </a:ext>
              </a:extLst>
            </p:cNvPr>
            <p:cNvSpPr/>
            <p:nvPr/>
          </p:nvSpPr>
          <p:spPr>
            <a:xfrm>
              <a:off x="6032186" y="3704284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7170111-7780-4E0D-F5D0-07B8942FE765}"/>
                </a:ext>
              </a:extLst>
            </p:cNvPr>
            <p:cNvSpPr/>
            <p:nvPr/>
          </p:nvSpPr>
          <p:spPr>
            <a:xfrm>
              <a:off x="6371561" y="3704284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52841218-2646-5B17-0D01-69AABBFDA778}"/>
                </a:ext>
              </a:extLst>
            </p:cNvPr>
            <p:cNvSpPr/>
            <p:nvPr/>
          </p:nvSpPr>
          <p:spPr>
            <a:xfrm>
              <a:off x="6710936" y="370428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434C7FC4-233B-AE56-9A1E-CF10244D297E}"/>
                </a:ext>
              </a:extLst>
            </p:cNvPr>
            <p:cNvSpPr/>
            <p:nvPr/>
          </p:nvSpPr>
          <p:spPr>
            <a:xfrm>
              <a:off x="7050311" y="370428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19141E10-B11B-535F-E330-4651FBC66F33}"/>
                </a:ext>
              </a:extLst>
            </p:cNvPr>
            <p:cNvSpPr/>
            <p:nvPr/>
          </p:nvSpPr>
          <p:spPr>
            <a:xfrm>
              <a:off x="7389686" y="370428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2E30223C-5E2D-1541-3C82-09C50908AB64}"/>
                </a:ext>
              </a:extLst>
            </p:cNvPr>
            <p:cNvSpPr/>
            <p:nvPr/>
          </p:nvSpPr>
          <p:spPr>
            <a:xfrm>
              <a:off x="3995936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4" name="Rechthoek 233">
              <a:extLst>
                <a:ext uri="{FF2B5EF4-FFF2-40B4-BE49-F238E27FC236}">
                  <a16:creationId xmlns:a16="http://schemas.microsoft.com/office/drawing/2014/main" id="{2ABC5F0E-729D-33D5-6BAB-17CE99BB013D}"/>
                </a:ext>
              </a:extLst>
            </p:cNvPr>
            <p:cNvSpPr/>
            <p:nvPr/>
          </p:nvSpPr>
          <p:spPr>
            <a:xfrm>
              <a:off x="4335311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D2979709-084F-9C10-551B-74FCD557033D}"/>
                </a:ext>
              </a:extLst>
            </p:cNvPr>
            <p:cNvSpPr/>
            <p:nvPr/>
          </p:nvSpPr>
          <p:spPr>
            <a:xfrm>
              <a:off x="4674686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6" name="Rechthoek 235">
              <a:extLst>
                <a:ext uri="{FF2B5EF4-FFF2-40B4-BE49-F238E27FC236}">
                  <a16:creationId xmlns:a16="http://schemas.microsoft.com/office/drawing/2014/main" id="{98660F48-1E34-481E-3D8E-36F4A4D21497}"/>
                </a:ext>
              </a:extLst>
            </p:cNvPr>
            <p:cNvSpPr/>
            <p:nvPr/>
          </p:nvSpPr>
          <p:spPr>
            <a:xfrm>
              <a:off x="5014061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E4BEA67F-6383-CDB8-0C65-B4D34A3933FE}"/>
                </a:ext>
              </a:extLst>
            </p:cNvPr>
            <p:cNvSpPr/>
            <p:nvPr/>
          </p:nvSpPr>
          <p:spPr>
            <a:xfrm>
              <a:off x="5353436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10437E04-CC2F-9387-CBAD-252ECFE1F197}"/>
                </a:ext>
              </a:extLst>
            </p:cNvPr>
            <p:cNvSpPr/>
            <p:nvPr/>
          </p:nvSpPr>
          <p:spPr>
            <a:xfrm>
              <a:off x="5692811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39" name="Rechthoek 238">
              <a:extLst>
                <a:ext uri="{FF2B5EF4-FFF2-40B4-BE49-F238E27FC236}">
                  <a16:creationId xmlns:a16="http://schemas.microsoft.com/office/drawing/2014/main" id="{93A68FD3-ECDC-D9E0-C101-F71B648524EA}"/>
                </a:ext>
              </a:extLst>
            </p:cNvPr>
            <p:cNvSpPr/>
            <p:nvPr/>
          </p:nvSpPr>
          <p:spPr>
            <a:xfrm>
              <a:off x="6032186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AB029C37-7A43-B4D1-CD0D-306F79B1CEA0}"/>
                </a:ext>
              </a:extLst>
            </p:cNvPr>
            <p:cNvSpPr/>
            <p:nvPr/>
          </p:nvSpPr>
          <p:spPr>
            <a:xfrm>
              <a:off x="6371561" y="404364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1" name="Rechthoek 240">
              <a:extLst>
                <a:ext uri="{FF2B5EF4-FFF2-40B4-BE49-F238E27FC236}">
                  <a16:creationId xmlns:a16="http://schemas.microsoft.com/office/drawing/2014/main" id="{43D0929F-AEED-6BBF-3F0B-C5A910942325}"/>
                </a:ext>
              </a:extLst>
            </p:cNvPr>
            <p:cNvSpPr/>
            <p:nvPr/>
          </p:nvSpPr>
          <p:spPr>
            <a:xfrm>
              <a:off x="6710936" y="404364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81949777-6587-8CF7-9DF4-B504BE39B821}"/>
                </a:ext>
              </a:extLst>
            </p:cNvPr>
            <p:cNvSpPr/>
            <p:nvPr/>
          </p:nvSpPr>
          <p:spPr>
            <a:xfrm>
              <a:off x="7050311" y="404364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961B18A2-0D1C-3750-2845-4B41C4D65C43}"/>
                </a:ext>
              </a:extLst>
            </p:cNvPr>
            <p:cNvSpPr/>
            <p:nvPr/>
          </p:nvSpPr>
          <p:spPr>
            <a:xfrm>
              <a:off x="7389686" y="404364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4" name="Rechthoek 243">
              <a:extLst>
                <a:ext uri="{FF2B5EF4-FFF2-40B4-BE49-F238E27FC236}">
                  <a16:creationId xmlns:a16="http://schemas.microsoft.com/office/drawing/2014/main" id="{BDCD8012-4547-6E56-0A3D-61BCF6E280B0}"/>
                </a:ext>
              </a:extLst>
            </p:cNvPr>
            <p:cNvSpPr/>
            <p:nvPr/>
          </p:nvSpPr>
          <p:spPr>
            <a:xfrm>
              <a:off x="3995936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F7974513-AC83-B372-B8D7-A9DC302C8DB3}"/>
                </a:ext>
              </a:extLst>
            </p:cNvPr>
            <p:cNvSpPr/>
            <p:nvPr/>
          </p:nvSpPr>
          <p:spPr>
            <a:xfrm>
              <a:off x="4335311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6" name="Rechthoek 245">
              <a:extLst>
                <a:ext uri="{FF2B5EF4-FFF2-40B4-BE49-F238E27FC236}">
                  <a16:creationId xmlns:a16="http://schemas.microsoft.com/office/drawing/2014/main" id="{984C52DD-5680-D460-A9A2-096D6FB44901}"/>
                </a:ext>
              </a:extLst>
            </p:cNvPr>
            <p:cNvSpPr/>
            <p:nvPr/>
          </p:nvSpPr>
          <p:spPr>
            <a:xfrm>
              <a:off x="4674686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CBD851C3-DF20-B501-D763-F98640D10370}"/>
                </a:ext>
              </a:extLst>
            </p:cNvPr>
            <p:cNvSpPr/>
            <p:nvPr/>
          </p:nvSpPr>
          <p:spPr>
            <a:xfrm>
              <a:off x="5014061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D830E2E6-C92E-6D7B-68B3-8A9FF7ACDB27}"/>
                </a:ext>
              </a:extLst>
            </p:cNvPr>
            <p:cNvSpPr/>
            <p:nvPr/>
          </p:nvSpPr>
          <p:spPr>
            <a:xfrm>
              <a:off x="5353436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9CB9964-2AA8-A3E7-36B5-C22380964964}"/>
                </a:ext>
              </a:extLst>
            </p:cNvPr>
            <p:cNvSpPr/>
            <p:nvPr/>
          </p:nvSpPr>
          <p:spPr>
            <a:xfrm>
              <a:off x="5692811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9F18CF46-8248-100E-EA0C-825C23A989DC}"/>
                </a:ext>
              </a:extLst>
            </p:cNvPr>
            <p:cNvSpPr/>
            <p:nvPr/>
          </p:nvSpPr>
          <p:spPr>
            <a:xfrm>
              <a:off x="6032186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E27EA886-91DA-E5D0-0B66-B45FC03C70EB}"/>
                </a:ext>
              </a:extLst>
            </p:cNvPr>
            <p:cNvSpPr/>
            <p:nvPr/>
          </p:nvSpPr>
          <p:spPr>
            <a:xfrm>
              <a:off x="6371561" y="4386295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42064B60-C49F-5A85-D96F-80F5F7C9268B}"/>
                </a:ext>
              </a:extLst>
            </p:cNvPr>
            <p:cNvSpPr/>
            <p:nvPr/>
          </p:nvSpPr>
          <p:spPr>
            <a:xfrm>
              <a:off x="6710936" y="438629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54FC4DED-A195-685D-8895-1B1CED82F538}"/>
                </a:ext>
              </a:extLst>
            </p:cNvPr>
            <p:cNvSpPr/>
            <p:nvPr/>
          </p:nvSpPr>
          <p:spPr>
            <a:xfrm>
              <a:off x="7050311" y="438629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4EA2D7FB-6F98-D3BE-8858-668B2946091B}"/>
                </a:ext>
              </a:extLst>
            </p:cNvPr>
            <p:cNvSpPr/>
            <p:nvPr/>
          </p:nvSpPr>
          <p:spPr>
            <a:xfrm>
              <a:off x="7389686" y="438629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B594119E-EA40-4210-E47F-C2D2B8E4FAE5}"/>
                </a:ext>
              </a:extLst>
            </p:cNvPr>
            <p:cNvSpPr/>
            <p:nvPr/>
          </p:nvSpPr>
          <p:spPr>
            <a:xfrm>
              <a:off x="3995936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3729C2EC-1336-408E-8ED5-05FFAE61F3B4}"/>
                </a:ext>
              </a:extLst>
            </p:cNvPr>
            <p:cNvSpPr/>
            <p:nvPr/>
          </p:nvSpPr>
          <p:spPr>
            <a:xfrm>
              <a:off x="4335311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4B6DC742-308A-E427-7653-F1EC4A208978}"/>
                </a:ext>
              </a:extLst>
            </p:cNvPr>
            <p:cNvSpPr/>
            <p:nvPr/>
          </p:nvSpPr>
          <p:spPr>
            <a:xfrm>
              <a:off x="4674686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7B618524-C472-CB46-2BAB-C6517E346669}"/>
                </a:ext>
              </a:extLst>
            </p:cNvPr>
            <p:cNvSpPr/>
            <p:nvPr/>
          </p:nvSpPr>
          <p:spPr>
            <a:xfrm>
              <a:off x="5014061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BC367EB6-A961-9D0D-6CC0-4DA6D32A7453}"/>
                </a:ext>
              </a:extLst>
            </p:cNvPr>
            <p:cNvSpPr/>
            <p:nvPr/>
          </p:nvSpPr>
          <p:spPr>
            <a:xfrm>
              <a:off x="5353436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1051CEE6-F0AF-C122-6EB7-9BE24C68E933}"/>
                </a:ext>
              </a:extLst>
            </p:cNvPr>
            <p:cNvSpPr/>
            <p:nvPr/>
          </p:nvSpPr>
          <p:spPr>
            <a:xfrm>
              <a:off x="5692811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34A0B99B-672C-EAC6-CE38-C3E726790DF5}"/>
                </a:ext>
              </a:extLst>
            </p:cNvPr>
            <p:cNvSpPr/>
            <p:nvPr/>
          </p:nvSpPr>
          <p:spPr>
            <a:xfrm>
              <a:off x="6032186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7867F2A0-CC90-042D-3A12-86B05CE96F55}"/>
                </a:ext>
              </a:extLst>
            </p:cNvPr>
            <p:cNvSpPr/>
            <p:nvPr/>
          </p:nvSpPr>
          <p:spPr>
            <a:xfrm>
              <a:off x="6371561" y="4725656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14D5B674-3EC5-C70E-7F33-8D07B8E69FC4}"/>
                </a:ext>
              </a:extLst>
            </p:cNvPr>
            <p:cNvSpPr/>
            <p:nvPr/>
          </p:nvSpPr>
          <p:spPr>
            <a:xfrm>
              <a:off x="6710936" y="472565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7501332E-67A5-B8C0-6DA2-AE360016DE3E}"/>
                </a:ext>
              </a:extLst>
            </p:cNvPr>
            <p:cNvSpPr/>
            <p:nvPr/>
          </p:nvSpPr>
          <p:spPr>
            <a:xfrm>
              <a:off x="7050311" y="472565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29B9D917-5179-2F9E-A373-F0A4CCDF0575}"/>
                </a:ext>
              </a:extLst>
            </p:cNvPr>
            <p:cNvSpPr/>
            <p:nvPr/>
          </p:nvSpPr>
          <p:spPr>
            <a:xfrm>
              <a:off x="7389686" y="4725657"/>
              <a:ext cx="339375" cy="33936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cxnSp>
          <p:nvCxnSpPr>
            <p:cNvPr id="266" name="Rechte verbindingslijn 265">
              <a:extLst>
                <a:ext uri="{FF2B5EF4-FFF2-40B4-BE49-F238E27FC236}">
                  <a16:creationId xmlns:a16="http://schemas.microsoft.com/office/drawing/2014/main" id="{FCDFA9CD-8E0B-8529-039F-6A2D9B64B84B}"/>
                </a:ext>
              </a:extLst>
            </p:cNvPr>
            <p:cNvCxnSpPr>
              <a:cxnSpLocks/>
            </p:cNvCxnSpPr>
            <p:nvPr/>
          </p:nvCxnSpPr>
          <p:spPr>
            <a:xfrm>
              <a:off x="4674686" y="2348879"/>
              <a:ext cx="0" cy="27161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Rechte verbindingslijn 266">
              <a:extLst>
                <a:ext uri="{FF2B5EF4-FFF2-40B4-BE49-F238E27FC236}">
                  <a16:creationId xmlns:a16="http://schemas.microsoft.com/office/drawing/2014/main" id="{A8F46877-41F8-0E56-B88C-D7525889F243}"/>
                </a:ext>
              </a:extLst>
            </p:cNvPr>
            <p:cNvCxnSpPr>
              <a:cxnSpLocks/>
            </p:cNvCxnSpPr>
            <p:nvPr/>
          </p:nvCxnSpPr>
          <p:spPr>
            <a:xfrm>
              <a:off x="4165624" y="3717032"/>
              <a:ext cx="3393750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1351EB7A-EBB7-01A9-AE84-B39434911438}"/>
                </a:ext>
              </a:extLst>
            </p:cNvPr>
            <p:cNvSpPr/>
            <p:nvPr/>
          </p:nvSpPr>
          <p:spPr>
            <a:xfrm>
              <a:off x="7361712" y="3694092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i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69" name="Rechthoek 268">
              <a:extLst>
                <a:ext uri="{FF2B5EF4-FFF2-40B4-BE49-F238E27FC236}">
                  <a16:creationId xmlns:a16="http://schemas.microsoft.com/office/drawing/2014/main" id="{2F81E7EE-EA53-CFF8-3239-61CE7C7F5BDD}"/>
                </a:ext>
              </a:extLst>
            </p:cNvPr>
            <p:cNvSpPr/>
            <p:nvPr/>
          </p:nvSpPr>
          <p:spPr>
            <a:xfrm>
              <a:off x="4391256" y="3679011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0" name="Rechthoek 269">
              <a:extLst>
                <a:ext uri="{FF2B5EF4-FFF2-40B4-BE49-F238E27FC236}">
                  <a16:creationId xmlns:a16="http://schemas.microsoft.com/office/drawing/2014/main" id="{1312C16D-6DFE-1202-78DA-1EEE3C7F30E5}"/>
                </a:ext>
              </a:extLst>
            </p:cNvPr>
            <p:cNvSpPr/>
            <p:nvPr/>
          </p:nvSpPr>
          <p:spPr>
            <a:xfrm>
              <a:off x="4755553" y="3679011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5BD4CA6A-82EB-36B9-CE03-C7DAEA4DB33F}"/>
                </a:ext>
              </a:extLst>
            </p:cNvPr>
            <p:cNvSpPr/>
            <p:nvPr/>
          </p:nvSpPr>
          <p:spPr>
            <a:xfrm>
              <a:off x="5090686" y="3674800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2" name="Rechthoek 271">
              <a:extLst>
                <a:ext uri="{FF2B5EF4-FFF2-40B4-BE49-F238E27FC236}">
                  <a16:creationId xmlns:a16="http://schemas.microsoft.com/office/drawing/2014/main" id="{232D26A4-056C-8426-C1B3-E493EAE41345}"/>
                </a:ext>
              </a:extLst>
            </p:cNvPr>
            <p:cNvSpPr/>
            <p:nvPr/>
          </p:nvSpPr>
          <p:spPr>
            <a:xfrm>
              <a:off x="5438261" y="3681861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7B87700B-9E16-7516-D6DD-09068B89D9DF}"/>
                </a:ext>
              </a:extLst>
            </p:cNvPr>
            <p:cNvSpPr/>
            <p:nvPr/>
          </p:nvSpPr>
          <p:spPr>
            <a:xfrm>
              <a:off x="5777673" y="3674801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4" name="Rechthoek 273">
              <a:extLst>
                <a:ext uri="{FF2B5EF4-FFF2-40B4-BE49-F238E27FC236}">
                  <a16:creationId xmlns:a16="http://schemas.microsoft.com/office/drawing/2014/main" id="{FC1CAB9D-0923-86E8-EF4F-63E4FC4E62EE}"/>
                </a:ext>
              </a:extLst>
            </p:cNvPr>
            <p:cNvSpPr/>
            <p:nvPr/>
          </p:nvSpPr>
          <p:spPr>
            <a:xfrm>
              <a:off x="6117011" y="3696866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CC0B8F7E-7B70-B55F-01AB-62CB15A3FC97}"/>
                </a:ext>
              </a:extLst>
            </p:cNvPr>
            <p:cNvSpPr/>
            <p:nvPr/>
          </p:nvSpPr>
          <p:spPr>
            <a:xfrm>
              <a:off x="6442122" y="3674802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6" name="Rechthoek 275">
              <a:extLst>
                <a:ext uri="{FF2B5EF4-FFF2-40B4-BE49-F238E27FC236}">
                  <a16:creationId xmlns:a16="http://schemas.microsoft.com/office/drawing/2014/main" id="{8FC1C98E-5F7E-50C8-CACC-1FE5F6B09432}"/>
                </a:ext>
              </a:extLst>
            </p:cNvPr>
            <p:cNvSpPr/>
            <p:nvPr/>
          </p:nvSpPr>
          <p:spPr>
            <a:xfrm>
              <a:off x="6767510" y="3669062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2BC745D7-A140-F9CA-E767-8AD6148AD2C8}"/>
                </a:ext>
              </a:extLst>
            </p:cNvPr>
            <p:cNvSpPr/>
            <p:nvPr/>
          </p:nvSpPr>
          <p:spPr>
            <a:xfrm>
              <a:off x="4309070" y="3964927"/>
              <a:ext cx="421564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278" name="Rechthoek 277">
              <a:extLst>
                <a:ext uri="{FF2B5EF4-FFF2-40B4-BE49-F238E27FC236}">
                  <a16:creationId xmlns:a16="http://schemas.microsoft.com/office/drawing/2014/main" id="{D117C029-D00A-DE96-6A35-28E4ACB66908}"/>
                </a:ext>
              </a:extLst>
            </p:cNvPr>
            <p:cNvSpPr/>
            <p:nvPr/>
          </p:nvSpPr>
          <p:spPr>
            <a:xfrm>
              <a:off x="4621363" y="2298080"/>
              <a:ext cx="451788" cy="3393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i="1" dirty="0">
                  <a:solidFill>
                    <a:schemeClr val="tx1"/>
                  </a:solidFill>
                </a:rPr>
                <a:t>cm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00B905BF-E6D0-D972-D181-030BEF58FF34}"/>
                </a:ext>
              </a:extLst>
            </p:cNvPr>
            <p:cNvSpPr/>
            <p:nvPr/>
          </p:nvSpPr>
          <p:spPr>
            <a:xfrm>
              <a:off x="4341160" y="3297249"/>
              <a:ext cx="421563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0" name="Rechthoek 279">
              <a:extLst>
                <a:ext uri="{FF2B5EF4-FFF2-40B4-BE49-F238E27FC236}">
                  <a16:creationId xmlns:a16="http://schemas.microsoft.com/office/drawing/2014/main" id="{0C784534-4C80-D5C0-7E63-88ECAF3715C9}"/>
                </a:ext>
              </a:extLst>
            </p:cNvPr>
            <p:cNvSpPr/>
            <p:nvPr/>
          </p:nvSpPr>
          <p:spPr>
            <a:xfrm>
              <a:off x="4318008" y="2617463"/>
              <a:ext cx="421563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7216FE2E-65BA-362F-F847-CAF6A79F0205}"/>
                </a:ext>
              </a:extLst>
            </p:cNvPr>
            <p:cNvSpPr/>
            <p:nvPr/>
          </p:nvSpPr>
          <p:spPr>
            <a:xfrm>
              <a:off x="4303454" y="4316121"/>
              <a:ext cx="421564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282" name="Rechthoek 281">
              <a:extLst>
                <a:ext uri="{FF2B5EF4-FFF2-40B4-BE49-F238E27FC236}">
                  <a16:creationId xmlns:a16="http://schemas.microsoft.com/office/drawing/2014/main" id="{AB21F4ED-2376-0EE5-ABB2-30FDA6C3AAC6}"/>
                </a:ext>
              </a:extLst>
            </p:cNvPr>
            <p:cNvSpPr/>
            <p:nvPr/>
          </p:nvSpPr>
          <p:spPr>
            <a:xfrm>
              <a:off x="4294452" y="4653136"/>
              <a:ext cx="421564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-3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F0656616-ED4D-44EA-D41F-FA685E5C277E}"/>
                </a:ext>
              </a:extLst>
            </p:cNvPr>
            <p:cNvSpPr/>
            <p:nvPr/>
          </p:nvSpPr>
          <p:spPr>
            <a:xfrm>
              <a:off x="4341949" y="2957888"/>
              <a:ext cx="421563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4" name="Rechthoek 283">
              <a:extLst>
                <a:ext uri="{FF2B5EF4-FFF2-40B4-BE49-F238E27FC236}">
                  <a16:creationId xmlns:a16="http://schemas.microsoft.com/office/drawing/2014/main" id="{C973B7DD-6758-659D-386E-B255E37FA9C3}"/>
                </a:ext>
              </a:extLst>
            </p:cNvPr>
            <p:cNvSpPr/>
            <p:nvPr/>
          </p:nvSpPr>
          <p:spPr>
            <a:xfrm>
              <a:off x="4326660" y="2267407"/>
              <a:ext cx="421563" cy="3735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5" name="Rechthoek 284">
              <a:extLst>
                <a:ext uri="{FF2B5EF4-FFF2-40B4-BE49-F238E27FC236}">
                  <a16:creationId xmlns:a16="http://schemas.microsoft.com/office/drawing/2014/main" id="{C1938652-BA55-56C0-5855-0B508C5C909B}"/>
                </a:ext>
              </a:extLst>
            </p:cNvPr>
            <p:cNvSpPr/>
            <p:nvPr/>
          </p:nvSpPr>
          <p:spPr>
            <a:xfrm>
              <a:off x="7106885" y="3681860"/>
              <a:ext cx="339375" cy="33936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i="1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sp>
        <p:nvSpPr>
          <p:cNvPr id="291" name="Ovaal 290">
            <a:extLst>
              <a:ext uri="{FF2B5EF4-FFF2-40B4-BE49-F238E27FC236}">
                <a16:creationId xmlns:a16="http://schemas.microsoft.com/office/drawing/2014/main" id="{CE5D3B70-C5A4-5B14-1E66-0D22CC865600}"/>
              </a:ext>
            </a:extLst>
          </p:cNvPr>
          <p:cNvSpPr/>
          <p:nvPr/>
        </p:nvSpPr>
        <p:spPr>
          <a:xfrm>
            <a:off x="8520623" y="3549695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Ovaal 291">
            <a:extLst>
              <a:ext uri="{FF2B5EF4-FFF2-40B4-BE49-F238E27FC236}">
                <a16:creationId xmlns:a16="http://schemas.microsoft.com/office/drawing/2014/main" id="{E24D823D-6DD9-6977-FE88-079C8F5154F5}"/>
              </a:ext>
            </a:extLst>
          </p:cNvPr>
          <p:cNvSpPr/>
          <p:nvPr/>
        </p:nvSpPr>
        <p:spPr>
          <a:xfrm>
            <a:off x="9209170" y="2211008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Ovaal 293">
            <a:extLst>
              <a:ext uri="{FF2B5EF4-FFF2-40B4-BE49-F238E27FC236}">
                <a16:creationId xmlns:a16="http://schemas.microsoft.com/office/drawing/2014/main" id="{8FA51D97-4446-6E9B-A65A-D3F181A48282}"/>
              </a:ext>
            </a:extLst>
          </p:cNvPr>
          <p:cNvSpPr/>
          <p:nvPr/>
        </p:nvSpPr>
        <p:spPr>
          <a:xfrm>
            <a:off x="8184195" y="2904430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Ovaal 294">
            <a:extLst>
              <a:ext uri="{FF2B5EF4-FFF2-40B4-BE49-F238E27FC236}">
                <a16:creationId xmlns:a16="http://schemas.microsoft.com/office/drawing/2014/main" id="{6A205006-1BC6-482C-DDBE-0427F67DB062}"/>
              </a:ext>
            </a:extLst>
          </p:cNvPr>
          <p:cNvSpPr/>
          <p:nvPr/>
        </p:nvSpPr>
        <p:spPr>
          <a:xfrm>
            <a:off x="7842533" y="2202435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6" name="Vrije vorm: vorm 295">
            <a:extLst>
              <a:ext uri="{FF2B5EF4-FFF2-40B4-BE49-F238E27FC236}">
                <a16:creationId xmlns:a16="http://schemas.microsoft.com/office/drawing/2014/main" id="{EDFA8427-7ECB-BB77-5217-05C00A85C0D5}"/>
              </a:ext>
            </a:extLst>
          </p:cNvPr>
          <p:cNvSpPr/>
          <p:nvPr/>
        </p:nvSpPr>
        <p:spPr>
          <a:xfrm>
            <a:off x="7537536" y="2247757"/>
            <a:ext cx="679450" cy="685800"/>
          </a:xfrm>
          <a:custGeom>
            <a:avLst/>
            <a:gdLst>
              <a:gd name="connsiteX0" fmla="*/ 0 w 679450"/>
              <a:gd name="connsiteY0" fmla="*/ 682625 h 685800"/>
              <a:gd name="connsiteX1" fmla="*/ 342900 w 679450"/>
              <a:gd name="connsiteY1" fmla="*/ 0 h 685800"/>
              <a:gd name="connsiteX2" fmla="*/ 679450 w 67945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" h="685800">
                <a:moveTo>
                  <a:pt x="0" y="682625"/>
                </a:moveTo>
                <a:cubicBezTo>
                  <a:pt x="114829" y="341048"/>
                  <a:pt x="229658" y="-529"/>
                  <a:pt x="342900" y="0"/>
                </a:cubicBezTo>
                <a:cubicBezTo>
                  <a:pt x="456142" y="529"/>
                  <a:pt x="567796" y="343164"/>
                  <a:pt x="679450" y="6858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7" name="Vrije vorm: vorm 296">
            <a:extLst>
              <a:ext uri="{FF2B5EF4-FFF2-40B4-BE49-F238E27FC236}">
                <a16:creationId xmlns:a16="http://schemas.microsoft.com/office/drawing/2014/main" id="{56570FA0-7DDD-3927-1CF8-4DCFFE18882C}"/>
              </a:ext>
            </a:extLst>
          </p:cNvPr>
          <p:cNvSpPr/>
          <p:nvPr/>
        </p:nvSpPr>
        <p:spPr>
          <a:xfrm rot="10800000">
            <a:off x="8209302" y="2909680"/>
            <a:ext cx="697540" cy="685800"/>
          </a:xfrm>
          <a:custGeom>
            <a:avLst/>
            <a:gdLst>
              <a:gd name="connsiteX0" fmla="*/ 0 w 679450"/>
              <a:gd name="connsiteY0" fmla="*/ 682625 h 685800"/>
              <a:gd name="connsiteX1" fmla="*/ 342900 w 679450"/>
              <a:gd name="connsiteY1" fmla="*/ 0 h 685800"/>
              <a:gd name="connsiteX2" fmla="*/ 679450 w 67945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" h="685800">
                <a:moveTo>
                  <a:pt x="0" y="682625"/>
                </a:moveTo>
                <a:cubicBezTo>
                  <a:pt x="114829" y="341048"/>
                  <a:pt x="229658" y="-529"/>
                  <a:pt x="342900" y="0"/>
                </a:cubicBezTo>
                <a:cubicBezTo>
                  <a:pt x="456142" y="529"/>
                  <a:pt x="567796" y="343164"/>
                  <a:pt x="679450" y="6858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1" name="Ovaal 300">
            <a:extLst>
              <a:ext uri="{FF2B5EF4-FFF2-40B4-BE49-F238E27FC236}">
                <a16:creationId xmlns:a16="http://schemas.microsoft.com/office/drawing/2014/main" id="{54606A5B-6EE5-5E3F-A03E-F45EE389E3B3}"/>
              </a:ext>
            </a:extLst>
          </p:cNvPr>
          <p:cNvSpPr/>
          <p:nvPr/>
        </p:nvSpPr>
        <p:spPr>
          <a:xfrm>
            <a:off x="10219854" y="2904430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4" name="Ovaal 303">
            <a:extLst>
              <a:ext uri="{FF2B5EF4-FFF2-40B4-BE49-F238E27FC236}">
                <a16:creationId xmlns:a16="http://schemas.microsoft.com/office/drawing/2014/main" id="{14524BB2-9B10-D624-436C-37C90B483ED0}"/>
              </a:ext>
            </a:extLst>
          </p:cNvPr>
          <p:cNvSpPr/>
          <p:nvPr/>
        </p:nvSpPr>
        <p:spPr>
          <a:xfrm>
            <a:off x="9884308" y="3558353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7" name="Ovaal 306">
            <a:extLst>
              <a:ext uri="{FF2B5EF4-FFF2-40B4-BE49-F238E27FC236}">
                <a16:creationId xmlns:a16="http://schemas.microsoft.com/office/drawing/2014/main" id="{0B246DFC-06B7-3A75-BB45-BC0A34D68F67}"/>
              </a:ext>
            </a:extLst>
          </p:cNvPr>
          <p:cNvSpPr/>
          <p:nvPr/>
        </p:nvSpPr>
        <p:spPr>
          <a:xfrm>
            <a:off x="9543744" y="2893395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9" name="Ovaal 308">
            <a:extLst>
              <a:ext uri="{FF2B5EF4-FFF2-40B4-BE49-F238E27FC236}">
                <a16:creationId xmlns:a16="http://schemas.microsoft.com/office/drawing/2014/main" id="{CD29F3BB-C54D-C486-275E-1A823D076BEE}"/>
              </a:ext>
            </a:extLst>
          </p:cNvPr>
          <p:cNvSpPr/>
          <p:nvPr/>
        </p:nvSpPr>
        <p:spPr>
          <a:xfrm>
            <a:off x="8867634" y="2893395"/>
            <a:ext cx="72000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1" name="Vrije vorm: vorm 310">
            <a:extLst>
              <a:ext uri="{FF2B5EF4-FFF2-40B4-BE49-F238E27FC236}">
                <a16:creationId xmlns:a16="http://schemas.microsoft.com/office/drawing/2014/main" id="{9AD88B91-2DE3-FDD6-FE1E-9CE71B0D8199}"/>
              </a:ext>
            </a:extLst>
          </p:cNvPr>
          <p:cNvSpPr/>
          <p:nvPr/>
        </p:nvSpPr>
        <p:spPr>
          <a:xfrm>
            <a:off x="8893515" y="2257135"/>
            <a:ext cx="679450" cy="685800"/>
          </a:xfrm>
          <a:custGeom>
            <a:avLst/>
            <a:gdLst>
              <a:gd name="connsiteX0" fmla="*/ 0 w 679450"/>
              <a:gd name="connsiteY0" fmla="*/ 682625 h 685800"/>
              <a:gd name="connsiteX1" fmla="*/ 342900 w 679450"/>
              <a:gd name="connsiteY1" fmla="*/ 0 h 685800"/>
              <a:gd name="connsiteX2" fmla="*/ 679450 w 67945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" h="685800">
                <a:moveTo>
                  <a:pt x="0" y="682625"/>
                </a:moveTo>
                <a:cubicBezTo>
                  <a:pt x="114829" y="341048"/>
                  <a:pt x="229658" y="-529"/>
                  <a:pt x="342900" y="0"/>
                </a:cubicBezTo>
                <a:cubicBezTo>
                  <a:pt x="456142" y="529"/>
                  <a:pt x="567796" y="343164"/>
                  <a:pt x="679450" y="6858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2" name="Vrije vorm: vorm 311">
            <a:extLst>
              <a:ext uri="{FF2B5EF4-FFF2-40B4-BE49-F238E27FC236}">
                <a16:creationId xmlns:a16="http://schemas.microsoft.com/office/drawing/2014/main" id="{69142264-5C5A-34FA-6A42-AEFF6B0F95BD}"/>
              </a:ext>
            </a:extLst>
          </p:cNvPr>
          <p:cNvSpPr/>
          <p:nvPr/>
        </p:nvSpPr>
        <p:spPr>
          <a:xfrm rot="10800000">
            <a:off x="9565281" y="2919058"/>
            <a:ext cx="704780" cy="685800"/>
          </a:xfrm>
          <a:custGeom>
            <a:avLst/>
            <a:gdLst>
              <a:gd name="connsiteX0" fmla="*/ 0 w 679450"/>
              <a:gd name="connsiteY0" fmla="*/ 682625 h 685800"/>
              <a:gd name="connsiteX1" fmla="*/ 342900 w 679450"/>
              <a:gd name="connsiteY1" fmla="*/ 0 h 685800"/>
              <a:gd name="connsiteX2" fmla="*/ 679450 w 67945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" h="685800">
                <a:moveTo>
                  <a:pt x="0" y="682625"/>
                </a:moveTo>
                <a:cubicBezTo>
                  <a:pt x="114829" y="341048"/>
                  <a:pt x="229658" y="-529"/>
                  <a:pt x="342900" y="0"/>
                </a:cubicBezTo>
                <a:cubicBezTo>
                  <a:pt x="456142" y="529"/>
                  <a:pt x="567796" y="343164"/>
                  <a:pt x="679450" y="6858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014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8" grpId="0" animBg="1"/>
      <p:bldP spid="141" grpId="0" animBg="1"/>
      <p:bldP spid="142" grpId="0" animBg="1"/>
      <p:bldP spid="145" grpId="0" animBg="1"/>
      <p:bldP spid="146" grpId="0" animBg="1"/>
      <p:bldP spid="147" grpId="0"/>
      <p:bldP spid="148" grpId="0"/>
      <p:bldP spid="149" grpId="0"/>
      <p:bldP spid="151" grpId="0"/>
      <p:bldP spid="153" grpId="0"/>
      <p:bldP spid="154" grpId="0"/>
      <p:bldP spid="155" grpId="0"/>
      <p:bldP spid="158" grpId="0"/>
      <p:bldP spid="159" grpId="0"/>
      <p:bldP spid="164" grpId="0"/>
      <p:bldP spid="165" grpId="0"/>
      <p:bldP spid="166" grpId="0"/>
      <p:bldP spid="167" grpId="0" animBg="1"/>
      <p:bldP spid="170" grpId="0" animBg="1"/>
      <p:bldP spid="173" grpId="0" animBg="1"/>
      <p:bldP spid="175" grpId="0" animBg="1"/>
      <p:bldP spid="291" grpId="0" animBg="1"/>
      <p:bldP spid="292" grpId="0" animBg="1"/>
      <p:bldP spid="294" grpId="0" animBg="1"/>
      <p:bldP spid="295" grpId="0" animBg="1"/>
      <p:bldP spid="296" grpId="0" animBg="1"/>
      <p:bldP spid="297" grpId="0" animBg="1"/>
      <p:bldP spid="301" grpId="0" animBg="1"/>
      <p:bldP spid="304" grpId="0" animBg="1"/>
      <p:bldP spid="307" grpId="0" animBg="1"/>
      <p:bldP spid="309" grpId="0" animBg="1"/>
      <p:bldP spid="311" grpId="0" animBg="1"/>
      <p:bldP spid="3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73E5E-B7E1-85D9-E807-1AF575749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D9D29-4684-7811-449D-5602E246F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7073656" y="2730256"/>
            <a:ext cx="9144000" cy="1092688"/>
          </a:xfrm>
        </p:spPr>
        <p:txBody>
          <a:bodyPr/>
          <a:lstStyle/>
          <a:p>
            <a:r>
              <a:rPr lang="nl-NL" dirty="0"/>
              <a:t>Aantekeningen</a:t>
            </a:r>
          </a:p>
        </p:txBody>
      </p:sp>
    </p:spTree>
    <p:extLst>
      <p:ext uri="{BB962C8B-B14F-4D97-AF65-F5344CB8AC3E}">
        <p14:creationId xmlns:p14="http://schemas.microsoft.com/office/powerpoint/2010/main" val="28482033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C5D7B-252C-06D9-BA1B-6DD10C85E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CE304-BC84-93F3-F8AF-36002E439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7073656" y="2728747"/>
            <a:ext cx="9144000" cy="1092688"/>
          </a:xfrm>
        </p:spPr>
        <p:txBody>
          <a:bodyPr/>
          <a:lstStyle/>
          <a:p>
            <a:r>
              <a:rPr lang="nl-NL" dirty="0"/>
              <a:t>Aantekeningen</a:t>
            </a:r>
          </a:p>
        </p:txBody>
      </p:sp>
    </p:spTree>
    <p:extLst>
      <p:ext uri="{BB962C8B-B14F-4D97-AF65-F5344CB8AC3E}">
        <p14:creationId xmlns:p14="http://schemas.microsoft.com/office/powerpoint/2010/main" val="303852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70AF8-9FE4-D6E6-3BD7-68231D65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0949B3BF-CA2E-0244-E076-F449B41EF019}"/>
              </a:ext>
            </a:extLst>
          </p:cNvPr>
          <p:cNvSpPr txBox="1"/>
          <p:nvPr/>
        </p:nvSpPr>
        <p:spPr>
          <a:xfrm>
            <a:off x="337243" y="226337"/>
            <a:ext cx="21220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Theorie 5H Breuken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09B00E9-F24B-A3C0-DCA4-660E19A4734D}"/>
              </a:ext>
            </a:extLst>
          </p:cNvPr>
          <p:cNvSpPr txBox="1"/>
          <p:nvPr/>
        </p:nvSpPr>
        <p:spPr>
          <a:xfrm>
            <a:off x="744910" y="768113"/>
            <a:ext cx="69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Breuk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90FFE41-79A8-9C78-2136-C2DF060E1484}"/>
              </a:ext>
            </a:extLst>
          </p:cNvPr>
          <p:cNvSpPr txBox="1"/>
          <p:nvPr/>
        </p:nvSpPr>
        <p:spPr>
          <a:xfrm>
            <a:off x="4343162" y="768113"/>
            <a:ext cx="1509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Decimaal getal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FF5DF22-44E6-B2F6-5C19-0ACB0F682892}"/>
              </a:ext>
            </a:extLst>
          </p:cNvPr>
          <p:cNvSpPr txBox="1"/>
          <p:nvPr/>
        </p:nvSpPr>
        <p:spPr>
          <a:xfrm>
            <a:off x="2799708" y="768113"/>
            <a:ext cx="1120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Rekenstap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1E118C7-08D1-4B8B-A9B5-CF66C5FC970B}"/>
              </a:ext>
            </a:extLst>
          </p:cNvPr>
          <p:cNvSpPr txBox="1"/>
          <p:nvPr/>
        </p:nvSpPr>
        <p:spPr>
          <a:xfrm>
            <a:off x="3185282" y="1277844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3 : 5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4E59AA9-E49F-1BD7-A792-869251B31E80}"/>
              </a:ext>
            </a:extLst>
          </p:cNvPr>
          <p:cNvSpPr txBox="1"/>
          <p:nvPr/>
        </p:nvSpPr>
        <p:spPr>
          <a:xfrm>
            <a:off x="3185282" y="2098796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7 : 8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70818A5-73B7-4A26-C41B-36DF5047F6C6}"/>
              </a:ext>
            </a:extLst>
          </p:cNvPr>
          <p:cNvSpPr txBox="1"/>
          <p:nvPr/>
        </p:nvSpPr>
        <p:spPr>
          <a:xfrm>
            <a:off x="3185282" y="2854571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4 : 5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9C998E4-38B0-7949-2E30-F034FD41EF5B}"/>
              </a:ext>
            </a:extLst>
          </p:cNvPr>
          <p:cNvSpPr txBox="1"/>
          <p:nvPr/>
        </p:nvSpPr>
        <p:spPr>
          <a:xfrm>
            <a:off x="4737134" y="1277844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0,6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888BAC1-46A1-6336-1D4F-B236ED9F1BE5}"/>
              </a:ext>
            </a:extLst>
          </p:cNvPr>
          <p:cNvSpPr txBox="1"/>
          <p:nvPr/>
        </p:nvSpPr>
        <p:spPr>
          <a:xfrm>
            <a:off x="4737134" y="2049195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0,875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97C94D2-F8B4-3015-48BC-E1F9AD95C60B}"/>
              </a:ext>
            </a:extLst>
          </p:cNvPr>
          <p:cNvSpPr txBox="1"/>
          <p:nvPr/>
        </p:nvSpPr>
        <p:spPr>
          <a:xfrm>
            <a:off x="4737134" y="2820546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0,8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EF221D7-9844-4680-A902-95BEC141F894}"/>
              </a:ext>
            </a:extLst>
          </p:cNvPr>
          <p:cNvSpPr txBox="1"/>
          <p:nvPr/>
        </p:nvSpPr>
        <p:spPr>
          <a:xfrm>
            <a:off x="3154612" y="3620882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1 : 100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9FCAC4C2-40C1-6D6A-1E72-4A1BC51B76D6}"/>
              </a:ext>
            </a:extLst>
          </p:cNvPr>
          <p:cNvSpPr txBox="1"/>
          <p:nvPr/>
        </p:nvSpPr>
        <p:spPr>
          <a:xfrm>
            <a:off x="3045608" y="444183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42 : 100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6C3CE953-E911-D3C3-4055-99A0A3E80394}"/>
              </a:ext>
            </a:extLst>
          </p:cNvPr>
          <p:cNvSpPr txBox="1"/>
          <p:nvPr/>
        </p:nvSpPr>
        <p:spPr>
          <a:xfrm>
            <a:off x="4737134" y="3592132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0,01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647BF54F-EB91-B411-77B6-C72DEBE63910}"/>
              </a:ext>
            </a:extLst>
          </p:cNvPr>
          <p:cNvSpPr txBox="1"/>
          <p:nvPr/>
        </p:nvSpPr>
        <p:spPr>
          <a:xfrm>
            <a:off x="4737134" y="4441834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0,42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276FED0-8442-69C5-8EFD-C5739C9BA32C}"/>
              </a:ext>
            </a:extLst>
          </p:cNvPr>
          <p:cNvSpPr txBox="1"/>
          <p:nvPr/>
        </p:nvSpPr>
        <p:spPr>
          <a:xfrm>
            <a:off x="6116731" y="756289"/>
            <a:ext cx="1120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Rekenstap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F703570D-E811-2EB7-A4CB-4BEBBCA5760B}"/>
              </a:ext>
            </a:extLst>
          </p:cNvPr>
          <p:cNvCxnSpPr>
            <a:cxnSpLocks/>
          </p:cNvCxnSpPr>
          <p:nvPr/>
        </p:nvCxnSpPr>
        <p:spPr>
          <a:xfrm>
            <a:off x="6240853" y="2817834"/>
            <a:ext cx="7200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EB588B57-15C4-7D3C-19CE-94C605CB9FA3}"/>
              </a:ext>
            </a:extLst>
          </p:cNvPr>
          <p:cNvSpPr txBox="1"/>
          <p:nvPr/>
        </p:nvSpPr>
        <p:spPr>
          <a:xfrm>
            <a:off x="6247989" y="2418041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x100</a:t>
            </a:r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4B4F964D-817A-5E3A-F905-5691ABEE29CA}"/>
              </a:ext>
            </a:extLst>
          </p:cNvPr>
          <p:cNvCxnSpPr>
            <a:cxnSpLocks/>
          </p:cNvCxnSpPr>
          <p:nvPr/>
        </p:nvCxnSpPr>
        <p:spPr>
          <a:xfrm flipH="1">
            <a:off x="6240853" y="3217628"/>
            <a:ext cx="7200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DD41DFEF-903B-7C00-B40D-7C15129CBC20}"/>
              </a:ext>
            </a:extLst>
          </p:cNvPr>
          <p:cNvSpPr txBox="1"/>
          <p:nvPr/>
        </p:nvSpPr>
        <p:spPr>
          <a:xfrm>
            <a:off x="6315358" y="3326537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:100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C67BFDF6-77E0-D9C2-E827-5B883EA2A28F}"/>
              </a:ext>
            </a:extLst>
          </p:cNvPr>
          <p:cNvSpPr txBox="1"/>
          <p:nvPr/>
        </p:nvSpPr>
        <p:spPr>
          <a:xfrm>
            <a:off x="7705563" y="745673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Percentage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BC759EFA-558E-FD1B-8A47-8E371A6C7AD1}"/>
              </a:ext>
            </a:extLst>
          </p:cNvPr>
          <p:cNvSpPr txBox="1"/>
          <p:nvPr/>
        </p:nvSpPr>
        <p:spPr>
          <a:xfrm>
            <a:off x="7888840" y="1260947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60%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CAC67CB9-51BC-C817-48B1-FE0C57FF256E}"/>
              </a:ext>
            </a:extLst>
          </p:cNvPr>
          <p:cNvSpPr txBox="1"/>
          <p:nvPr/>
        </p:nvSpPr>
        <p:spPr>
          <a:xfrm>
            <a:off x="7882865" y="203857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87,5%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24BAE304-840A-8E84-CE6B-F28F3B711782}"/>
              </a:ext>
            </a:extLst>
          </p:cNvPr>
          <p:cNvSpPr txBox="1"/>
          <p:nvPr/>
        </p:nvSpPr>
        <p:spPr>
          <a:xfrm>
            <a:off x="7888840" y="2807218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80%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E78E8790-10C9-91C6-BF9D-140B8DC408C8}"/>
              </a:ext>
            </a:extLst>
          </p:cNvPr>
          <p:cNvSpPr txBox="1"/>
          <p:nvPr/>
        </p:nvSpPr>
        <p:spPr>
          <a:xfrm>
            <a:off x="7943342" y="3581516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1%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6A2DABA-9355-2282-5D40-30FBB7262D27}"/>
              </a:ext>
            </a:extLst>
          </p:cNvPr>
          <p:cNvSpPr txBox="1"/>
          <p:nvPr/>
        </p:nvSpPr>
        <p:spPr>
          <a:xfrm>
            <a:off x="7834337" y="436643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42%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D03587DF-C085-E507-6394-8E0AD2A9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4" y="1154789"/>
            <a:ext cx="1669746" cy="4003198"/>
          </a:xfrm>
          <a:prstGeom prst="rect">
            <a:avLst/>
          </a:prstGeom>
        </p:spPr>
      </p:pic>
      <p:sp>
        <p:nvSpPr>
          <p:cNvPr id="40" name="Tekstvak 39">
            <a:extLst>
              <a:ext uri="{FF2B5EF4-FFF2-40B4-BE49-F238E27FC236}">
                <a16:creationId xmlns:a16="http://schemas.microsoft.com/office/drawing/2014/main" id="{2C009023-A495-6E3F-AB65-88875AF46AB3}"/>
              </a:ext>
            </a:extLst>
          </p:cNvPr>
          <p:cNvSpPr txBox="1"/>
          <p:nvPr/>
        </p:nvSpPr>
        <p:spPr>
          <a:xfrm>
            <a:off x="9600521" y="510068"/>
            <a:ext cx="1152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Of met </a:t>
            </a:r>
          </a:p>
          <a:p>
            <a:pPr algn="l"/>
            <a:r>
              <a:rPr lang="nl-NL" sz="1600" dirty="0">
                <a:solidFill>
                  <a:srgbClr val="0070C0"/>
                </a:solidFill>
              </a:rPr>
              <a:t>‘blokje om’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2EAA2ECF-9085-4128-66FB-FCFC5581BC0D}"/>
              </a:ext>
            </a:extLst>
          </p:cNvPr>
          <p:cNvSpPr txBox="1"/>
          <p:nvPr/>
        </p:nvSpPr>
        <p:spPr>
          <a:xfrm>
            <a:off x="10286657" y="153208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61BFD243-779F-DF96-4C75-133A5EC57398}"/>
              </a:ext>
            </a:extLst>
          </p:cNvPr>
          <p:cNvSpPr txBox="1"/>
          <p:nvPr/>
        </p:nvSpPr>
        <p:spPr>
          <a:xfrm>
            <a:off x="9755901" y="153739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8B1882D5-DD89-E7CF-DED1-C5B86E5EE2BE}"/>
              </a:ext>
            </a:extLst>
          </p:cNvPr>
          <p:cNvSpPr txBox="1"/>
          <p:nvPr/>
        </p:nvSpPr>
        <p:spPr>
          <a:xfrm>
            <a:off x="10286609" y="1282733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5</a:t>
            </a:r>
          </a:p>
        </p:txBody>
      </p: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48E90D30-4DE2-3DE8-31BE-BF4E775DEDBE}"/>
              </a:ext>
            </a:extLst>
          </p:cNvPr>
          <p:cNvCxnSpPr>
            <a:cxnSpLocks/>
          </p:cNvCxnSpPr>
          <p:nvPr/>
        </p:nvCxnSpPr>
        <p:spPr>
          <a:xfrm>
            <a:off x="10165191" y="1391946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EE1830F2-13B0-3077-A198-0F9E476F739E}"/>
              </a:ext>
            </a:extLst>
          </p:cNvPr>
          <p:cNvCxnSpPr>
            <a:cxnSpLocks/>
          </p:cNvCxnSpPr>
          <p:nvPr/>
        </p:nvCxnSpPr>
        <p:spPr>
          <a:xfrm flipH="1" flipV="1">
            <a:off x="9654497" y="1577255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kstvak 51">
            <a:extLst>
              <a:ext uri="{FF2B5EF4-FFF2-40B4-BE49-F238E27FC236}">
                <a16:creationId xmlns:a16="http://schemas.microsoft.com/office/drawing/2014/main" id="{39B07248-ED45-52E6-6C8A-2E6B760496BF}"/>
              </a:ext>
            </a:extLst>
          </p:cNvPr>
          <p:cNvSpPr txBox="1"/>
          <p:nvPr/>
        </p:nvSpPr>
        <p:spPr>
          <a:xfrm>
            <a:off x="9614400" y="1298879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100</a:t>
            </a:r>
          </a:p>
        </p:txBody>
      </p: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94AAB309-9D74-5A6D-7585-87FD0A14C083}"/>
              </a:ext>
            </a:extLst>
          </p:cNvPr>
          <p:cNvCxnSpPr>
            <a:cxnSpLocks/>
          </p:cNvCxnSpPr>
          <p:nvPr/>
        </p:nvCxnSpPr>
        <p:spPr>
          <a:xfrm>
            <a:off x="0" y="1115107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728E625F-D076-919A-B579-B0D4C83DEAF4}"/>
              </a:ext>
            </a:extLst>
          </p:cNvPr>
          <p:cNvCxnSpPr>
            <a:cxnSpLocks/>
          </p:cNvCxnSpPr>
          <p:nvPr/>
        </p:nvCxnSpPr>
        <p:spPr>
          <a:xfrm>
            <a:off x="2627674" y="1103896"/>
            <a:ext cx="0" cy="412900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95F059F1-C7F1-14E7-9457-86C222441EC7}"/>
              </a:ext>
            </a:extLst>
          </p:cNvPr>
          <p:cNvCxnSpPr>
            <a:cxnSpLocks/>
          </p:cNvCxnSpPr>
          <p:nvPr/>
        </p:nvCxnSpPr>
        <p:spPr>
          <a:xfrm>
            <a:off x="4255789" y="1100937"/>
            <a:ext cx="0" cy="412900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201D5F84-C5CB-2531-5569-637B2190A7DD}"/>
              </a:ext>
            </a:extLst>
          </p:cNvPr>
          <p:cNvCxnSpPr>
            <a:cxnSpLocks/>
          </p:cNvCxnSpPr>
          <p:nvPr/>
        </p:nvCxnSpPr>
        <p:spPr>
          <a:xfrm>
            <a:off x="5853466" y="1100937"/>
            <a:ext cx="0" cy="412900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861F5F2E-5B3B-0B61-BB50-6E94FA1A9A33}"/>
              </a:ext>
            </a:extLst>
          </p:cNvPr>
          <p:cNvCxnSpPr>
            <a:cxnSpLocks/>
          </p:cNvCxnSpPr>
          <p:nvPr/>
        </p:nvCxnSpPr>
        <p:spPr>
          <a:xfrm>
            <a:off x="7427597" y="1091884"/>
            <a:ext cx="0" cy="412900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1F59D0F6-1C98-1F97-FC60-BF2AA1B55B12}"/>
              </a:ext>
            </a:extLst>
          </p:cNvPr>
          <p:cNvCxnSpPr>
            <a:cxnSpLocks/>
          </p:cNvCxnSpPr>
          <p:nvPr/>
        </p:nvCxnSpPr>
        <p:spPr>
          <a:xfrm>
            <a:off x="9119086" y="1115107"/>
            <a:ext cx="0" cy="412900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CEE736AB-4913-3D40-9C34-46147FD0C370}"/>
              </a:ext>
            </a:extLst>
          </p:cNvPr>
          <p:cNvSpPr txBox="1"/>
          <p:nvPr/>
        </p:nvSpPr>
        <p:spPr>
          <a:xfrm>
            <a:off x="9707832" y="108390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%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4F3672B-5109-A8E6-C203-8ACD0F18D852}"/>
              </a:ext>
            </a:extLst>
          </p:cNvPr>
          <p:cNvSpPr txBox="1"/>
          <p:nvPr/>
        </p:nvSpPr>
        <p:spPr>
          <a:xfrm>
            <a:off x="10065604" y="1079439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delen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9C97FC6-DB7C-5A8B-30A4-55C241C89764}"/>
              </a:ext>
            </a:extLst>
          </p:cNvPr>
          <p:cNvSpPr txBox="1"/>
          <p:nvPr/>
        </p:nvSpPr>
        <p:spPr>
          <a:xfrm>
            <a:off x="10291651" y="231391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2969F86-F54B-6DF0-6AA1-244823B8BE5A}"/>
              </a:ext>
            </a:extLst>
          </p:cNvPr>
          <p:cNvSpPr txBox="1"/>
          <p:nvPr/>
        </p:nvSpPr>
        <p:spPr>
          <a:xfrm>
            <a:off x="9760895" y="231921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6A62CE5A-AB8B-CDF4-705F-1938997F7859}"/>
              </a:ext>
            </a:extLst>
          </p:cNvPr>
          <p:cNvSpPr txBox="1"/>
          <p:nvPr/>
        </p:nvSpPr>
        <p:spPr>
          <a:xfrm>
            <a:off x="10291603" y="206455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8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448EE2B-02FE-9911-765B-610F30CF93AB}"/>
              </a:ext>
            </a:extLst>
          </p:cNvPr>
          <p:cNvCxnSpPr>
            <a:cxnSpLocks/>
          </p:cNvCxnSpPr>
          <p:nvPr/>
        </p:nvCxnSpPr>
        <p:spPr>
          <a:xfrm>
            <a:off x="10170185" y="2173772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BAD628B-9462-032A-A2EA-B9AFC6C1ACB2}"/>
              </a:ext>
            </a:extLst>
          </p:cNvPr>
          <p:cNvCxnSpPr>
            <a:cxnSpLocks/>
          </p:cNvCxnSpPr>
          <p:nvPr/>
        </p:nvCxnSpPr>
        <p:spPr>
          <a:xfrm flipH="1" flipV="1">
            <a:off x="9659491" y="2359081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B9CD7A23-B48C-E98F-332F-E4BF449AB789}"/>
              </a:ext>
            </a:extLst>
          </p:cNvPr>
          <p:cNvSpPr txBox="1"/>
          <p:nvPr/>
        </p:nvSpPr>
        <p:spPr>
          <a:xfrm>
            <a:off x="9619394" y="207900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DB60DB2F-3564-7121-C83F-44B2670073CE}"/>
              </a:ext>
            </a:extLst>
          </p:cNvPr>
          <p:cNvSpPr txBox="1"/>
          <p:nvPr/>
        </p:nvSpPr>
        <p:spPr>
          <a:xfrm>
            <a:off x="9712826" y="1865732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%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49619F82-4A88-D425-01CC-F7AE31CDD151}"/>
              </a:ext>
            </a:extLst>
          </p:cNvPr>
          <p:cNvSpPr txBox="1"/>
          <p:nvPr/>
        </p:nvSpPr>
        <p:spPr>
          <a:xfrm>
            <a:off x="10070598" y="1861265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delen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C4F917F-78B5-17FB-FC35-20042094F1B1}"/>
              </a:ext>
            </a:extLst>
          </p:cNvPr>
          <p:cNvSpPr txBox="1"/>
          <p:nvPr/>
        </p:nvSpPr>
        <p:spPr>
          <a:xfrm>
            <a:off x="10291651" y="303285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F3579BF3-221F-8516-3943-96D4C0F135BC}"/>
              </a:ext>
            </a:extLst>
          </p:cNvPr>
          <p:cNvSpPr txBox="1"/>
          <p:nvPr/>
        </p:nvSpPr>
        <p:spPr>
          <a:xfrm>
            <a:off x="9760895" y="303815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72DA41C5-EDC2-8192-C43F-9C9B962B646E}"/>
              </a:ext>
            </a:extLst>
          </p:cNvPr>
          <p:cNvSpPr txBox="1"/>
          <p:nvPr/>
        </p:nvSpPr>
        <p:spPr>
          <a:xfrm>
            <a:off x="10291603" y="278349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5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4DAB7123-9746-DE69-6A2A-D6748124FA62}"/>
              </a:ext>
            </a:extLst>
          </p:cNvPr>
          <p:cNvCxnSpPr>
            <a:cxnSpLocks/>
          </p:cNvCxnSpPr>
          <p:nvPr/>
        </p:nvCxnSpPr>
        <p:spPr>
          <a:xfrm>
            <a:off x="10170185" y="2892711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E273EFE6-AEBB-5D1A-6BCC-8C1F1146700A}"/>
              </a:ext>
            </a:extLst>
          </p:cNvPr>
          <p:cNvCxnSpPr>
            <a:cxnSpLocks/>
          </p:cNvCxnSpPr>
          <p:nvPr/>
        </p:nvCxnSpPr>
        <p:spPr>
          <a:xfrm flipH="1" flipV="1">
            <a:off x="9659491" y="3078020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97F00DBD-A8F2-E76F-C815-0C1C52818BAC}"/>
              </a:ext>
            </a:extLst>
          </p:cNvPr>
          <p:cNvSpPr txBox="1"/>
          <p:nvPr/>
        </p:nvSpPr>
        <p:spPr>
          <a:xfrm>
            <a:off x="9619394" y="2799644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754A27E-CEDC-435F-513C-DAEE81FDA547}"/>
              </a:ext>
            </a:extLst>
          </p:cNvPr>
          <p:cNvSpPr txBox="1"/>
          <p:nvPr/>
        </p:nvSpPr>
        <p:spPr>
          <a:xfrm>
            <a:off x="9712826" y="2584671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%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2819F34B-76EF-5596-19BD-C1178733BFAB}"/>
              </a:ext>
            </a:extLst>
          </p:cNvPr>
          <p:cNvSpPr txBox="1"/>
          <p:nvPr/>
        </p:nvSpPr>
        <p:spPr>
          <a:xfrm>
            <a:off x="10070598" y="2580204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delen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6DF2B83-FEAC-4535-DE65-B66297E1DFEB}"/>
              </a:ext>
            </a:extLst>
          </p:cNvPr>
          <p:cNvSpPr txBox="1"/>
          <p:nvPr/>
        </p:nvSpPr>
        <p:spPr>
          <a:xfrm>
            <a:off x="10990699" y="1281901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100 : 5 x 3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3BB696AA-263A-17C0-85E9-2C3F9B708407}"/>
              </a:ext>
            </a:extLst>
          </p:cNvPr>
          <p:cNvSpPr txBox="1"/>
          <p:nvPr/>
        </p:nvSpPr>
        <p:spPr>
          <a:xfrm>
            <a:off x="10990699" y="1532089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3 : 5 x 100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8F07E30B-642F-90D8-CB5F-836AE943696F}"/>
              </a:ext>
            </a:extLst>
          </p:cNvPr>
          <p:cNvSpPr txBox="1"/>
          <p:nvPr/>
        </p:nvSpPr>
        <p:spPr>
          <a:xfrm>
            <a:off x="10990699" y="2053084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100 : 8 x 7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FE8327E9-EB21-D848-DEB0-5DEFE80DAC34}"/>
              </a:ext>
            </a:extLst>
          </p:cNvPr>
          <p:cNvSpPr txBox="1"/>
          <p:nvPr/>
        </p:nvSpPr>
        <p:spPr>
          <a:xfrm>
            <a:off x="10990699" y="2303272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7 : 8 x 100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96F270CB-D1CC-5FE1-8F27-1E42C7531E52}"/>
              </a:ext>
            </a:extLst>
          </p:cNvPr>
          <p:cNvSpPr txBox="1"/>
          <p:nvPr/>
        </p:nvSpPr>
        <p:spPr>
          <a:xfrm>
            <a:off x="10990699" y="2739635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100 : 5 x 4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4007929-C882-F60A-9EE8-CD9E73429984}"/>
              </a:ext>
            </a:extLst>
          </p:cNvPr>
          <p:cNvSpPr txBox="1"/>
          <p:nvPr/>
        </p:nvSpPr>
        <p:spPr>
          <a:xfrm>
            <a:off x="10990699" y="2989823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70C0"/>
                </a:solidFill>
              </a:rPr>
              <a:t>4 : 5 x 100</a:t>
            </a:r>
          </a:p>
        </p:txBody>
      </p:sp>
    </p:spTree>
    <p:extLst>
      <p:ext uri="{BB962C8B-B14F-4D97-AF65-F5344CB8AC3E}">
        <p14:creationId xmlns:p14="http://schemas.microsoft.com/office/powerpoint/2010/main" val="157978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4" grpId="0"/>
      <p:bldP spid="25" grpId="0"/>
      <p:bldP spid="26" grpId="0"/>
      <p:bldP spid="27" grpId="0"/>
      <p:bldP spid="29" grpId="0"/>
      <p:bldP spid="31" grpId="0"/>
      <p:bldP spid="33" grpId="0"/>
      <p:bldP spid="34" grpId="0"/>
      <p:bldP spid="35" grpId="0"/>
      <p:bldP spid="36" grpId="0"/>
      <p:bldP spid="37" grpId="0"/>
      <p:bldP spid="44" grpId="0"/>
      <p:bldP spid="45" grpId="0"/>
      <p:bldP spid="46" grpId="0"/>
      <p:bldP spid="52" grpId="0"/>
      <p:bldP spid="6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38" grpId="0"/>
      <p:bldP spid="41" grpId="0"/>
      <p:bldP spid="42" grpId="0"/>
      <p:bldP spid="48" grpId="0"/>
      <p:bldP spid="49" grpId="0"/>
      <p:bldP spid="67" grpId="0"/>
      <p:bldP spid="5" grpId="0"/>
      <p:bldP spid="53" grpId="0"/>
      <p:bldP spid="54" grpId="0"/>
      <p:bldP spid="55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EE20-4EB2-EE59-5EC0-5365968C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0E50F3E7-1406-0DC0-CFD4-926E112A18D8}"/>
              </a:ext>
            </a:extLst>
          </p:cNvPr>
          <p:cNvSpPr txBox="1"/>
          <p:nvPr/>
        </p:nvSpPr>
        <p:spPr>
          <a:xfrm>
            <a:off x="337243" y="226337"/>
            <a:ext cx="41955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Rekenen met blokje om bij verhoudingen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159A4CB-2AEC-A8D6-4F7B-4E579EC5168A}"/>
              </a:ext>
            </a:extLst>
          </p:cNvPr>
          <p:cNvSpPr txBox="1"/>
          <p:nvPr/>
        </p:nvSpPr>
        <p:spPr>
          <a:xfrm>
            <a:off x="235390" y="612052"/>
            <a:ext cx="4490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Bij een verhouding is het zo dat  ‘A’ hoort bij ‘B’. 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18A3E04F-79E7-9067-002A-389A8507D8D1}"/>
              </a:ext>
            </a:extLst>
          </p:cNvPr>
          <p:cNvSpPr txBox="1"/>
          <p:nvPr/>
        </p:nvSpPr>
        <p:spPr>
          <a:xfrm>
            <a:off x="262791" y="1006691"/>
            <a:ext cx="201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Staat er ergens een 1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A190B37C-5690-EDF5-023C-2ADED1989C1E}"/>
              </a:ext>
            </a:extLst>
          </p:cNvPr>
          <p:cNvSpPr txBox="1"/>
          <p:nvPr/>
        </p:nvSpPr>
        <p:spPr>
          <a:xfrm>
            <a:off x="2112994" y="998653"/>
            <a:ext cx="2737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, bedenk de korte weg met ‘1’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65843426-25A7-6643-CC41-BE490AC91E7F}"/>
              </a:ext>
            </a:extLst>
          </p:cNvPr>
          <p:cNvSpPr txBox="1"/>
          <p:nvPr/>
        </p:nvSpPr>
        <p:spPr>
          <a:xfrm>
            <a:off x="1136264" y="152086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AA334281-70AA-0FA9-D3E1-89A81ED30B13}"/>
              </a:ext>
            </a:extLst>
          </p:cNvPr>
          <p:cNvCxnSpPr/>
          <p:nvPr/>
        </p:nvCxnSpPr>
        <p:spPr>
          <a:xfrm>
            <a:off x="1283099" y="1351632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189CDA51-4CAA-99B0-2D7A-A120187A2C23}"/>
              </a:ext>
            </a:extLst>
          </p:cNvPr>
          <p:cNvCxnSpPr>
            <a:cxnSpLocks/>
          </p:cNvCxnSpPr>
          <p:nvPr/>
        </p:nvCxnSpPr>
        <p:spPr>
          <a:xfrm flipV="1">
            <a:off x="1283099" y="1782378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73252926-1F88-3D0E-3288-0F80B6CF391F}"/>
              </a:ext>
            </a:extLst>
          </p:cNvPr>
          <p:cNvCxnSpPr>
            <a:cxnSpLocks/>
          </p:cNvCxnSpPr>
          <p:nvPr/>
        </p:nvCxnSpPr>
        <p:spPr>
          <a:xfrm flipH="1">
            <a:off x="1374545" y="1720293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41F2D857-7D3B-F308-A98B-298E66FD3669}"/>
              </a:ext>
            </a:extLst>
          </p:cNvPr>
          <p:cNvCxnSpPr>
            <a:cxnSpLocks/>
          </p:cNvCxnSpPr>
          <p:nvPr/>
        </p:nvCxnSpPr>
        <p:spPr>
          <a:xfrm>
            <a:off x="954966" y="1719684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79CB06A2-1A00-3528-7B44-B23DAA6FF9FC}"/>
              </a:ext>
            </a:extLst>
          </p:cNvPr>
          <p:cNvSpPr txBox="1"/>
          <p:nvPr/>
        </p:nvSpPr>
        <p:spPr>
          <a:xfrm>
            <a:off x="1046068" y="1750877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E440F14-3C5D-25A7-AACD-B4D7451F59B1}"/>
              </a:ext>
            </a:extLst>
          </p:cNvPr>
          <p:cNvSpPr txBox="1"/>
          <p:nvPr/>
        </p:nvSpPr>
        <p:spPr>
          <a:xfrm>
            <a:off x="1401638" y="1632597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4EC38F5A-C9BB-428B-9EC5-9A881989DBEA}"/>
              </a:ext>
            </a:extLst>
          </p:cNvPr>
          <p:cNvSpPr txBox="1"/>
          <p:nvPr/>
        </p:nvSpPr>
        <p:spPr>
          <a:xfrm>
            <a:off x="1246358" y="1265078"/>
            <a:ext cx="2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A633152D-4E54-EDEB-7594-EF68AEDB9CC2}"/>
              </a:ext>
            </a:extLst>
          </p:cNvPr>
          <p:cNvSpPr txBox="1"/>
          <p:nvPr/>
        </p:nvSpPr>
        <p:spPr>
          <a:xfrm>
            <a:off x="924850" y="145272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63F4D032-BBAE-25DD-D5EB-4419DB0C3022}"/>
              </a:ext>
            </a:extLst>
          </p:cNvPr>
          <p:cNvSpPr txBox="1"/>
          <p:nvPr/>
        </p:nvSpPr>
        <p:spPr>
          <a:xfrm>
            <a:off x="5269665" y="980346"/>
            <a:ext cx="1483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Staat er geen 1</a:t>
            </a: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D0FAE4EE-DECD-B6D8-E191-190E31ABFB55}"/>
              </a:ext>
            </a:extLst>
          </p:cNvPr>
          <p:cNvSpPr txBox="1"/>
          <p:nvPr/>
        </p:nvSpPr>
        <p:spPr>
          <a:xfrm>
            <a:off x="6589157" y="975965"/>
            <a:ext cx="1921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, ga een ‘blokje om. 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9E0C02B3-3570-4179-9CE6-7B82D26AE4EA}"/>
              </a:ext>
            </a:extLst>
          </p:cNvPr>
          <p:cNvSpPr txBox="1"/>
          <p:nvPr/>
        </p:nvSpPr>
        <p:spPr>
          <a:xfrm>
            <a:off x="6434325" y="167083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CF80EEDD-3A24-129A-94E7-717B4EDE93DD}"/>
              </a:ext>
            </a:extLst>
          </p:cNvPr>
          <p:cNvSpPr/>
          <p:nvPr/>
        </p:nvSpPr>
        <p:spPr>
          <a:xfrm flipV="1">
            <a:off x="6082005" y="1548905"/>
            <a:ext cx="358962" cy="360000"/>
          </a:xfrm>
          <a:custGeom>
            <a:avLst/>
            <a:gdLst>
              <a:gd name="connsiteX0" fmla="*/ 848420 w 1103182"/>
              <a:gd name="connsiteY0" fmla="*/ 0 h 804036"/>
              <a:gd name="connsiteX1" fmla="*/ 1103182 w 1103182"/>
              <a:gd name="connsiteY1" fmla="*/ 182442 h 804036"/>
              <a:gd name="connsiteX2" fmla="*/ 848420 w 1103182"/>
              <a:gd name="connsiteY2" fmla="*/ 364884 h 804036"/>
              <a:gd name="connsiteX3" fmla="*/ 848420 w 1103182"/>
              <a:gd name="connsiteY3" fmla="*/ 201587 h 804036"/>
              <a:gd name="connsiteX4" fmla="*/ 45719 w 1103182"/>
              <a:gd name="connsiteY4" fmla="*/ 201587 h 804036"/>
              <a:gd name="connsiteX5" fmla="*/ 45719 w 1103182"/>
              <a:gd name="connsiteY5" fmla="*/ 758317 h 804036"/>
              <a:gd name="connsiteX6" fmla="*/ 920306 w 1103182"/>
              <a:gd name="connsiteY6" fmla="*/ 758317 h 804036"/>
              <a:gd name="connsiteX7" fmla="*/ 920306 w 1103182"/>
              <a:gd name="connsiteY7" fmla="*/ 804036 h 804036"/>
              <a:gd name="connsiteX8" fmla="*/ 0 w 1103182"/>
              <a:gd name="connsiteY8" fmla="*/ 804036 h 804036"/>
              <a:gd name="connsiteX9" fmla="*/ 0 w 1103182"/>
              <a:gd name="connsiteY9" fmla="*/ 758317 h 804036"/>
              <a:gd name="connsiteX10" fmla="*/ 0 w 1103182"/>
              <a:gd name="connsiteY10" fmla="*/ 201587 h 804036"/>
              <a:gd name="connsiteX11" fmla="*/ 0 w 1103182"/>
              <a:gd name="connsiteY11" fmla="*/ 182442 h 804036"/>
              <a:gd name="connsiteX12" fmla="*/ 0 w 1103182"/>
              <a:gd name="connsiteY12" fmla="*/ 163297 h 804036"/>
              <a:gd name="connsiteX13" fmla="*/ 848420 w 1103182"/>
              <a:gd name="connsiteY13" fmla="*/ 163297 h 80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3182" h="804036">
                <a:moveTo>
                  <a:pt x="848420" y="0"/>
                </a:moveTo>
                <a:lnTo>
                  <a:pt x="1103182" y="182442"/>
                </a:lnTo>
                <a:lnTo>
                  <a:pt x="848420" y="364884"/>
                </a:lnTo>
                <a:lnTo>
                  <a:pt x="848420" y="201587"/>
                </a:lnTo>
                <a:lnTo>
                  <a:pt x="45719" y="201587"/>
                </a:lnTo>
                <a:lnTo>
                  <a:pt x="45719" y="758317"/>
                </a:lnTo>
                <a:lnTo>
                  <a:pt x="920306" y="758317"/>
                </a:lnTo>
                <a:lnTo>
                  <a:pt x="920306" y="804036"/>
                </a:lnTo>
                <a:lnTo>
                  <a:pt x="0" y="804036"/>
                </a:lnTo>
                <a:lnTo>
                  <a:pt x="0" y="758317"/>
                </a:lnTo>
                <a:lnTo>
                  <a:pt x="0" y="201587"/>
                </a:lnTo>
                <a:lnTo>
                  <a:pt x="0" y="182442"/>
                </a:lnTo>
                <a:lnTo>
                  <a:pt x="0" y="163297"/>
                </a:lnTo>
                <a:lnTo>
                  <a:pt x="848420" y="16329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sz="160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160A26E5-022F-F0A7-7EB5-D5B43C13ACF7}"/>
              </a:ext>
            </a:extLst>
          </p:cNvPr>
          <p:cNvSpPr txBox="1"/>
          <p:nvPr/>
        </p:nvSpPr>
        <p:spPr>
          <a:xfrm>
            <a:off x="6097859" y="1224068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FD803F98-9951-237E-F35B-82764F916598}"/>
              </a:ext>
            </a:extLst>
          </p:cNvPr>
          <p:cNvSpPr txBox="1"/>
          <p:nvPr/>
        </p:nvSpPr>
        <p:spPr>
          <a:xfrm>
            <a:off x="5795953" y="1497433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0456C934-E12A-45AC-794F-1E470D9079F0}"/>
              </a:ext>
            </a:extLst>
          </p:cNvPr>
          <p:cNvSpPr txBox="1"/>
          <p:nvPr/>
        </p:nvSpPr>
        <p:spPr>
          <a:xfrm>
            <a:off x="6728132" y="2105407"/>
            <a:ext cx="39963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Altijd eerst delen, daarna vermenigvuldigen</a:t>
            </a:r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7A7B9523-B06C-EB4B-C4FF-0F3FB10B3B69}"/>
              </a:ext>
            </a:extLst>
          </p:cNvPr>
          <p:cNvSpPr txBox="1"/>
          <p:nvPr/>
        </p:nvSpPr>
        <p:spPr>
          <a:xfrm>
            <a:off x="235390" y="2105903"/>
            <a:ext cx="2009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B0F0"/>
                </a:solidFill>
              </a:rPr>
              <a:t>Korte weg naar 1 toe </a:t>
            </a:r>
          </a:p>
          <a:p>
            <a:pPr algn="ctr"/>
            <a:r>
              <a:rPr lang="nl-NL" sz="1600" dirty="0">
                <a:solidFill>
                  <a:srgbClr val="00B0F0"/>
                </a:solidFill>
              </a:rPr>
              <a:t>is altijd delen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D3F074F2-382B-3937-1124-2A1DD0AAF088}"/>
              </a:ext>
            </a:extLst>
          </p:cNvPr>
          <p:cNvSpPr txBox="1"/>
          <p:nvPr/>
        </p:nvSpPr>
        <p:spPr>
          <a:xfrm>
            <a:off x="3405555" y="152037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8A3A12CC-28EC-1879-513A-FD2B4B17DFA2}"/>
              </a:ext>
            </a:extLst>
          </p:cNvPr>
          <p:cNvCxnSpPr/>
          <p:nvPr/>
        </p:nvCxnSpPr>
        <p:spPr>
          <a:xfrm>
            <a:off x="3551423" y="1801874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402C256B-6C95-95B0-F95B-FD3E7F19C87B}"/>
              </a:ext>
            </a:extLst>
          </p:cNvPr>
          <p:cNvCxnSpPr>
            <a:cxnSpLocks/>
          </p:cNvCxnSpPr>
          <p:nvPr/>
        </p:nvCxnSpPr>
        <p:spPr>
          <a:xfrm flipV="1">
            <a:off x="3553213" y="1318828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9EE9F8C8-7184-0CE0-4FCC-A6E5C06268F7}"/>
              </a:ext>
            </a:extLst>
          </p:cNvPr>
          <p:cNvCxnSpPr>
            <a:cxnSpLocks/>
          </p:cNvCxnSpPr>
          <p:nvPr/>
        </p:nvCxnSpPr>
        <p:spPr>
          <a:xfrm flipH="1">
            <a:off x="3208267" y="1700919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met pijl 75">
            <a:extLst>
              <a:ext uri="{FF2B5EF4-FFF2-40B4-BE49-F238E27FC236}">
                <a16:creationId xmlns:a16="http://schemas.microsoft.com/office/drawing/2014/main" id="{0DDBA466-6023-A6A6-5D09-5F044F87E5FA}"/>
              </a:ext>
            </a:extLst>
          </p:cNvPr>
          <p:cNvCxnSpPr>
            <a:cxnSpLocks/>
          </p:cNvCxnSpPr>
          <p:nvPr/>
        </p:nvCxnSpPr>
        <p:spPr>
          <a:xfrm>
            <a:off x="3643684" y="1700919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B0D8DB81-BEE3-2CEC-3A75-94DED720BC00}"/>
              </a:ext>
            </a:extLst>
          </p:cNvPr>
          <p:cNvSpPr txBox="1"/>
          <p:nvPr/>
        </p:nvSpPr>
        <p:spPr>
          <a:xfrm>
            <a:off x="3304598" y="1702571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363D2F4-DC69-F4AF-D9B3-DDF882762504}"/>
              </a:ext>
            </a:extLst>
          </p:cNvPr>
          <p:cNvSpPr txBox="1"/>
          <p:nvPr/>
        </p:nvSpPr>
        <p:spPr>
          <a:xfrm>
            <a:off x="3594451" y="1618597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B172BF50-A07D-A301-BF16-B659B1C7E82C}"/>
              </a:ext>
            </a:extLst>
          </p:cNvPr>
          <p:cNvSpPr txBox="1"/>
          <p:nvPr/>
        </p:nvSpPr>
        <p:spPr>
          <a:xfrm>
            <a:off x="3533861" y="1313253"/>
            <a:ext cx="2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FE3B60EC-0225-5FAD-8925-3C3086643FD5}"/>
              </a:ext>
            </a:extLst>
          </p:cNvPr>
          <p:cNvSpPr txBox="1"/>
          <p:nvPr/>
        </p:nvSpPr>
        <p:spPr>
          <a:xfrm>
            <a:off x="3214345" y="1436250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64DA1C0B-D384-FD8A-73B9-0E1114B2A356}"/>
              </a:ext>
            </a:extLst>
          </p:cNvPr>
          <p:cNvSpPr txBox="1"/>
          <p:nvPr/>
        </p:nvSpPr>
        <p:spPr>
          <a:xfrm>
            <a:off x="2325165" y="2105407"/>
            <a:ext cx="2417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rgbClr val="00B0F0"/>
                </a:solidFill>
              </a:rPr>
              <a:t>Korte weg van 1 af </a:t>
            </a:r>
          </a:p>
          <a:p>
            <a:pPr algn="ctr"/>
            <a:r>
              <a:rPr lang="nl-NL" sz="1600" dirty="0">
                <a:solidFill>
                  <a:srgbClr val="00B0F0"/>
                </a:solidFill>
              </a:rPr>
              <a:t>is altijd vermenigvuldigen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770A5B3A-9332-FCBD-5E4F-C8F3F356287E}"/>
              </a:ext>
            </a:extLst>
          </p:cNvPr>
          <p:cNvSpPr txBox="1"/>
          <p:nvPr/>
        </p:nvSpPr>
        <p:spPr>
          <a:xfrm>
            <a:off x="8421933" y="972942"/>
            <a:ext cx="3659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(Kan ook altijd als er ergens een 1 staat)</a:t>
            </a:r>
          </a:p>
        </p:txBody>
      </p:sp>
      <p:cxnSp>
        <p:nvCxnSpPr>
          <p:cNvPr id="84" name="Rechte verbindingslijn 83">
            <a:extLst>
              <a:ext uri="{FF2B5EF4-FFF2-40B4-BE49-F238E27FC236}">
                <a16:creationId xmlns:a16="http://schemas.microsoft.com/office/drawing/2014/main" id="{E0D54073-26AA-D3DB-EE04-BF9AB318BC8A}"/>
              </a:ext>
            </a:extLst>
          </p:cNvPr>
          <p:cNvCxnSpPr>
            <a:cxnSpLocks/>
          </p:cNvCxnSpPr>
          <p:nvPr/>
        </p:nvCxnSpPr>
        <p:spPr>
          <a:xfrm>
            <a:off x="5091603" y="996058"/>
            <a:ext cx="0" cy="169247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4" name="Tekstvak 223">
            <a:extLst>
              <a:ext uri="{FF2B5EF4-FFF2-40B4-BE49-F238E27FC236}">
                <a16:creationId xmlns:a16="http://schemas.microsoft.com/office/drawing/2014/main" id="{862E3072-D511-47F0-2B3D-FFF372117ECC}"/>
              </a:ext>
            </a:extLst>
          </p:cNvPr>
          <p:cNvSpPr txBox="1"/>
          <p:nvPr/>
        </p:nvSpPr>
        <p:spPr>
          <a:xfrm>
            <a:off x="7273772" y="168628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25" name="Vrije vorm: vorm 224">
            <a:extLst>
              <a:ext uri="{FF2B5EF4-FFF2-40B4-BE49-F238E27FC236}">
                <a16:creationId xmlns:a16="http://schemas.microsoft.com/office/drawing/2014/main" id="{5C19F9DC-D79C-B389-BF3F-70775ED82182}"/>
              </a:ext>
            </a:extLst>
          </p:cNvPr>
          <p:cNvSpPr/>
          <p:nvPr/>
        </p:nvSpPr>
        <p:spPr>
          <a:xfrm flipH="1" flipV="1">
            <a:off x="7548269" y="1562622"/>
            <a:ext cx="360000" cy="360000"/>
          </a:xfrm>
          <a:custGeom>
            <a:avLst/>
            <a:gdLst>
              <a:gd name="connsiteX0" fmla="*/ 848420 w 1103182"/>
              <a:gd name="connsiteY0" fmla="*/ 0 h 804036"/>
              <a:gd name="connsiteX1" fmla="*/ 1103182 w 1103182"/>
              <a:gd name="connsiteY1" fmla="*/ 182442 h 804036"/>
              <a:gd name="connsiteX2" fmla="*/ 848420 w 1103182"/>
              <a:gd name="connsiteY2" fmla="*/ 364884 h 804036"/>
              <a:gd name="connsiteX3" fmla="*/ 848420 w 1103182"/>
              <a:gd name="connsiteY3" fmla="*/ 201587 h 804036"/>
              <a:gd name="connsiteX4" fmla="*/ 45719 w 1103182"/>
              <a:gd name="connsiteY4" fmla="*/ 201587 h 804036"/>
              <a:gd name="connsiteX5" fmla="*/ 45719 w 1103182"/>
              <a:gd name="connsiteY5" fmla="*/ 758317 h 804036"/>
              <a:gd name="connsiteX6" fmla="*/ 920306 w 1103182"/>
              <a:gd name="connsiteY6" fmla="*/ 758317 h 804036"/>
              <a:gd name="connsiteX7" fmla="*/ 920306 w 1103182"/>
              <a:gd name="connsiteY7" fmla="*/ 804036 h 804036"/>
              <a:gd name="connsiteX8" fmla="*/ 0 w 1103182"/>
              <a:gd name="connsiteY8" fmla="*/ 804036 h 804036"/>
              <a:gd name="connsiteX9" fmla="*/ 0 w 1103182"/>
              <a:gd name="connsiteY9" fmla="*/ 758317 h 804036"/>
              <a:gd name="connsiteX10" fmla="*/ 0 w 1103182"/>
              <a:gd name="connsiteY10" fmla="*/ 201587 h 804036"/>
              <a:gd name="connsiteX11" fmla="*/ 0 w 1103182"/>
              <a:gd name="connsiteY11" fmla="*/ 182442 h 804036"/>
              <a:gd name="connsiteX12" fmla="*/ 0 w 1103182"/>
              <a:gd name="connsiteY12" fmla="*/ 163297 h 804036"/>
              <a:gd name="connsiteX13" fmla="*/ 848420 w 1103182"/>
              <a:gd name="connsiteY13" fmla="*/ 163297 h 80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3182" h="804036">
                <a:moveTo>
                  <a:pt x="848420" y="0"/>
                </a:moveTo>
                <a:lnTo>
                  <a:pt x="1103182" y="182442"/>
                </a:lnTo>
                <a:lnTo>
                  <a:pt x="848420" y="364884"/>
                </a:lnTo>
                <a:lnTo>
                  <a:pt x="848420" y="201587"/>
                </a:lnTo>
                <a:lnTo>
                  <a:pt x="45719" y="201587"/>
                </a:lnTo>
                <a:lnTo>
                  <a:pt x="45719" y="758317"/>
                </a:lnTo>
                <a:lnTo>
                  <a:pt x="920306" y="758317"/>
                </a:lnTo>
                <a:lnTo>
                  <a:pt x="920306" y="804036"/>
                </a:lnTo>
                <a:lnTo>
                  <a:pt x="0" y="804036"/>
                </a:lnTo>
                <a:lnTo>
                  <a:pt x="0" y="758317"/>
                </a:lnTo>
                <a:lnTo>
                  <a:pt x="0" y="201587"/>
                </a:lnTo>
                <a:lnTo>
                  <a:pt x="0" y="182442"/>
                </a:lnTo>
                <a:lnTo>
                  <a:pt x="0" y="163297"/>
                </a:lnTo>
                <a:lnTo>
                  <a:pt x="848420" y="16329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sz="1600"/>
          </a:p>
        </p:txBody>
      </p:sp>
      <p:sp>
        <p:nvSpPr>
          <p:cNvPr id="226" name="Tekstvak 225">
            <a:extLst>
              <a:ext uri="{FF2B5EF4-FFF2-40B4-BE49-F238E27FC236}">
                <a16:creationId xmlns:a16="http://schemas.microsoft.com/office/drawing/2014/main" id="{56708D2D-16C1-EDCC-E18A-1EE237DFAAA5}"/>
              </a:ext>
            </a:extLst>
          </p:cNvPr>
          <p:cNvSpPr txBox="1"/>
          <p:nvPr/>
        </p:nvSpPr>
        <p:spPr>
          <a:xfrm>
            <a:off x="7624281" y="1229516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227" name="Tekstvak 226">
            <a:extLst>
              <a:ext uri="{FF2B5EF4-FFF2-40B4-BE49-F238E27FC236}">
                <a16:creationId xmlns:a16="http://schemas.microsoft.com/office/drawing/2014/main" id="{31DE4007-5DE2-EDFA-A413-09A300E8D05D}"/>
              </a:ext>
            </a:extLst>
          </p:cNvPr>
          <p:cNvSpPr txBox="1"/>
          <p:nvPr/>
        </p:nvSpPr>
        <p:spPr>
          <a:xfrm>
            <a:off x="7930479" y="1517699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229" name="Tekstvak 228">
            <a:extLst>
              <a:ext uri="{FF2B5EF4-FFF2-40B4-BE49-F238E27FC236}">
                <a16:creationId xmlns:a16="http://schemas.microsoft.com/office/drawing/2014/main" id="{1C78F1F7-20B4-093F-E2E1-F4946593153B}"/>
              </a:ext>
            </a:extLst>
          </p:cNvPr>
          <p:cNvSpPr txBox="1"/>
          <p:nvPr/>
        </p:nvSpPr>
        <p:spPr>
          <a:xfrm>
            <a:off x="9442387" y="165614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30" name="Vrije vorm: vorm 229">
            <a:extLst>
              <a:ext uri="{FF2B5EF4-FFF2-40B4-BE49-F238E27FC236}">
                <a16:creationId xmlns:a16="http://schemas.microsoft.com/office/drawing/2014/main" id="{1EA7C359-93F2-0C15-767B-0B9F0B92963E}"/>
              </a:ext>
            </a:extLst>
          </p:cNvPr>
          <p:cNvSpPr/>
          <p:nvPr/>
        </p:nvSpPr>
        <p:spPr>
          <a:xfrm rot="16200000" flipH="1" flipV="1">
            <a:off x="9131322" y="1531786"/>
            <a:ext cx="360000" cy="360000"/>
          </a:xfrm>
          <a:custGeom>
            <a:avLst/>
            <a:gdLst>
              <a:gd name="connsiteX0" fmla="*/ 848420 w 1103182"/>
              <a:gd name="connsiteY0" fmla="*/ 0 h 804036"/>
              <a:gd name="connsiteX1" fmla="*/ 1103182 w 1103182"/>
              <a:gd name="connsiteY1" fmla="*/ 182442 h 804036"/>
              <a:gd name="connsiteX2" fmla="*/ 848420 w 1103182"/>
              <a:gd name="connsiteY2" fmla="*/ 364884 h 804036"/>
              <a:gd name="connsiteX3" fmla="*/ 848420 w 1103182"/>
              <a:gd name="connsiteY3" fmla="*/ 201587 h 804036"/>
              <a:gd name="connsiteX4" fmla="*/ 45719 w 1103182"/>
              <a:gd name="connsiteY4" fmla="*/ 201587 h 804036"/>
              <a:gd name="connsiteX5" fmla="*/ 45719 w 1103182"/>
              <a:gd name="connsiteY5" fmla="*/ 758317 h 804036"/>
              <a:gd name="connsiteX6" fmla="*/ 920306 w 1103182"/>
              <a:gd name="connsiteY6" fmla="*/ 758317 h 804036"/>
              <a:gd name="connsiteX7" fmla="*/ 920306 w 1103182"/>
              <a:gd name="connsiteY7" fmla="*/ 804036 h 804036"/>
              <a:gd name="connsiteX8" fmla="*/ 0 w 1103182"/>
              <a:gd name="connsiteY8" fmla="*/ 804036 h 804036"/>
              <a:gd name="connsiteX9" fmla="*/ 0 w 1103182"/>
              <a:gd name="connsiteY9" fmla="*/ 758317 h 804036"/>
              <a:gd name="connsiteX10" fmla="*/ 0 w 1103182"/>
              <a:gd name="connsiteY10" fmla="*/ 201587 h 804036"/>
              <a:gd name="connsiteX11" fmla="*/ 0 w 1103182"/>
              <a:gd name="connsiteY11" fmla="*/ 182442 h 804036"/>
              <a:gd name="connsiteX12" fmla="*/ 0 w 1103182"/>
              <a:gd name="connsiteY12" fmla="*/ 163297 h 804036"/>
              <a:gd name="connsiteX13" fmla="*/ 848420 w 1103182"/>
              <a:gd name="connsiteY13" fmla="*/ 163297 h 80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3182" h="804036">
                <a:moveTo>
                  <a:pt x="848420" y="0"/>
                </a:moveTo>
                <a:lnTo>
                  <a:pt x="1103182" y="182442"/>
                </a:lnTo>
                <a:lnTo>
                  <a:pt x="848420" y="364884"/>
                </a:lnTo>
                <a:lnTo>
                  <a:pt x="848420" y="201587"/>
                </a:lnTo>
                <a:lnTo>
                  <a:pt x="45719" y="201587"/>
                </a:lnTo>
                <a:lnTo>
                  <a:pt x="45719" y="758317"/>
                </a:lnTo>
                <a:lnTo>
                  <a:pt x="920306" y="758317"/>
                </a:lnTo>
                <a:lnTo>
                  <a:pt x="920306" y="804036"/>
                </a:lnTo>
                <a:lnTo>
                  <a:pt x="0" y="804036"/>
                </a:lnTo>
                <a:lnTo>
                  <a:pt x="0" y="758317"/>
                </a:lnTo>
                <a:lnTo>
                  <a:pt x="0" y="201587"/>
                </a:lnTo>
                <a:lnTo>
                  <a:pt x="0" y="182442"/>
                </a:lnTo>
                <a:lnTo>
                  <a:pt x="0" y="163297"/>
                </a:lnTo>
                <a:lnTo>
                  <a:pt x="848420" y="16329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sz="1600"/>
          </a:p>
        </p:txBody>
      </p:sp>
      <p:sp>
        <p:nvSpPr>
          <p:cNvPr id="231" name="Tekstvak 230">
            <a:extLst>
              <a:ext uri="{FF2B5EF4-FFF2-40B4-BE49-F238E27FC236}">
                <a16:creationId xmlns:a16="http://schemas.microsoft.com/office/drawing/2014/main" id="{A7356A00-2803-CB74-913E-D8A2EE06EAA6}"/>
              </a:ext>
            </a:extLst>
          </p:cNvPr>
          <p:cNvSpPr txBox="1"/>
          <p:nvPr/>
        </p:nvSpPr>
        <p:spPr>
          <a:xfrm>
            <a:off x="8845094" y="1506276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232" name="Tekstvak 231">
            <a:extLst>
              <a:ext uri="{FF2B5EF4-FFF2-40B4-BE49-F238E27FC236}">
                <a16:creationId xmlns:a16="http://schemas.microsoft.com/office/drawing/2014/main" id="{9915D9D3-FBE9-6A14-C4B7-E83BDAFBBC76}"/>
              </a:ext>
            </a:extLst>
          </p:cNvPr>
          <p:cNvSpPr txBox="1"/>
          <p:nvPr/>
        </p:nvSpPr>
        <p:spPr>
          <a:xfrm>
            <a:off x="9146695" y="1224068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234" name="Tekstvak 233">
            <a:extLst>
              <a:ext uri="{FF2B5EF4-FFF2-40B4-BE49-F238E27FC236}">
                <a16:creationId xmlns:a16="http://schemas.microsoft.com/office/drawing/2014/main" id="{B610C3FA-06F5-4598-59A1-9844657B9B01}"/>
              </a:ext>
            </a:extLst>
          </p:cNvPr>
          <p:cNvSpPr txBox="1"/>
          <p:nvPr/>
        </p:nvSpPr>
        <p:spPr>
          <a:xfrm>
            <a:off x="10585229" y="165723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235" name="Vrije vorm: vorm 234">
            <a:extLst>
              <a:ext uri="{FF2B5EF4-FFF2-40B4-BE49-F238E27FC236}">
                <a16:creationId xmlns:a16="http://schemas.microsoft.com/office/drawing/2014/main" id="{AEF91F38-BFDC-DD8B-E5DB-826037E0AFDD}"/>
              </a:ext>
            </a:extLst>
          </p:cNvPr>
          <p:cNvSpPr/>
          <p:nvPr/>
        </p:nvSpPr>
        <p:spPr>
          <a:xfrm rot="5400000" flipV="1">
            <a:off x="10804415" y="1562103"/>
            <a:ext cx="358962" cy="360000"/>
          </a:xfrm>
          <a:custGeom>
            <a:avLst/>
            <a:gdLst>
              <a:gd name="connsiteX0" fmla="*/ 848420 w 1103182"/>
              <a:gd name="connsiteY0" fmla="*/ 0 h 804036"/>
              <a:gd name="connsiteX1" fmla="*/ 1103182 w 1103182"/>
              <a:gd name="connsiteY1" fmla="*/ 182442 h 804036"/>
              <a:gd name="connsiteX2" fmla="*/ 848420 w 1103182"/>
              <a:gd name="connsiteY2" fmla="*/ 364884 h 804036"/>
              <a:gd name="connsiteX3" fmla="*/ 848420 w 1103182"/>
              <a:gd name="connsiteY3" fmla="*/ 201587 h 804036"/>
              <a:gd name="connsiteX4" fmla="*/ 45719 w 1103182"/>
              <a:gd name="connsiteY4" fmla="*/ 201587 h 804036"/>
              <a:gd name="connsiteX5" fmla="*/ 45719 w 1103182"/>
              <a:gd name="connsiteY5" fmla="*/ 758317 h 804036"/>
              <a:gd name="connsiteX6" fmla="*/ 920306 w 1103182"/>
              <a:gd name="connsiteY6" fmla="*/ 758317 h 804036"/>
              <a:gd name="connsiteX7" fmla="*/ 920306 w 1103182"/>
              <a:gd name="connsiteY7" fmla="*/ 804036 h 804036"/>
              <a:gd name="connsiteX8" fmla="*/ 0 w 1103182"/>
              <a:gd name="connsiteY8" fmla="*/ 804036 h 804036"/>
              <a:gd name="connsiteX9" fmla="*/ 0 w 1103182"/>
              <a:gd name="connsiteY9" fmla="*/ 758317 h 804036"/>
              <a:gd name="connsiteX10" fmla="*/ 0 w 1103182"/>
              <a:gd name="connsiteY10" fmla="*/ 201587 h 804036"/>
              <a:gd name="connsiteX11" fmla="*/ 0 w 1103182"/>
              <a:gd name="connsiteY11" fmla="*/ 182442 h 804036"/>
              <a:gd name="connsiteX12" fmla="*/ 0 w 1103182"/>
              <a:gd name="connsiteY12" fmla="*/ 163297 h 804036"/>
              <a:gd name="connsiteX13" fmla="*/ 848420 w 1103182"/>
              <a:gd name="connsiteY13" fmla="*/ 163297 h 80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3182" h="804036">
                <a:moveTo>
                  <a:pt x="848420" y="0"/>
                </a:moveTo>
                <a:lnTo>
                  <a:pt x="1103182" y="182442"/>
                </a:lnTo>
                <a:lnTo>
                  <a:pt x="848420" y="364884"/>
                </a:lnTo>
                <a:lnTo>
                  <a:pt x="848420" y="201587"/>
                </a:lnTo>
                <a:lnTo>
                  <a:pt x="45719" y="201587"/>
                </a:lnTo>
                <a:lnTo>
                  <a:pt x="45719" y="758317"/>
                </a:lnTo>
                <a:lnTo>
                  <a:pt x="920306" y="758317"/>
                </a:lnTo>
                <a:lnTo>
                  <a:pt x="920306" y="804036"/>
                </a:lnTo>
                <a:lnTo>
                  <a:pt x="0" y="804036"/>
                </a:lnTo>
                <a:lnTo>
                  <a:pt x="0" y="758317"/>
                </a:lnTo>
                <a:lnTo>
                  <a:pt x="0" y="201587"/>
                </a:lnTo>
                <a:lnTo>
                  <a:pt x="0" y="182442"/>
                </a:lnTo>
                <a:lnTo>
                  <a:pt x="0" y="163297"/>
                </a:lnTo>
                <a:lnTo>
                  <a:pt x="848420" y="16329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sz="1600"/>
          </a:p>
        </p:txBody>
      </p:sp>
      <p:sp>
        <p:nvSpPr>
          <p:cNvPr id="236" name="Tekstvak 235">
            <a:extLst>
              <a:ext uri="{FF2B5EF4-FFF2-40B4-BE49-F238E27FC236}">
                <a16:creationId xmlns:a16="http://schemas.microsoft.com/office/drawing/2014/main" id="{9D256BC9-9990-8F5F-65FA-4A0A78ED9ABC}"/>
              </a:ext>
            </a:extLst>
          </p:cNvPr>
          <p:cNvSpPr txBox="1"/>
          <p:nvPr/>
        </p:nvSpPr>
        <p:spPr>
          <a:xfrm>
            <a:off x="10878094" y="1247314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238" name="Tekstvak 237">
            <a:extLst>
              <a:ext uri="{FF2B5EF4-FFF2-40B4-BE49-F238E27FC236}">
                <a16:creationId xmlns:a16="http://schemas.microsoft.com/office/drawing/2014/main" id="{633F15C8-108D-873D-14C7-794BCDDF694C}"/>
              </a:ext>
            </a:extLst>
          </p:cNvPr>
          <p:cNvSpPr txBox="1"/>
          <p:nvPr/>
        </p:nvSpPr>
        <p:spPr>
          <a:xfrm>
            <a:off x="11245503" y="153175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260" name="Tekstvak 259">
            <a:extLst>
              <a:ext uri="{FF2B5EF4-FFF2-40B4-BE49-F238E27FC236}">
                <a16:creationId xmlns:a16="http://schemas.microsoft.com/office/drawing/2014/main" id="{318513A5-2D8B-167E-083F-4CFAA9EC3500}"/>
              </a:ext>
            </a:extLst>
          </p:cNvPr>
          <p:cNvSpPr txBox="1"/>
          <p:nvPr/>
        </p:nvSpPr>
        <p:spPr>
          <a:xfrm>
            <a:off x="8062611" y="9992"/>
            <a:ext cx="3893999" cy="830997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D09E00"/>
                </a:solidFill>
              </a:rPr>
              <a:t>Gouden regel:</a:t>
            </a:r>
          </a:p>
          <a:p>
            <a:pPr algn="ctr"/>
            <a:r>
              <a:rPr lang="nl-NL" sz="1600" dirty="0">
                <a:solidFill>
                  <a:srgbClr val="D09E00"/>
                </a:solidFill>
              </a:rPr>
              <a:t>Bij meerdere eenheden, kies je in het blokje voor de kleinste eenheid</a:t>
            </a:r>
          </a:p>
        </p:txBody>
      </p:sp>
      <p:cxnSp>
        <p:nvCxnSpPr>
          <p:cNvPr id="279" name="Rechte verbindingslijn 278">
            <a:extLst>
              <a:ext uri="{FF2B5EF4-FFF2-40B4-BE49-F238E27FC236}">
                <a16:creationId xmlns:a16="http://schemas.microsoft.com/office/drawing/2014/main" id="{CB6009AC-C3F4-CEE0-5B17-0B75B2FF1656}"/>
              </a:ext>
            </a:extLst>
          </p:cNvPr>
          <p:cNvCxnSpPr>
            <a:cxnSpLocks/>
          </p:cNvCxnSpPr>
          <p:nvPr/>
        </p:nvCxnSpPr>
        <p:spPr>
          <a:xfrm>
            <a:off x="6226283" y="1498348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3F090AF7-252C-0369-3CD9-87F5965ADA90}"/>
              </a:ext>
            </a:extLst>
          </p:cNvPr>
          <p:cNvCxnSpPr>
            <a:cxnSpLocks/>
          </p:cNvCxnSpPr>
          <p:nvPr/>
        </p:nvCxnSpPr>
        <p:spPr>
          <a:xfrm flipH="1" flipV="1">
            <a:off x="5715589" y="1683657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663AEAC9-7411-FC8B-4D51-88736A4A54A5}"/>
              </a:ext>
            </a:extLst>
          </p:cNvPr>
          <p:cNvCxnSpPr>
            <a:cxnSpLocks/>
          </p:cNvCxnSpPr>
          <p:nvPr/>
        </p:nvCxnSpPr>
        <p:spPr>
          <a:xfrm>
            <a:off x="7734159" y="1515723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9F5B9BD9-F2F5-31EB-9BA8-1F7361293956}"/>
              </a:ext>
            </a:extLst>
          </p:cNvPr>
          <p:cNvCxnSpPr>
            <a:cxnSpLocks/>
          </p:cNvCxnSpPr>
          <p:nvPr/>
        </p:nvCxnSpPr>
        <p:spPr>
          <a:xfrm flipH="1" flipV="1">
            <a:off x="7223465" y="170103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57DD75CB-FC69-F3B4-3F2F-E14049A91246}"/>
              </a:ext>
            </a:extLst>
          </p:cNvPr>
          <p:cNvCxnSpPr>
            <a:cxnSpLocks/>
          </p:cNvCxnSpPr>
          <p:nvPr/>
        </p:nvCxnSpPr>
        <p:spPr>
          <a:xfrm>
            <a:off x="9271329" y="1515723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BF75DF9C-2A7A-9990-D6A4-6BED6F5EC1DD}"/>
              </a:ext>
            </a:extLst>
          </p:cNvPr>
          <p:cNvCxnSpPr>
            <a:cxnSpLocks/>
          </p:cNvCxnSpPr>
          <p:nvPr/>
        </p:nvCxnSpPr>
        <p:spPr>
          <a:xfrm flipH="1" flipV="1">
            <a:off x="8760635" y="1701032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0FB97C81-34AC-F2B7-A9C8-424E29B3DD9F}"/>
              </a:ext>
            </a:extLst>
          </p:cNvPr>
          <p:cNvCxnSpPr>
            <a:cxnSpLocks/>
          </p:cNvCxnSpPr>
          <p:nvPr/>
        </p:nvCxnSpPr>
        <p:spPr>
          <a:xfrm>
            <a:off x="11034505" y="1524483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3CCE5A77-C6CD-60A4-BC8F-2C1149E25AC2}"/>
              </a:ext>
            </a:extLst>
          </p:cNvPr>
          <p:cNvCxnSpPr>
            <a:cxnSpLocks/>
          </p:cNvCxnSpPr>
          <p:nvPr/>
        </p:nvCxnSpPr>
        <p:spPr>
          <a:xfrm flipH="1" flipV="1">
            <a:off x="10523351" y="1683657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7E51AE41-A86E-DDA0-3925-485ADC555A48}"/>
              </a:ext>
            </a:extLst>
          </p:cNvPr>
          <p:cNvCxnSpPr>
            <a:cxnSpLocks/>
          </p:cNvCxnSpPr>
          <p:nvPr/>
        </p:nvCxnSpPr>
        <p:spPr>
          <a:xfrm>
            <a:off x="0" y="986712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74C63AA-9431-A8CD-9880-812D66C866EF}"/>
              </a:ext>
            </a:extLst>
          </p:cNvPr>
          <p:cNvCxnSpPr>
            <a:cxnSpLocks/>
          </p:cNvCxnSpPr>
          <p:nvPr/>
        </p:nvCxnSpPr>
        <p:spPr>
          <a:xfrm>
            <a:off x="0" y="2688536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2" name="Rechte verbindingslijn 201">
            <a:extLst>
              <a:ext uri="{FF2B5EF4-FFF2-40B4-BE49-F238E27FC236}">
                <a16:creationId xmlns:a16="http://schemas.microsoft.com/office/drawing/2014/main" id="{6642F243-B7A0-0712-24D6-C85414329BC6}"/>
              </a:ext>
            </a:extLst>
          </p:cNvPr>
          <p:cNvCxnSpPr>
            <a:cxnSpLocks/>
          </p:cNvCxnSpPr>
          <p:nvPr/>
        </p:nvCxnSpPr>
        <p:spPr>
          <a:xfrm>
            <a:off x="6364312" y="488981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chte verbindingslijn 211">
            <a:extLst>
              <a:ext uri="{FF2B5EF4-FFF2-40B4-BE49-F238E27FC236}">
                <a16:creationId xmlns:a16="http://schemas.microsoft.com/office/drawing/2014/main" id="{CEE9B067-AB47-EC51-CE59-3F447CAC6A48}"/>
              </a:ext>
            </a:extLst>
          </p:cNvPr>
          <p:cNvCxnSpPr>
            <a:cxnSpLocks/>
          </p:cNvCxnSpPr>
          <p:nvPr/>
        </p:nvCxnSpPr>
        <p:spPr>
          <a:xfrm flipH="1" flipV="1">
            <a:off x="5844382" y="674290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Tekstvak 215">
            <a:extLst>
              <a:ext uri="{FF2B5EF4-FFF2-40B4-BE49-F238E27FC236}">
                <a16:creationId xmlns:a16="http://schemas.microsoft.com/office/drawing/2014/main" id="{4B25A3C7-7A0E-DF9D-3F52-B3EFAE727E61}"/>
              </a:ext>
            </a:extLst>
          </p:cNvPr>
          <p:cNvSpPr txBox="1"/>
          <p:nvPr/>
        </p:nvSpPr>
        <p:spPr>
          <a:xfrm>
            <a:off x="5910192" y="119649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</a:t>
            </a:r>
          </a:p>
        </p:txBody>
      </p:sp>
      <p:sp>
        <p:nvSpPr>
          <p:cNvPr id="217" name="Tekstvak 216">
            <a:extLst>
              <a:ext uri="{FF2B5EF4-FFF2-40B4-BE49-F238E27FC236}">
                <a16:creationId xmlns:a16="http://schemas.microsoft.com/office/drawing/2014/main" id="{121A40BC-484E-30EC-8704-22F525EB1F4F}"/>
              </a:ext>
            </a:extLst>
          </p:cNvPr>
          <p:cNvSpPr txBox="1"/>
          <p:nvPr/>
        </p:nvSpPr>
        <p:spPr>
          <a:xfrm>
            <a:off x="6484924" y="11964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244" name="Tekstvak 243">
            <a:extLst>
              <a:ext uri="{FF2B5EF4-FFF2-40B4-BE49-F238E27FC236}">
                <a16:creationId xmlns:a16="http://schemas.microsoft.com/office/drawing/2014/main" id="{C542A971-58C7-17BD-1FA9-32C0D4093460}"/>
              </a:ext>
            </a:extLst>
          </p:cNvPr>
          <p:cNvSpPr txBox="1"/>
          <p:nvPr/>
        </p:nvSpPr>
        <p:spPr>
          <a:xfrm>
            <a:off x="358619" y="2662766"/>
            <a:ext cx="2773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Je verdient per uur werken €3 </a:t>
            </a:r>
          </a:p>
        </p:txBody>
      </p:sp>
      <p:sp>
        <p:nvSpPr>
          <p:cNvPr id="245" name="Tekstvak 244">
            <a:extLst>
              <a:ext uri="{FF2B5EF4-FFF2-40B4-BE49-F238E27FC236}">
                <a16:creationId xmlns:a16="http://schemas.microsoft.com/office/drawing/2014/main" id="{B4F8FED6-2686-F1F0-5A25-B1B71B3F21F3}"/>
              </a:ext>
            </a:extLst>
          </p:cNvPr>
          <p:cNvSpPr txBox="1"/>
          <p:nvPr/>
        </p:nvSpPr>
        <p:spPr>
          <a:xfrm>
            <a:off x="8500015" y="2668541"/>
            <a:ext cx="3851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Je kunt 18 km rijden met een liter benzine.</a:t>
            </a:r>
          </a:p>
        </p:txBody>
      </p:sp>
      <p:sp>
        <p:nvSpPr>
          <p:cNvPr id="246" name="Tekstvak 245">
            <a:extLst>
              <a:ext uri="{FF2B5EF4-FFF2-40B4-BE49-F238E27FC236}">
                <a16:creationId xmlns:a16="http://schemas.microsoft.com/office/drawing/2014/main" id="{C332222A-B21A-6C0A-D0C1-23C78DC3E6CD}"/>
              </a:ext>
            </a:extLst>
          </p:cNvPr>
          <p:cNvSpPr txBox="1"/>
          <p:nvPr/>
        </p:nvSpPr>
        <p:spPr>
          <a:xfrm>
            <a:off x="3998708" y="5230961"/>
            <a:ext cx="5078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Bij een recept voor 8 mensen heb je 1,2 liter water nodig</a:t>
            </a:r>
          </a:p>
        </p:txBody>
      </p:sp>
      <p:sp>
        <p:nvSpPr>
          <p:cNvPr id="247" name="Tekstvak 246">
            <a:extLst>
              <a:ext uri="{FF2B5EF4-FFF2-40B4-BE49-F238E27FC236}">
                <a16:creationId xmlns:a16="http://schemas.microsoft.com/office/drawing/2014/main" id="{D7B09146-B15C-8271-94A6-E5C5B2D80606}"/>
              </a:ext>
            </a:extLst>
          </p:cNvPr>
          <p:cNvSpPr txBox="1"/>
          <p:nvPr/>
        </p:nvSpPr>
        <p:spPr>
          <a:xfrm>
            <a:off x="9197058" y="5234173"/>
            <a:ext cx="2783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Er zijn 12 mannen. Dit is 46%.</a:t>
            </a:r>
          </a:p>
        </p:txBody>
      </p:sp>
      <p:sp>
        <p:nvSpPr>
          <p:cNvPr id="248" name="Tekstvak 247">
            <a:extLst>
              <a:ext uri="{FF2B5EF4-FFF2-40B4-BE49-F238E27FC236}">
                <a16:creationId xmlns:a16="http://schemas.microsoft.com/office/drawing/2014/main" id="{B74C920C-84D1-D0B1-2FE3-53BA20C8DC42}"/>
              </a:ext>
            </a:extLst>
          </p:cNvPr>
          <p:cNvSpPr txBox="1"/>
          <p:nvPr/>
        </p:nvSpPr>
        <p:spPr>
          <a:xfrm>
            <a:off x="4809492" y="2662258"/>
            <a:ext cx="2986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De schaal van een kaart is 1 : 25</a:t>
            </a:r>
          </a:p>
        </p:txBody>
      </p:sp>
      <p:sp>
        <p:nvSpPr>
          <p:cNvPr id="249" name="Tekstvak 248">
            <a:extLst>
              <a:ext uri="{FF2B5EF4-FFF2-40B4-BE49-F238E27FC236}">
                <a16:creationId xmlns:a16="http://schemas.microsoft.com/office/drawing/2014/main" id="{6A1D13C1-8F79-ACF5-4D6C-BF96BC9C0576}"/>
              </a:ext>
            </a:extLst>
          </p:cNvPr>
          <p:cNvSpPr txBox="1"/>
          <p:nvPr/>
        </p:nvSpPr>
        <p:spPr>
          <a:xfrm>
            <a:off x="7069497" y="636676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1600" dirty="0"/>
          </a:p>
        </p:txBody>
      </p:sp>
      <p:sp>
        <p:nvSpPr>
          <p:cNvPr id="250" name="Tekstvak 249">
            <a:extLst>
              <a:ext uri="{FF2B5EF4-FFF2-40B4-BE49-F238E27FC236}">
                <a16:creationId xmlns:a16="http://schemas.microsoft.com/office/drawing/2014/main" id="{3490D0BC-1943-A210-334B-96121F99F9DE}"/>
              </a:ext>
            </a:extLst>
          </p:cNvPr>
          <p:cNvSpPr txBox="1"/>
          <p:nvPr/>
        </p:nvSpPr>
        <p:spPr>
          <a:xfrm>
            <a:off x="480890" y="5230961"/>
            <a:ext cx="2962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Hij loopt 500 m in 23 seconden.</a:t>
            </a:r>
          </a:p>
        </p:txBody>
      </p:sp>
      <p:sp>
        <p:nvSpPr>
          <p:cNvPr id="251" name="Tekstvak 250">
            <a:extLst>
              <a:ext uri="{FF2B5EF4-FFF2-40B4-BE49-F238E27FC236}">
                <a16:creationId xmlns:a16="http://schemas.microsoft.com/office/drawing/2014/main" id="{7A258357-ABC5-33E9-379E-328CE175F2D6}"/>
              </a:ext>
            </a:extLst>
          </p:cNvPr>
          <p:cNvSpPr txBox="1"/>
          <p:nvPr/>
        </p:nvSpPr>
        <p:spPr>
          <a:xfrm>
            <a:off x="10562839" y="636676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1600" dirty="0"/>
          </a:p>
        </p:txBody>
      </p:sp>
      <p:sp>
        <p:nvSpPr>
          <p:cNvPr id="252" name="Tekstvak 251">
            <a:extLst>
              <a:ext uri="{FF2B5EF4-FFF2-40B4-BE49-F238E27FC236}">
                <a16:creationId xmlns:a16="http://schemas.microsoft.com/office/drawing/2014/main" id="{41EC814B-812D-45ED-32B8-F664C7A7F4FC}"/>
              </a:ext>
            </a:extLst>
          </p:cNvPr>
          <p:cNvSpPr txBox="1"/>
          <p:nvPr/>
        </p:nvSpPr>
        <p:spPr>
          <a:xfrm>
            <a:off x="1053838" y="2868453"/>
            <a:ext cx="1590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Je werkt 7,5 uur.</a:t>
            </a:r>
          </a:p>
        </p:txBody>
      </p:sp>
      <p:sp>
        <p:nvSpPr>
          <p:cNvPr id="253" name="Tekstvak 252">
            <a:extLst>
              <a:ext uri="{FF2B5EF4-FFF2-40B4-BE49-F238E27FC236}">
                <a16:creationId xmlns:a16="http://schemas.microsoft.com/office/drawing/2014/main" id="{82642F83-A5D6-1B60-0FDC-8B9D74041769}"/>
              </a:ext>
            </a:extLst>
          </p:cNvPr>
          <p:cNvSpPr txBox="1"/>
          <p:nvPr/>
        </p:nvSpPr>
        <p:spPr>
          <a:xfrm>
            <a:off x="4410633" y="2863177"/>
            <a:ext cx="368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In de werkelijkheid is een afstand 2,1 m.</a:t>
            </a:r>
          </a:p>
        </p:txBody>
      </p:sp>
      <p:sp>
        <p:nvSpPr>
          <p:cNvPr id="254" name="Tekstvak 253">
            <a:extLst>
              <a:ext uri="{FF2B5EF4-FFF2-40B4-BE49-F238E27FC236}">
                <a16:creationId xmlns:a16="http://schemas.microsoft.com/office/drawing/2014/main" id="{8AA3D26D-83EF-8F40-13A5-731ECF3F9992}"/>
              </a:ext>
            </a:extLst>
          </p:cNvPr>
          <p:cNvSpPr txBox="1"/>
          <p:nvPr/>
        </p:nvSpPr>
        <p:spPr>
          <a:xfrm>
            <a:off x="9278988" y="2871748"/>
            <a:ext cx="2246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Je hebt 3,2 liter benzine</a:t>
            </a:r>
          </a:p>
        </p:txBody>
      </p:sp>
      <p:sp>
        <p:nvSpPr>
          <p:cNvPr id="255" name="Tekstvak 254">
            <a:extLst>
              <a:ext uri="{FF2B5EF4-FFF2-40B4-BE49-F238E27FC236}">
                <a16:creationId xmlns:a16="http://schemas.microsoft.com/office/drawing/2014/main" id="{5D528D98-08B9-BDDA-8899-8A1F649E20F6}"/>
              </a:ext>
            </a:extLst>
          </p:cNvPr>
          <p:cNvSpPr txBox="1"/>
          <p:nvPr/>
        </p:nvSpPr>
        <p:spPr>
          <a:xfrm>
            <a:off x="456209" y="5025424"/>
            <a:ext cx="2637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Iemand gaat 1,4 km rennen.</a:t>
            </a:r>
          </a:p>
        </p:txBody>
      </p:sp>
      <p:sp>
        <p:nvSpPr>
          <p:cNvPr id="256" name="Tekstvak 255">
            <a:extLst>
              <a:ext uri="{FF2B5EF4-FFF2-40B4-BE49-F238E27FC236}">
                <a16:creationId xmlns:a16="http://schemas.microsoft.com/office/drawing/2014/main" id="{1CCF8DC8-14CD-F670-643C-6CFA24C0395C}"/>
              </a:ext>
            </a:extLst>
          </p:cNvPr>
          <p:cNvSpPr txBox="1"/>
          <p:nvPr/>
        </p:nvSpPr>
        <p:spPr>
          <a:xfrm>
            <a:off x="4940000" y="5006198"/>
            <a:ext cx="347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Iemand gaat koken voor 14 personen.</a:t>
            </a:r>
          </a:p>
        </p:txBody>
      </p:sp>
      <p:sp>
        <p:nvSpPr>
          <p:cNvPr id="261" name="Tekstvak 260">
            <a:extLst>
              <a:ext uri="{FF2B5EF4-FFF2-40B4-BE49-F238E27FC236}">
                <a16:creationId xmlns:a16="http://schemas.microsoft.com/office/drawing/2014/main" id="{C30E95A1-1B37-B05A-9461-BCB5ACD710FC}"/>
              </a:ext>
            </a:extLst>
          </p:cNvPr>
          <p:cNvSpPr txBox="1"/>
          <p:nvPr/>
        </p:nvSpPr>
        <p:spPr>
          <a:xfrm>
            <a:off x="8968085" y="5017671"/>
            <a:ext cx="3251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Op een avond is er een vergadering</a:t>
            </a:r>
          </a:p>
        </p:txBody>
      </p:sp>
      <p:sp>
        <p:nvSpPr>
          <p:cNvPr id="263" name="Tekstvak 262">
            <a:extLst>
              <a:ext uri="{FF2B5EF4-FFF2-40B4-BE49-F238E27FC236}">
                <a16:creationId xmlns:a16="http://schemas.microsoft.com/office/drawing/2014/main" id="{BC2B9020-C0F1-DA1E-3EDE-19DAD093AC2D}"/>
              </a:ext>
            </a:extLst>
          </p:cNvPr>
          <p:cNvSpPr txBox="1"/>
          <p:nvPr/>
        </p:nvSpPr>
        <p:spPr>
          <a:xfrm>
            <a:off x="1125632" y="3454768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uur</a:t>
            </a:r>
          </a:p>
        </p:txBody>
      </p:sp>
      <p:sp>
        <p:nvSpPr>
          <p:cNvPr id="264" name="Tekstvak 263">
            <a:extLst>
              <a:ext uri="{FF2B5EF4-FFF2-40B4-BE49-F238E27FC236}">
                <a16:creationId xmlns:a16="http://schemas.microsoft.com/office/drawing/2014/main" id="{F8237CE2-64BB-38E4-DE77-66AF01825B54}"/>
              </a:ext>
            </a:extLst>
          </p:cNvPr>
          <p:cNvSpPr txBox="1"/>
          <p:nvPr/>
        </p:nvSpPr>
        <p:spPr>
          <a:xfrm>
            <a:off x="1932570" y="345279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€</a:t>
            </a:r>
          </a:p>
        </p:txBody>
      </p:sp>
      <p:sp>
        <p:nvSpPr>
          <p:cNvPr id="266" name="Tekstvak 265">
            <a:extLst>
              <a:ext uri="{FF2B5EF4-FFF2-40B4-BE49-F238E27FC236}">
                <a16:creationId xmlns:a16="http://schemas.microsoft.com/office/drawing/2014/main" id="{274CCC94-65D3-F3F2-EFAD-A4EC72311592}"/>
              </a:ext>
            </a:extLst>
          </p:cNvPr>
          <p:cNvSpPr txBox="1"/>
          <p:nvPr/>
        </p:nvSpPr>
        <p:spPr>
          <a:xfrm>
            <a:off x="1193075" y="376091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267" name="Tekstvak 266">
            <a:extLst>
              <a:ext uri="{FF2B5EF4-FFF2-40B4-BE49-F238E27FC236}">
                <a16:creationId xmlns:a16="http://schemas.microsoft.com/office/drawing/2014/main" id="{96241C9F-497B-80D2-43B5-BC4E6FF12581}"/>
              </a:ext>
            </a:extLst>
          </p:cNvPr>
          <p:cNvSpPr txBox="1"/>
          <p:nvPr/>
        </p:nvSpPr>
        <p:spPr>
          <a:xfrm>
            <a:off x="1921682" y="3751496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</a:t>
            </a:r>
          </a:p>
        </p:txBody>
      </p:sp>
      <p:sp>
        <p:nvSpPr>
          <p:cNvPr id="268" name="Tekstvak 267">
            <a:extLst>
              <a:ext uri="{FF2B5EF4-FFF2-40B4-BE49-F238E27FC236}">
                <a16:creationId xmlns:a16="http://schemas.microsoft.com/office/drawing/2014/main" id="{D7D204F0-BE11-2938-C05D-FF28B10A3646}"/>
              </a:ext>
            </a:extLst>
          </p:cNvPr>
          <p:cNvSpPr txBox="1"/>
          <p:nvPr/>
        </p:nvSpPr>
        <p:spPr>
          <a:xfrm>
            <a:off x="1132714" y="402820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7,5</a:t>
            </a:r>
          </a:p>
        </p:txBody>
      </p:sp>
      <p:sp>
        <p:nvSpPr>
          <p:cNvPr id="287" name="Tekstvak 286">
            <a:extLst>
              <a:ext uri="{FF2B5EF4-FFF2-40B4-BE49-F238E27FC236}">
                <a16:creationId xmlns:a16="http://schemas.microsoft.com/office/drawing/2014/main" id="{7EA88B3E-9DA6-586D-261B-234555F21AE2}"/>
              </a:ext>
            </a:extLst>
          </p:cNvPr>
          <p:cNvSpPr txBox="1"/>
          <p:nvPr/>
        </p:nvSpPr>
        <p:spPr>
          <a:xfrm>
            <a:off x="1921682" y="403531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291" name="Rechte verbindingslijn met pijl 290">
            <a:extLst>
              <a:ext uri="{FF2B5EF4-FFF2-40B4-BE49-F238E27FC236}">
                <a16:creationId xmlns:a16="http://schemas.microsoft.com/office/drawing/2014/main" id="{47EFBBC3-ACAB-BB28-4D2E-D964BC430DD6}"/>
              </a:ext>
            </a:extLst>
          </p:cNvPr>
          <p:cNvCxnSpPr>
            <a:cxnSpLocks/>
          </p:cNvCxnSpPr>
          <p:nvPr/>
        </p:nvCxnSpPr>
        <p:spPr>
          <a:xfrm>
            <a:off x="1596863" y="3803866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Tekstvak 291">
            <a:extLst>
              <a:ext uri="{FF2B5EF4-FFF2-40B4-BE49-F238E27FC236}">
                <a16:creationId xmlns:a16="http://schemas.microsoft.com/office/drawing/2014/main" id="{13669C13-922E-9CE3-CE59-89792AC56B45}"/>
              </a:ext>
            </a:extLst>
          </p:cNvPr>
          <p:cNvSpPr txBox="1"/>
          <p:nvPr/>
        </p:nvSpPr>
        <p:spPr>
          <a:xfrm>
            <a:off x="1523627" y="350818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x3</a:t>
            </a:r>
          </a:p>
        </p:txBody>
      </p:sp>
      <p:sp>
        <p:nvSpPr>
          <p:cNvPr id="293" name="Tekstvak 292">
            <a:extLst>
              <a:ext uri="{FF2B5EF4-FFF2-40B4-BE49-F238E27FC236}">
                <a16:creationId xmlns:a16="http://schemas.microsoft.com/office/drawing/2014/main" id="{02B5B959-CF77-66FF-967E-66B3CA4D0B65}"/>
              </a:ext>
            </a:extLst>
          </p:cNvPr>
          <p:cNvSpPr txBox="1"/>
          <p:nvPr/>
        </p:nvSpPr>
        <p:spPr>
          <a:xfrm>
            <a:off x="1500545" y="418337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x3</a:t>
            </a:r>
          </a:p>
        </p:txBody>
      </p:sp>
      <p:sp>
        <p:nvSpPr>
          <p:cNvPr id="294" name="Tekstvak 293">
            <a:extLst>
              <a:ext uri="{FF2B5EF4-FFF2-40B4-BE49-F238E27FC236}">
                <a16:creationId xmlns:a16="http://schemas.microsoft.com/office/drawing/2014/main" id="{19F702FC-F9D2-950A-1F29-22E850A510AD}"/>
              </a:ext>
            </a:extLst>
          </p:cNvPr>
          <p:cNvSpPr txBox="1"/>
          <p:nvPr/>
        </p:nvSpPr>
        <p:spPr>
          <a:xfrm>
            <a:off x="2260066" y="4011470"/>
            <a:ext cx="830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21,50</a:t>
            </a:r>
          </a:p>
        </p:txBody>
      </p:sp>
      <p:sp>
        <p:nvSpPr>
          <p:cNvPr id="295" name="Tekstvak 294">
            <a:extLst>
              <a:ext uri="{FF2B5EF4-FFF2-40B4-BE49-F238E27FC236}">
                <a16:creationId xmlns:a16="http://schemas.microsoft.com/office/drawing/2014/main" id="{BAE8F20B-23D3-7DE6-630C-E3E0322A5186}"/>
              </a:ext>
            </a:extLst>
          </p:cNvPr>
          <p:cNvSpPr txBox="1"/>
          <p:nvPr/>
        </p:nvSpPr>
        <p:spPr>
          <a:xfrm>
            <a:off x="5224885" y="3443160"/>
            <a:ext cx="958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cm kaart</a:t>
            </a:r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BA49F884-80EB-8A61-892B-A817B3B91F72}"/>
              </a:ext>
            </a:extLst>
          </p:cNvPr>
          <p:cNvSpPr txBox="1"/>
          <p:nvPr/>
        </p:nvSpPr>
        <p:spPr>
          <a:xfrm>
            <a:off x="6271215" y="3430957"/>
            <a:ext cx="16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cm werkelijkheid</a:t>
            </a:r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6FE2FB34-31DE-A4C8-9EF5-AAB0528A3776}"/>
              </a:ext>
            </a:extLst>
          </p:cNvPr>
          <p:cNvSpPr txBox="1"/>
          <p:nvPr/>
        </p:nvSpPr>
        <p:spPr>
          <a:xfrm>
            <a:off x="5773531" y="380371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298" name="Tekstvak 297">
            <a:extLst>
              <a:ext uri="{FF2B5EF4-FFF2-40B4-BE49-F238E27FC236}">
                <a16:creationId xmlns:a16="http://schemas.microsoft.com/office/drawing/2014/main" id="{84FD0C80-BEE7-3BE7-260A-C8C20BF636B1}"/>
              </a:ext>
            </a:extLst>
          </p:cNvPr>
          <p:cNvSpPr txBox="1"/>
          <p:nvPr/>
        </p:nvSpPr>
        <p:spPr>
          <a:xfrm>
            <a:off x="6411606" y="3794293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25</a:t>
            </a:r>
          </a:p>
        </p:txBody>
      </p:sp>
      <p:sp>
        <p:nvSpPr>
          <p:cNvPr id="299" name="Tekstvak 298">
            <a:extLst>
              <a:ext uri="{FF2B5EF4-FFF2-40B4-BE49-F238E27FC236}">
                <a16:creationId xmlns:a16="http://schemas.microsoft.com/office/drawing/2014/main" id="{63D57F70-9194-BE42-3252-B92C9A4704D1}"/>
              </a:ext>
            </a:extLst>
          </p:cNvPr>
          <p:cNvSpPr txBox="1"/>
          <p:nvPr/>
        </p:nvSpPr>
        <p:spPr>
          <a:xfrm>
            <a:off x="6401444" y="4053252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210</a:t>
            </a:r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DC91C492-DD49-94A4-F1F6-D3B7B8AAA415}"/>
              </a:ext>
            </a:extLst>
          </p:cNvPr>
          <p:cNvSpPr txBox="1"/>
          <p:nvPr/>
        </p:nvSpPr>
        <p:spPr>
          <a:xfrm>
            <a:off x="5756501" y="40391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301" name="Rechte verbindingslijn met pijl 300">
            <a:extLst>
              <a:ext uri="{FF2B5EF4-FFF2-40B4-BE49-F238E27FC236}">
                <a16:creationId xmlns:a16="http://schemas.microsoft.com/office/drawing/2014/main" id="{E58BF7E7-325D-ADC8-53C7-540FB2B09DDF}"/>
              </a:ext>
            </a:extLst>
          </p:cNvPr>
          <p:cNvCxnSpPr>
            <a:cxnSpLocks/>
          </p:cNvCxnSpPr>
          <p:nvPr/>
        </p:nvCxnSpPr>
        <p:spPr>
          <a:xfrm flipH="1">
            <a:off x="6096000" y="3853739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2" name="Tekstvak 301">
            <a:extLst>
              <a:ext uri="{FF2B5EF4-FFF2-40B4-BE49-F238E27FC236}">
                <a16:creationId xmlns:a16="http://schemas.microsoft.com/office/drawing/2014/main" id="{2003AFC3-F1FA-997C-4C3A-FB7F0F60E55D}"/>
              </a:ext>
            </a:extLst>
          </p:cNvPr>
          <p:cNvSpPr txBox="1"/>
          <p:nvPr/>
        </p:nvSpPr>
        <p:spPr>
          <a:xfrm>
            <a:off x="5988855" y="3566856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:25</a:t>
            </a:r>
          </a:p>
        </p:txBody>
      </p:sp>
      <p:sp>
        <p:nvSpPr>
          <p:cNvPr id="303" name="Tekstvak 302">
            <a:extLst>
              <a:ext uri="{FF2B5EF4-FFF2-40B4-BE49-F238E27FC236}">
                <a16:creationId xmlns:a16="http://schemas.microsoft.com/office/drawing/2014/main" id="{EF50AC01-23B1-6097-10F8-9644C75B80F0}"/>
              </a:ext>
            </a:extLst>
          </p:cNvPr>
          <p:cNvSpPr txBox="1"/>
          <p:nvPr/>
        </p:nvSpPr>
        <p:spPr>
          <a:xfrm>
            <a:off x="5995290" y="4226566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:25</a:t>
            </a:r>
          </a:p>
        </p:txBody>
      </p:sp>
      <p:sp>
        <p:nvSpPr>
          <p:cNvPr id="304" name="Tekstvak 303">
            <a:extLst>
              <a:ext uri="{FF2B5EF4-FFF2-40B4-BE49-F238E27FC236}">
                <a16:creationId xmlns:a16="http://schemas.microsoft.com/office/drawing/2014/main" id="{0A238AB3-EAAF-0AB6-B2C1-7A2D56BD31F6}"/>
              </a:ext>
            </a:extLst>
          </p:cNvPr>
          <p:cNvSpPr txBox="1"/>
          <p:nvPr/>
        </p:nvSpPr>
        <p:spPr>
          <a:xfrm>
            <a:off x="5269665" y="403986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8,4 =</a:t>
            </a:r>
          </a:p>
        </p:txBody>
      </p:sp>
      <p:sp>
        <p:nvSpPr>
          <p:cNvPr id="305" name="Tekstvak 304">
            <a:extLst>
              <a:ext uri="{FF2B5EF4-FFF2-40B4-BE49-F238E27FC236}">
                <a16:creationId xmlns:a16="http://schemas.microsoft.com/office/drawing/2014/main" id="{88D7A8E2-C034-5D0F-7F5B-A48CDBFCC7E5}"/>
              </a:ext>
            </a:extLst>
          </p:cNvPr>
          <p:cNvSpPr txBox="1"/>
          <p:nvPr/>
        </p:nvSpPr>
        <p:spPr>
          <a:xfrm>
            <a:off x="10588625" y="3509715"/>
            <a:ext cx="528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liter</a:t>
            </a: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77669817-3800-638E-8A9D-5D407E39A67B}"/>
              </a:ext>
            </a:extLst>
          </p:cNvPr>
          <p:cNvSpPr txBox="1"/>
          <p:nvPr/>
        </p:nvSpPr>
        <p:spPr>
          <a:xfrm>
            <a:off x="10050415" y="3497835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km</a:t>
            </a: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531FBFC7-613A-FBBE-33A0-93BA548930FD}"/>
              </a:ext>
            </a:extLst>
          </p:cNvPr>
          <p:cNvSpPr txBox="1"/>
          <p:nvPr/>
        </p:nvSpPr>
        <p:spPr>
          <a:xfrm>
            <a:off x="10739504" y="379864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</a:t>
            </a:r>
          </a:p>
        </p:txBody>
      </p:sp>
      <p:sp>
        <p:nvSpPr>
          <p:cNvPr id="308" name="Tekstvak 307">
            <a:extLst>
              <a:ext uri="{FF2B5EF4-FFF2-40B4-BE49-F238E27FC236}">
                <a16:creationId xmlns:a16="http://schemas.microsoft.com/office/drawing/2014/main" id="{2B2EC4B8-9E45-F2D1-4A6A-E012B2CDE182}"/>
              </a:ext>
            </a:extLst>
          </p:cNvPr>
          <p:cNvSpPr txBox="1"/>
          <p:nvPr/>
        </p:nvSpPr>
        <p:spPr>
          <a:xfrm>
            <a:off x="10072088" y="380371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18</a:t>
            </a:r>
          </a:p>
        </p:txBody>
      </p:sp>
      <p:sp>
        <p:nvSpPr>
          <p:cNvPr id="309" name="Tekstvak 308">
            <a:extLst>
              <a:ext uri="{FF2B5EF4-FFF2-40B4-BE49-F238E27FC236}">
                <a16:creationId xmlns:a16="http://schemas.microsoft.com/office/drawing/2014/main" id="{730B0ABC-DDCD-2442-370C-D964690C4851}"/>
              </a:ext>
            </a:extLst>
          </p:cNvPr>
          <p:cNvSpPr txBox="1"/>
          <p:nvPr/>
        </p:nvSpPr>
        <p:spPr>
          <a:xfrm>
            <a:off x="10655346" y="4001427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3,2</a:t>
            </a:r>
          </a:p>
        </p:txBody>
      </p:sp>
      <p:sp>
        <p:nvSpPr>
          <p:cNvPr id="310" name="Tekstvak 309">
            <a:extLst>
              <a:ext uri="{FF2B5EF4-FFF2-40B4-BE49-F238E27FC236}">
                <a16:creationId xmlns:a16="http://schemas.microsoft.com/office/drawing/2014/main" id="{25F3A7A7-8997-789D-F446-2F8DC48B8F21}"/>
              </a:ext>
            </a:extLst>
          </p:cNvPr>
          <p:cNvSpPr txBox="1"/>
          <p:nvPr/>
        </p:nvSpPr>
        <p:spPr>
          <a:xfrm>
            <a:off x="10144560" y="400120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cxnSp>
        <p:nvCxnSpPr>
          <p:cNvPr id="311" name="Rechte verbindingslijn met pijl 310">
            <a:extLst>
              <a:ext uri="{FF2B5EF4-FFF2-40B4-BE49-F238E27FC236}">
                <a16:creationId xmlns:a16="http://schemas.microsoft.com/office/drawing/2014/main" id="{515E98BD-B217-8164-6E40-8C149194AA24}"/>
              </a:ext>
            </a:extLst>
          </p:cNvPr>
          <p:cNvCxnSpPr>
            <a:cxnSpLocks/>
          </p:cNvCxnSpPr>
          <p:nvPr/>
        </p:nvCxnSpPr>
        <p:spPr>
          <a:xfrm>
            <a:off x="11191116" y="3941318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" name="Tekstvak 311">
            <a:extLst>
              <a:ext uri="{FF2B5EF4-FFF2-40B4-BE49-F238E27FC236}">
                <a16:creationId xmlns:a16="http://schemas.microsoft.com/office/drawing/2014/main" id="{5CCC7E01-C948-5730-6CDC-1333ED63B00E}"/>
              </a:ext>
            </a:extLst>
          </p:cNvPr>
          <p:cNvSpPr txBox="1"/>
          <p:nvPr/>
        </p:nvSpPr>
        <p:spPr>
          <a:xfrm>
            <a:off x="11154132" y="3870589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x3,2</a:t>
            </a:r>
          </a:p>
        </p:txBody>
      </p:sp>
      <p:sp>
        <p:nvSpPr>
          <p:cNvPr id="313" name="Tekstvak 312">
            <a:extLst>
              <a:ext uri="{FF2B5EF4-FFF2-40B4-BE49-F238E27FC236}">
                <a16:creationId xmlns:a16="http://schemas.microsoft.com/office/drawing/2014/main" id="{A183CD69-7149-3BCE-7E96-0E3BC47C4365}"/>
              </a:ext>
            </a:extLst>
          </p:cNvPr>
          <p:cNvSpPr txBox="1"/>
          <p:nvPr/>
        </p:nvSpPr>
        <p:spPr>
          <a:xfrm>
            <a:off x="9491322" y="3893788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00B0F0"/>
                </a:solidFill>
              </a:rPr>
              <a:t>x3,2</a:t>
            </a:r>
          </a:p>
        </p:txBody>
      </p:sp>
      <p:sp>
        <p:nvSpPr>
          <p:cNvPr id="314" name="Tekstvak 313">
            <a:extLst>
              <a:ext uri="{FF2B5EF4-FFF2-40B4-BE49-F238E27FC236}">
                <a16:creationId xmlns:a16="http://schemas.microsoft.com/office/drawing/2014/main" id="{8DF76819-58FD-0FFA-C93F-A913650D76FE}"/>
              </a:ext>
            </a:extLst>
          </p:cNvPr>
          <p:cNvSpPr txBox="1"/>
          <p:nvPr/>
        </p:nvSpPr>
        <p:spPr>
          <a:xfrm>
            <a:off x="9930901" y="417616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57,6</a:t>
            </a:r>
          </a:p>
        </p:txBody>
      </p:sp>
      <p:cxnSp>
        <p:nvCxnSpPr>
          <p:cNvPr id="315" name="Rechte verbindingslijn 314">
            <a:extLst>
              <a:ext uri="{FF2B5EF4-FFF2-40B4-BE49-F238E27FC236}">
                <a16:creationId xmlns:a16="http://schemas.microsoft.com/office/drawing/2014/main" id="{20616531-1FD4-1024-C731-34C2E6EE6E10}"/>
              </a:ext>
            </a:extLst>
          </p:cNvPr>
          <p:cNvCxnSpPr>
            <a:cxnSpLocks/>
          </p:cNvCxnSpPr>
          <p:nvPr/>
        </p:nvCxnSpPr>
        <p:spPr>
          <a:xfrm>
            <a:off x="10632" y="5051172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6" name="Tekstvak 315">
            <a:extLst>
              <a:ext uri="{FF2B5EF4-FFF2-40B4-BE49-F238E27FC236}">
                <a16:creationId xmlns:a16="http://schemas.microsoft.com/office/drawing/2014/main" id="{D4456C89-5E47-A105-D4F9-0FB4633D1011}"/>
              </a:ext>
            </a:extLst>
          </p:cNvPr>
          <p:cNvSpPr txBox="1"/>
          <p:nvPr/>
        </p:nvSpPr>
        <p:spPr>
          <a:xfrm>
            <a:off x="995411" y="5645449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</a:t>
            </a:r>
          </a:p>
        </p:txBody>
      </p:sp>
      <p:sp>
        <p:nvSpPr>
          <p:cNvPr id="317" name="Tekstvak 316">
            <a:extLst>
              <a:ext uri="{FF2B5EF4-FFF2-40B4-BE49-F238E27FC236}">
                <a16:creationId xmlns:a16="http://schemas.microsoft.com/office/drawing/2014/main" id="{612CDC17-0685-3EF4-7F0B-2831CB311DF1}"/>
              </a:ext>
            </a:extLst>
          </p:cNvPr>
          <p:cNvSpPr txBox="1"/>
          <p:nvPr/>
        </p:nvSpPr>
        <p:spPr>
          <a:xfrm>
            <a:off x="1711818" y="5643476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sec</a:t>
            </a:r>
          </a:p>
        </p:txBody>
      </p:sp>
      <p:sp>
        <p:nvSpPr>
          <p:cNvPr id="318" name="Tekstvak 317">
            <a:extLst>
              <a:ext uri="{FF2B5EF4-FFF2-40B4-BE49-F238E27FC236}">
                <a16:creationId xmlns:a16="http://schemas.microsoft.com/office/drawing/2014/main" id="{2A12230D-BAED-22CA-8DF0-DD12DA61AE03}"/>
              </a:ext>
            </a:extLst>
          </p:cNvPr>
          <p:cNvSpPr txBox="1"/>
          <p:nvPr/>
        </p:nvSpPr>
        <p:spPr>
          <a:xfrm>
            <a:off x="916415" y="5951257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500</a:t>
            </a:r>
          </a:p>
        </p:txBody>
      </p:sp>
      <p:sp>
        <p:nvSpPr>
          <p:cNvPr id="319" name="Tekstvak 318">
            <a:extLst>
              <a:ext uri="{FF2B5EF4-FFF2-40B4-BE49-F238E27FC236}">
                <a16:creationId xmlns:a16="http://schemas.microsoft.com/office/drawing/2014/main" id="{CCDC7B1B-68BA-4526-436A-FE4C12BBDB42}"/>
              </a:ext>
            </a:extLst>
          </p:cNvPr>
          <p:cNvSpPr txBox="1"/>
          <p:nvPr/>
        </p:nvSpPr>
        <p:spPr>
          <a:xfrm>
            <a:off x="1826089" y="594183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23</a:t>
            </a:r>
          </a:p>
        </p:txBody>
      </p:sp>
      <p:sp>
        <p:nvSpPr>
          <p:cNvPr id="320" name="Tekstvak 319">
            <a:extLst>
              <a:ext uri="{FF2B5EF4-FFF2-40B4-BE49-F238E27FC236}">
                <a16:creationId xmlns:a16="http://schemas.microsoft.com/office/drawing/2014/main" id="{5CAEF87D-7506-0503-F766-90ED7F8D79A4}"/>
              </a:ext>
            </a:extLst>
          </p:cNvPr>
          <p:cNvSpPr txBox="1"/>
          <p:nvPr/>
        </p:nvSpPr>
        <p:spPr>
          <a:xfrm>
            <a:off x="792681" y="6218540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1400</a:t>
            </a:r>
          </a:p>
        </p:txBody>
      </p:sp>
      <p:sp>
        <p:nvSpPr>
          <p:cNvPr id="321" name="Tekstvak 320">
            <a:extLst>
              <a:ext uri="{FF2B5EF4-FFF2-40B4-BE49-F238E27FC236}">
                <a16:creationId xmlns:a16="http://schemas.microsoft.com/office/drawing/2014/main" id="{BF14BD5E-0100-C683-11B7-1A3927321E18}"/>
              </a:ext>
            </a:extLst>
          </p:cNvPr>
          <p:cNvSpPr txBox="1"/>
          <p:nvPr/>
        </p:nvSpPr>
        <p:spPr>
          <a:xfrm>
            <a:off x="1826089" y="622565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322" name="Tekstvak 321">
            <a:extLst>
              <a:ext uri="{FF2B5EF4-FFF2-40B4-BE49-F238E27FC236}">
                <a16:creationId xmlns:a16="http://schemas.microsoft.com/office/drawing/2014/main" id="{9C7434F8-9745-EA18-3AF4-CD4A8DEA51A4}"/>
              </a:ext>
            </a:extLst>
          </p:cNvPr>
          <p:cNvSpPr txBox="1"/>
          <p:nvPr/>
        </p:nvSpPr>
        <p:spPr>
          <a:xfrm>
            <a:off x="2011733" y="6223003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64,4</a:t>
            </a:r>
          </a:p>
        </p:txBody>
      </p:sp>
      <p:sp>
        <p:nvSpPr>
          <p:cNvPr id="323" name="Vrije vorm: vorm 322">
            <a:extLst>
              <a:ext uri="{FF2B5EF4-FFF2-40B4-BE49-F238E27FC236}">
                <a16:creationId xmlns:a16="http://schemas.microsoft.com/office/drawing/2014/main" id="{30746984-C1A6-C98F-1F20-BAB5CE5DD67B}"/>
              </a:ext>
            </a:extLst>
          </p:cNvPr>
          <p:cNvSpPr/>
          <p:nvPr/>
        </p:nvSpPr>
        <p:spPr>
          <a:xfrm flipV="1">
            <a:off x="1510976" y="6119074"/>
            <a:ext cx="358962" cy="360000"/>
          </a:xfrm>
          <a:custGeom>
            <a:avLst/>
            <a:gdLst>
              <a:gd name="connsiteX0" fmla="*/ 848420 w 1103182"/>
              <a:gd name="connsiteY0" fmla="*/ 0 h 804036"/>
              <a:gd name="connsiteX1" fmla="*/ 1103182 w 1103182"/>
              <a:gd name="connsiteY1" fmla="*/ 182442 h 804036"/>
              <a:gd name="connsiteX2" fmla="*/ 848420 w 1103182"/>
              <a:gd name="connsiteY2" fmla="*/ 364884 h 804036"/>
              <a:gd name="connsiteX3" fmla="*/ 848420 w 1103182"/>
              <a:gd name="connsiteY3" fmla="*/ 201587 h 804036"/>
              <a:gd name="connsiteX4" fmla="*/ 45719 w 1103182"/>
              <a:gd name="connsiteY4" fmla="*/ 201587 h 804036"/>
              <a:gd name="connsiteX5" fmla="*/ 45719 w 1103182"/>
              <a:gd name="connsiteY5" fmla="*/ 758317 h 804036"/>
              <a:gd name="connsiteX6" fmla="*/ 920306 w 1103182"/>
              <a:gd name="connsiteY6" fmla="*/ 758317 h 804036"/>
              <a:gd name="connsiteX7" fmla="*/ 920306 w 1103182"/>
              <a:gd name="connsiteY7" fmla="*/ 804036 h 804036"/>
              <a:gd name="connsiteX8" fmla="*/ 0 w 1103182"/>
              <a:gd name="connsiteY8" fmla="*/ 804036 h 804036"/>
              <a:gd name="connsiteX9" fmla="*/ 0 w 1103182"/>
              <a:gd name="connsiteY9" fmla="*/ 758317 h 804036"/>
              <a:gd name="connsiteX10" fmla="*/ 0 w 1103182"/>
              <a:gd name="connsiteY10" fmla="*/ 201587 h 804036"/>
              <a:gd name="connsiteX11" fmla="*/ 0 w 1103182"/>
              <a:gd name="connsiteY11" fmla="*/ 182442 h 804036"/>
              <a:gd name="connsiteX12" fmla="*/ 0 w 1103182"/>
              <a:gd name="connsiteY12" fmla="*/ 163297 h 804036"/>
              <a:gd name="connsiteX13" fmla="*/ 848420 w 1103182"/>
              <a:gd name="connsiteY13" fmla="*/ 163297 h 80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3182" h="804036">
                <a:moveTo>
                  <a:pt x="848420" y="0"/>
                </a:moveTo>
                <a:lnTo>
                  <a:pt x="1103182" y="182442"/>
                </a:lnTo>
                <a:lnTo>
                  <a:pt x="848420" y="364884"/>
                </a:lnTo>
                <a:lnTo>
                  <a:pt x="848420" y="201587"/>
                </a:lnTo>
                <a:lnTo>
                  <a:pt x="45719" y="201587"/>
                </a:lnTo>
                <a:lnTo>
                  <a:pt x="45719" y="758317"/>
                </a:lnTo>
                <a:lnTo>
                  <a:pt x="920306" y="758317"/>
                </a:lnTo>
                <a:lnTo>
                  <a:pt x="920306" y="804036"/>
                </a:lnTo>
                <a:lnTo>
                  <a:pt x="0" y="804036"/>
                </a:lnTo>
                <a:lnTo>
                  <a:pt x="0" y="758317"/>
                </a:lnTo>
                <a:lnTo>
                  <a:pt x="0" y="201587"/>
                </a:lnTo>
                <a:lnTo>
                  <a:pt x="0" y="182442"/>
                </a:lnTo>
                <a:lnTo>
                  <a:pt x="0" y="163297"/>
                </a:lnTo>
                <a:lnTo>
                  <a:pt x="848420" y="16329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sz="1600"/>
          </a:p>
        </p:txBody>
      </p:sp>
      <p:sp>
        <p:nvSpPr>
          <p:cNvPr id="324" name="Tekstvak 323">
            <a:extLst>
              <a:ext uri="{FF2B5EF4-FFF2-40B4-BE49-F238E27FC236}">
                <a16:creationId xmlns:a16="http://schemas.microsoft.com/office/drawing/2014/main" id="{2063672F-5D80-48C3-30A5-8675960BB6CB}"/>
              </a:ext>
            </a:extLst>
          </p:cNvPr>
          <p:cNvSpPr txBox="1"/>
          <p:nvPr/>
        </p:nvSpPr>
        <p:spPr>
          <a:xfrm>
            <a:off x="1524532" y="580405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325" name="Tekstvak 324">
            <a:extLst>
              <a:ext uri="{FF2B5EF4-FFF2-40B4-BE49-F238E27FC236}">
                <a16:creationId xmlns:a16="http://schemas.microsoft.com/office/drawing/2014/main" id="{AFA37196-C79E-813F-81C4-C68D2FC37588}"/>
              </a:ext>
            </a:extLst>
          </p:cNvPr>
          <p:cNvSpPr txBox="1"/>
          <p:nvPr/>
        </p:nvSpPr>
        <p:spPr>
          <a:xfrm>
            <a:off x="1282660" y="6073924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326" name="Tekstvak 325">
            <a:extLst>
              <a:ext uri="{FF2B5EF4-FFF2-40B4-BE49-F238E27FC236}">
                <a16:creationId xmlns:a16="http://schemas.microsoft.com/office/drawing/2014/main" id="{086787CC-C806-F0F2-0117-6796D2F6146E}"/>
              </a:ext>
            </a:extLst>
          </p:cNvPr>
          <p:cNvSpPr txBox="1"/>
          <p:nvPr/>
        </p:nvSpPr>
        <p:spPr>
          <a:xfrm>
            <a:off x="5894571" y="568998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mens</a:t>
            </a:r>
          </a:p>
        </p:txBody>
      </p:sp>
      <p:sp>
        <p:nvSpPr>
          <p:cNvPr id="327" name="Tekstvak 326">
            <a:extLst>
              <a:ext uri="{FF2B5EF4-FFF2-40B4-BE49-F238E27FC236}">
                <a16:creationId xmlns:a16="http://schemas.microsoft.com/office/drawing/2014/main" id="{88CD0B5B-D3A0-6513-BF84-5035AEF49F56}"/>
              </a:ext>
            </a:extLst>
          </p:cNvPr>
          <p:cNvSpPr txBox="1"/>
          <p:nvPr/>
        </p:nvSpPr>
        <p:spPr>
          <a:xfrm>
            <a:off x="6741110" y="5703205"/>
            <a:ext cx="528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liter</a:t>
            </a:r>
          </a:p>
        </p:txBody>
      </p:sp>
      <p:sp>
        <p:nvSpPr>
          <p:cNvPr id="328" name="Tekstvak 327">
            <a:extLst>
              <a:ext uri="{FF2B5EF4-FFF2-40B4-BE49-F238E27FC236}">
                <a16:creationId xmlns:a16="http://schemas.microsoft.com/office/drawing/2014/main" id="{499529C0-784B-CA24-924E-94BB94FCD6C2}"/>
              </a:ext>
            </a:extLst>
          </p:cNvPr>
          <p:cNvSpPr txBox="1"/>
          <p:nvPr/>
        </p:nvSpPr>
        <p:spPr>
          <a:xfrm>
            <a:off x="6055021" y="592243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8</a:t>
            </a:r>
          </a:p>
        </p:txBody>
      </p:sp>
      <p:sp>
        <p:nvSpPr>
          <p:cNvPr id="329" name="Tekstvak 328">
            <a:extLst>
              <a:ext uri="{FF2B5EF4-FFF2-40B4-BE49-F238E27FC236}">
                <a16:creationId xmlns:a16="http://schemas.microsoft.com/office/drawing/2014/main" id="{4C4C00DA-EAE2-AFD8-3AB3-F17755788ED3}"/>
              </a:ext>
            </a:extLst>
          </p:cNvPr>
          <p:cNvSpPr txBox="1"/>
          <p:nvPr/>
        </p:nvSpPr>
        <p:spPr>
          <a:xfrm>
            <a:off x="6774578" y="591301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1,2</a:t>
            </a:r>
          </a:p>
        </p:txBody>
      </p:sp>
      <p:sp>
        <p:nvSpPr>
          <p:cNvPr id="330" name="Tekstvak 329">
            <a:extLst>
              <a:ext uri="{FF2B5EF4-FFF2-40B4-BE49-F238E27FC236}">
                <a16:creationId xmlns:a16="http://schemas.microsoft.com/office/drawing/2014/main" id="{0C43B4F5-6434-0A86-17E7-C7DE4EEFA722}"/>
              </a:ext>
            </a:extLst>
          </p:cNvPr>
          <p:cNvSpPr txBox="1"/>
          <p:nvPr/>
        </p:nvSpPr>
        <p:spPr>
          <a:xfrm>
            <a:off x="5967502" y="618971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14</a:t>
            </a:r>
          </a:p>
        </p:txBody>
      </p:sp>
      <p:sp>
        <p:nvSpPr>
          <p:cNvPr id="331" name="Tekstvak 330">
            <a:extLst>
              <a:ext uri="{FF2B5EF4-FFF2-40B4-BE49-F238E27FC236}">
                <a16:creationId xmlns:a16="http://schemas.microsoft.com/office/drawing/2014/main" id="{C5FCB404-398B-F8D2-00CA-BC722AA02C28}"/>
              </a:ext>
            </a:extLst>
          </p:cNvPr>
          <p:cNvSpPr txBox="1"/>
          <p:nvPr/>
        </p:nvSpPr>
        <p:spPr>
          <a:xfrm>
            <a:off x="6774578" y="619682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332" name="Tekstvak 331">
            <a:extLst>
              <a:ext uri="{FF2B5EF4-FFF2-40B4-BE49-F238E27FC236}">
                <a16:creationId xmlns:a16="http://schemas.microsoft.com/office/drawing/2014/main" id="{ED767F25-78DD-3D57-D6A1-7630D9E6D182}"/>
              </a:ext>
            </a:extLst>
          </p:cNvPr>
          <p:cNvSpPr txBox="1"/>
          <p:nvPr/>
        </p:nvSpPr>
        <p:spPr>
          <a:xfrm>
            <a:off x="6960222" y="6194178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= 2,1</a:t>
            </a:r>
          </a:p>
        </p:txBody>
      </p:sp>
      <p:sp>
        <p:nvSpPr>
          <p:cNvPr id="333" name="Tekstvak 332">
            <a:extLst>
              <a:ext uri="{FF2B5EF4-FFF2-40B4-BE49-F238E27FC236}">
                <a16:creationId xmlns:a16="http://schemas.microsoft.com/office/drawing/2014/main" id="{65EEF963-9FAE-5D21-F8CB-783351D73FAA}"/>
              </a:ext>
            </a:extLst>
          </p:cNvPr>
          <p:cNvSpPr txBox="1"/>
          <p:nvPr/>
        </p:nvSpPr>
        <p:spPr>
          <a:xfrm>
            <a:off x="6211670" y="6014540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334" name="Tekstvak 333">
            <a:extLst>
              <a:ext uri="{FF2B5EF4-FFF2-40B4-BE49-F238E27FC236}">
                <a16:creationId xmlns:a16="http://schemas.microsoft.com/office/drawing/2014/main" id="{DA2C0B44-2C51-50C6-B057-932466BD8594}"/>
              </a:ext>
            </a:extLst>
          </p:cNvPr>
          <p:cNvSpPr txBox="1"/>
          <p:nvPr/>
        </p:nvSpPr>
        <p:spPr>
          <a:xfrm>
            <a:off x="6493103" y="5759820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335" name="Tekstvak 334">
            <a:extLst>
              <a:ext uri="{FF2B5EF4-FFF2-40B4-BE49-F238E27FC236}">
                <a16:creationId xmlns:a16="http://schemas.microsoft.com/office/drawing/2014/main" id="{328E2C8F-D554-6178-8C42-6C7A88282EF2}"/>
              </a:ext>
            </a:extLst>
          </p:cNvPr>
          <p:cNvSpPr txBox="1"/>
          <p:nvPr/>
        </p:nvSpPr>
        <p:spPr>
          <a:xfrm>
            <a:off x="9908631" y="5668846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mens</a:t>
            </a:r>
          </a:p>
        </p:txBody>
      </p:sp>
      <p:sp>
        <p:nvSpPr>
          <p:cNvPr id="336" name="Tekstvak 335">
            <a:extLst>
              <a:ext uri="{FF2B5EF4-FFF2-40B4-BE49-F238E27FC236}">
                <a16:creationId xmlns:a16="http://schemas.microsoft.com/office/drawing/2014/main" id="{62FB8D80-69DA-BD96-B7FB-B41F63EA8245}"/>
              </a:ext>
            </a:extLst>
          </p:cNvPr>
          <p:cNvSpPr txBox="1"/>
          <p:nvPr/>
        </p:nvSpPr>
        <p:spPr>
          <a:xfrm>
            <a:off x="10878530" y="5666873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%</a:t>
            </a:r>
          </a:p>
        </p:txBody>
      </p:sp>
      <p:sp>
        <p:nvSpPr>
          <p:cNvPr id="337" name="Tekstvak 336">
            <a:extLst>
              <a:ext uri="{FF2B5EF4-FFF2-40B4-BE49-F238E27FC236}">
                <a16:creationId xmlns:a16="http://schemas.microsoft.com/office/drawing/2014/main" id="{ED1E237F-786D-78B1-CDBB-3852E2CCB155}"/>
              </a:ext>
            </a:extLst>
          </p:cNvPr>
          <p:cNvSpPr txBox="1"/>
          <p:nvPr/>
        </p:nvSpPr>
        <p:spPr>
          <a:xfrm>
            <a:off x="10067170" y="593913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12</a:t>
            </a:r>
          </a:p>
        </p:txBody>
      </p:sp>
      <p:sp>
        <p:nvSpPr>
          <p:cNvPr id="338" name="Tekstvak 337">
            <a:extLst>
              <a:ext uri="{FF2B5EF4-FFF2-40B4-BE49-F238E27FC236}">
                <a16:creationId xmlns:a16="http://schemas.microsoft.com/office/drawing/2014/main" id="{04D9FDB9-4C17-D5E4-05BA-2A6542CCC831}"/>
              </a:ext>
            </a:extLst>
          </p:cNvPr>
          <p:cNvSpPr txBox="1"/>
          <p:nvPr/>
        </p:nvSpPr>
        <p:spPr>
          <a:xfrm>
            <a:off x="10877260" y="592971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46</a:t>
            </a:r>
          </a:p>
        </p:txBody>
      </p:sp>
      <p:sp>
        <p:nvSpPr>
          <p:cNvPr id="339" name="Tekstvak 338">
            <a:extLst>
              <a:ext uri="{FF2B5EF4-FFF2-40B4-BE49-F238E27FC236}">
                <a16:creationId xmlns:a16="http://schemas.microsoft.com/office/drawing/2014/main" id="{73582762-A685-CED1-1F3A-B5F9795A6D72}"/>
              </a:ext>
            </a:extLst>
          </p:cNvPr>
          <p:cNvSpPr txBox="1"/>
          <p:nvPr/>
        </p:nvSpPr>
        <p:spPr>
          <a:xfrm>
            <a:off x="10876679" y="619766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100</a:t>
            </a:r>
          </a:p>
        </p:txBody>
      </p:sp>
      <p:sp>
        <p:nvSpPr>
          <p:cNvPr id="340" name="Tekstvak 339">
            <a:extLst>
              <a:ext uri="{FF2B5EF4-FFF2-40B4-BE49-F238E27FC236}">
                <a16:creationId xmlns:a16="http://schemas.microsoft.com/office/drawing/2014/main" id="{9C0C188D-8310-CECE-138C-8A87F6FE5A7C}"/>
              </a:ext>
            </a:extLst>
          </p:cNvPr>
          <p:cNvSpPr txBox="1"/>
          <p:nvPr/>
        </p:nvSpPr>
        <p:spPr>
          <a:xfrm>
            <a:off x="10129989" y="620676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?</a:t>
            </a:r>
          </a:p>
        </p:txBody>
      </p:sp>
      <p:sp>
        <p:nvSpPr>
          <p:cNvPr id="341" name="Tekstvak 340">
            <a:extLst>
              <a:ext uri="{FF2B5EF4-FFF2-40B4-BE49-F238E27FC236}">
                <a16:creationId xmlns:a16="http://schemas.microsoft.com/office/drawing/2014/main" id="{CAC3344B-A7EC-5AC3-4F09-804C40E6F6A8}"/>
              </a:ext>
            </a:extLst>
          </p:cNvPr>
          <p:cNvSpPr txBox="1"/>
          <p:nvPr/>
        </p:nvSpPr>
        <p:spPr>
          <a:xfrm>
            <a:off x="9695868" y="6203830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26 =</a:t>
            </a:r>
          </a:p>
        </p:txBody>
      </p:sp>
      <p:sp>
        <p:nvSpPr>
          <p:cNvPr id="342" name="Tekstvak 341">
            <a:extLst>
              <a:ext uri="{FF2B5EF4-FFF2-40B4-BE49-F238E27FC236}">
                <a16:creationId xmlns:a16="http://schemas.microsoft.com/office/drawing/2014/main" id="{923A22E0-D963-5B0A-D83E-3D752B9D6E00}"/>
              </a:ext>
            </a:extLst>
          </p:cNvPr>
          <p:cNvSpPr txBox="1"/>
          <p:nvPr/>
        </p:nvSpPr>
        <p:spPr>
          <a:xfrm>
            <a:off x="10512330" y="5791931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343" name="Tekstvak 342">
            <a:extLst>
              <a:ext uri="{FF2B5EF4-FFF2-40B4-BE49-F238E27FC236}">
                <a16:creationId xmlns:a16="http://schemas.microsoft.com/office/drawing/2014/main" id="{16D8F9CB-C84B-4588-C735-52B7A3353B0E}"/>
              </a:ext>
            </a:extLst>
          </p:cNvPr>
          <p:cNvSpPr txBox="1"/>
          <p:nvPr/>
        </p:nvSpPr>
        <p:spPr>
          <a:xfrm>
            <a:off x="10801876" y="6047924"/>
            <a:ext cx="273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344" name="Vrije vorm: vorm 343">
            <a:extLst>
              <a:ext uri="{FF2B5EF4-FFF2-40B4-BE49-F238E27FC236}">
                <a16:creationId xmlns:a16="http://schemas.microsoft.com/office/drawing/2014/main" id="{B0B4FD98-DB4C-69AD-D9DF-789D1EE4E4D6}"/>
              </a:ext>
            </a:extLst>
          </p:cNvPr>
          <p:cNvSpPr/>
          <p:nvPr/>
        </p:nvSpPr>
        <p:spPr>
          <a:xfrm rot="10800000" flipV="1">
            <a:off x="10471406" y="6085731"/>
            <a:ext cx="360000" cy="360000"/>
          </a:xfrm>
          <a:custGeom>
            <a:avLst/>
            <a:gdLst>
              <a:gd name="connsiteX0" fmla="*/ 0 w 1103182"/>
              <a:gd name="connsiteY0" fmla="*/ 0 h 767670"/>
              <a:gd name="connsiteX1" fmla="*/ 920306 w 1103182"/>
              <a:gd name="connsiteY1" fmla="*/ 0 h 767670"/>
              <a:gd name="connsiteX2" fmla="*/ 920306 w 1103182"/>
              <a:gd name="connsiteY2" fmla="*/ 45719 h 767670"/>
              <a:gd name="connsiteX3" fmla="*/ 49161 w 1103182"/>
              <a:gd name="connsiteY3" fmla="*/ 45719 h 767670"/>
              <a:gd name="connsiteX4" fmla="*/ 49161 w 1103182"/>
              <a:gd name="connsiteY4" fmla="*/ 566083 h 767670"/>
              <a:gd name="connsiteX5" fmla="*/ 848420 w 1103182"/>
              <a:gd name="connsiteY5" fmla="*/ 566083 h 767670"/>
              <a:gd name="connsiteX6" fmla="*/ 848420 w 1103182"/>
              <a:gd name="connsiteY6" fmla="*/ 402786 h 767670"/>
              <a:gd name="connsiteX7" fmla="*/ 1103182 w 1103182"/>
              <a:gd name="connsiteY7" fmla="*/ 585228 h 767670"/>
              <a:gd name="connsiteX8" fmla="*/ 848420 w 1103182"/>
              <a:gd name="connsiteY8" fmla="*/ 767670 h 767670"/>
              <a:gd name="connsiteX9" fmla="*/ 848420 w 1103182"/>
              <a:gd name="connsiteY9" fmla="*/ 604373 h 767670"/>
              <a:gd name="connsiteX10" fmla="*/ 0 w 1103182"/>
              <a:gd name="connsiteY10" fmla="*/ 604373 h 767670"/>
              <a:gd name="connsiteX11" fmla="*/ 0 w 1103182"/>
              <a:gd name="connsiteY11" fmla="*/ 566083 h 767670"/>
              <a:gd name="connsiteX12" fmla="*/ 3442 w 1103182"/>
              <a:gd name="connsiteY12" fmla="*/ 566083 h 767670"/>
              <a:gd name="connsiteX13" fmla="*/ 3442 w 1103182"/>
              <a:gd name="connsiteY13" fmla="*/ 45719 h 767670"/>
              <a:gd name="connsiteX14" fmla="*/ 0 w 1103182"/>
              <a:gd name="connsiteY14" fmla="*/ 45719 h 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3182" h="767670">
                <a:moveTo>
                  <a:pt x="0" y="0"/>
                </a:moveTo>
                <a:lnTo>
                  <a:pt x="920306" y="0"/>
                </a:lnTo>
                <a:lnTo>
                  <a:pt x="920306" y="45719"/>
                </a:lnTo>
                <a:lnTo>
                  <a:pt x="49161" y="45719"/>
                </a:lnTo>
                <a:lnTo>
                  <a:pt x="49161" y="566083"/>
                </a:lnTo>
                <a:lnTo>
                  <a:pt x="848420" y="566083"/>
                </a:lnTo>
                <a:lnTo>
                  <a:pt x="848420" y="402786"/>
                </a:lnTo>
                <a:lnTo>
                  <a:pt x="1103182" y="585228"/>
                </a:lnTo>
                <a:lnTo>
                  <a:pt x="848420" y="767670"/>
                </a:lnTo>
                <a:lnTo>
                  <a:pt x="848420" y="604373"/>
                </a:lnTo>
                <a:lnTo>
                  <a:pt x="0" y="604373"/>
                </a:lnTo>
                <a:lnTo>
                  <a:pt x="0" y="566083"/>
                </a:lnTo>
                <a:lnTo>
                  <a:pt x="3442" y="566083"/>
                </a:lnTo>
                <a:lnTo>
                  <a:pt x="3442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sz="1600" dirty="0"/>
          </a:p>
        </p:txBody>
      </p:sp>
      <p:sp>
        <p:nvSpPr>
          <p:cNvPr id="345" name="Tekstvak 344">
            <a:extLst>
              <a:ext uri="{FF2B5EF4-FFF2-40B4-BE49-F238E27FC236}">
                <a16:creationId xmlns:a16="http://schemas.microsoft.com/office/drawing/2014/main" id="{8DAFD985-2BAF-F876-120D-82DA161FB067}"/>
              </a:ext>
            </a:extLst>
          </p:cNvPr>
          <p:cNvSpPr txBox="1"/>
          <p:nvPr/>
        </p:nvSpPr>
        <p:spPr>
          <a:xfrm>
            <a:off x="391258" y="6519446"/>
            <a:ext cx="2401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(of 1400 : 500 x 23 = 64,4)</a:t>
            </a:r>
          </a:p>
        </p:txBody>
      </p:sp>
      <p:sp>
        <p:nvSpPr>
          <p:cNvPr id="346" name="Tekstvak 345">
            <a:extLst>
              <a:ext uri="{FF2B5EF4-FFF2-40B4-BE49-F238E27FC236}">
                <a16:creationId xmlns:a16="http://schemas.microsoft.com/office/drawing/2014/main" id="{7572E9F9-CFC3-C9B5-D4BB-AB665B450C56}"/>
              </a:ext>
            </a:extLst>
          </p:cNvPr>
          <p:cNvSpPr txBox="1"/>
          <p:nvPr/>
        </p:nvSpPr>
        <p:spPr>
          <a:xfrm>
            <a:off x="5902423" y="6508520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(of 1,2 : 8 x 14 = 2,1)</a:t>
            </a:r>
          </a:p>
        </p:txBody>
      </p:sp>
      <p:sp>
        <p:nvSpPr>
          <p:cNvPr id="347" name="Tekstvak 346">
            <a:extLst>
              <a:ext uri="{FF2B5EF4-FFF2-40B4-BE49-F238E27FC236}">
                <a16:creationId xmlns:a16="http://schemas.microsoft.com/office/drawing/2014/main" id="{B157382C-888D-3AFD-6A0C-4B9A71EE5FF9}"/>
              </a:ext>
            </a:extLst>
          </p:cNvPr>
          <p:cNvSpPr txBox="1"/>
          <p:nvPr/>
        </p:nvSpPr>
        <p:spPr>
          <a:xfrm>
            <a:off x="9510398" y="6516448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(of 100 : 46 x 12 = 26)</a:t>
            </a:r>
          </a:p>
        </p:txBody>
      </p:sp>
      <p:sp>
        <p:nvSpPr>
          <p:cNvPr id="348" name="Tekstvak 347">
            <a:extLst>
              <a:ext uri="{FF2B5EF4-FFF2-40B4-BE49-F238E27FC236}">
                <a16:creationId xmlns:a16="http://schemas.microsoft.com/office/drawing/2014/main" id="{A9A97DBE-6BCE-11CF-D583-BFD57F42103C}"/>
              </a:ext>
            </a:extLst>
          </p:cNvPr>
          <p:cNvSpPr txBox="1"/>
          <p:nvPr/>
        </p:nvSpPr>
        <p:spPr>
          <a:xfrm>
            <a:off x="1047064" y="4467190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(Of 3 : 1 x 7,5 = 21,50)</a:t>
            </a:r>
          </a:p>
        </p:txBody>
      </p:sp>
      <p:sp>
        <p:nvSpPr>
          <p:cNvPr id="349" name="Tekstvak 348">
            <a:extLst>
              <a:ext uri="{FF2B5EF4-FFF2-40B4-BE49-F238E27FC236}">
                <a16:creationId xmlns:a16="http://schemas.microsoft.com/office/drawing/2014/main" id="{243526CB-49C5-55BC-FFC9-BF8385373DBC}"/>
              </a:ext>
            </a:extLst>
          </p:cNvPr>
          <p:cNvSpPr txBox="1"/>
          <p:nvPr/>
        </p:nvSpPr>
        <p:spPr>
          <a:xfrm>
            <a:off x="5129232" y="4475030"/>
            <a:ext cx="236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(Of 210 : 25 x 1 = 8,4 cm )</a:t>
            </a:r>
          </a:p>
        </p:txBody>
      </p:sp>
      <p:sp>
        <p:nvSpPr>
          <p:cNvPr id="350" name="Vrije vorm: vorm 349">
            <a:extLst>
              <a:ext uri="{FF2B5EF4-FFF2-40B4-BE49-F238E27FC236}">
                <a16:creationId xmlns:a16="http://schemas.microsoft.com/office/drawing/2014/main" id="{D2EC2825-FFC9-9E4D-B29A-2E9F8E544FBB}"/>
              </a:ext>
            </a:extLst>
          </p:cNvPr>
          <p:cNvSpPr/>
          <p:nvPr/>
        </p:nvSpPr>
        <p:spPr>
          <a:xfrm rot="5400000" flipV="1">
            <a:off x="6489720" y="6056816"/>
            <a:ext cx="360000" cy="360000"/>
          </a:xfrm>
          <a:custGeom>
            <a:avLst/>
            <a:gdLst>
              <a:gd name="connsiteX0" fmla="*/ 0 w 1103182"/>
              <a:gd name="connsiteY0" fmla="*/ 0 h 767670"/>
              <a:gd name="connsiteX1" fmla="*/ 920306 w 1103182"/>
              <a:gd name="connsiteY1" fmla="*/ 0 h 767670"/>
              <a:gd name="connsiteX2" fmla="*/ 920306 w 1103182"/>
              <a:gd name="connsiteY2" fmla="*/ 45719 h 767670"/>
              <a:gd name="connsiteX3" fmla="*/ 49161 w 1103182"/>
              <a:gd name="connsiteY3" fmla="*/ 45719 h 767670"/>
              <a:gd name="connsiteX4" fmla="*/ 49161 w 1103182"/>
              <a:gd name="connsiteY4" fmla="*/ 566083 h 767670"/>
              <a:gd name="connsiteX5" fmla="*/ 848420 w 1103182"/>
              <a:gd name="connsiteY5" fmla="*/ 566083 h 767670"/>
              <a:gd name="connsiteX6" fmla="*/ 848420 w 1103182"/>
              <a:gd name="connsiteY6" fmla="*/ 402786 h 767670"/>
              <a:gd name="connsiteX7" fmla="*/ 1103182 w 1103182"/>
              <a:gd name="connsiteY7" fmla="*/ 585228 h 767670"/>
              <a:gd name="connsiteX8" fmla="*/ 848420 w 1103182"/>
              <a:gd name="connsiteY8" fmla="*/ 767670 h 767670"/>
              <a:gd name="connsiteX9" fmla="*/ 848420 w 1103182"/>
              <a:gd name="connsiteY9" fmla="*/ 604373 h 767670"/>
              <a:gd name="connsiteX10" fmla="*/ 0 w 1103182"/>
              <a:gd name="connsiteY10" fmla="*/ 604373 h 767670"/>
              <a:gd name="connsiteX11" fmla="*/ 0 w 1103182"/>
              <a:gd name="connsiteY11" fmla="*/ 566083 h 767670"/>
              <a:gd name="connsiteX12" fmla="*/ 3442 w 1103182"/>
              <a:gd name="connsiteY12" fmla="*/ 566083 h 767670"/>
              <a:gd name="connsiteX13" fmla="*/ 3442 w 1103182"/>
              <a:gd name="connsiteY13" fmla="*/ 45719 h 767670"/>
              <a:gd name="connsiteX14" fmla="*/ 0 w 1103182"/>
              <a:gd name="connsiteY14" fmla="*/ 45719 h 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3182" h="767670">
                <a:moveTo>
                  <a:pt x="0" y="0"/>
                </a:moveTo>
                <a:lnTo>
                  <a:pt x="920306" y="0"/>
                </a:lnTo>
                <a:lnTo>
                  <a:pt x="920306" y="45719"/>
                </a:lnTo>
                <a:lnTo>
                  <a:pt x="49161" y="45719"/>
                </a:lnTo>
                <a:lnTo>
                  <a:pt x="49161" y="566083"/>
                </a:lnTo>
                <a:lnTo>
                  <a:pt x="848420" y="566083"/>
                </a:lnTo>
                <a:lnTo>
                  <a:pt x="848420" y="402786"/>
                </a:lnTo>
                <a:lnTo>
                  <a:pt x="1103182" y="585228"/>
                </a:lnTo>
                <a:lnTo>
                  <a:pt x="848420" y="767670"/>
                </a:lnTo>
                <a:lnTo>
                  <a:pt x="848420" y="604373"/>
                </a:lnTo>
                <a:lnTo>
                  <a:pt x="0" y="604373"/>
                </a:lnTo>
                <a:lnTo>
                  <a:pt x="0" y="566083"/>
                </a:lnTo>
                <a:lnTo>
                  <a:pt x="3442" y="566083"/>
                </a:lnTo>
                <a:lnTo>
                  <a:pt x="3442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sz="1600" dirty="0"/>
          </a:p>
        </p:txBody>
      </p:sp>
      <p:sp>
        <p:nvSpPr>
          <p:cNvPr id="351" name="Tekstvak 350">
            <a:extLst>
              <a:ext uri="{FF2B5EF4-FFF2-40B4-BE49-F238E27FC236}">
                <a16:creationId xmlns:a16="http://schemas.microsoft.com/office/drawing/2014/main" id="{CD85BA2A-306B-B819-8FE9-85884FDD6AD7}"/>
              </a:ext>
            </a:extLst>
          </p:cNvPr>
          <p:cNvSpPr txBox="1"/>
          <p:nvPr/>
        </p:nvSpPr>
        <p:spPr>
          <a:xfrm>
            <a:off x="9652876" y="4437982"/>
            <a:ext cx="24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(Of 3,2 : 1 x 18 = 57,6 cm )</a:t>
            </a:r>
          </a:p>
        </p:txBody>
      </p:sp>
      <p:cxnSp>
        <p:nvCxnSpPr>
          <p:cNvPr id="352" name="Rechte verbindingslijn met pijl 351">
            <a:extLst>
              <a:ext uri="{FF2B5EF4-FFF2-40B4-BE49-F238E27FC236}">
                <a16:creationId xmlns:a16="http://schemas.microsoft.com/office/drawing/2014/main" id="{731BAE8E-8948-C927-899E-C291B0487144}"/>
              </a:ext>
            </a:extLst>
          </p:cNvPr>
          <p:cNvCxnSpPr>
            <a:cxnSpLocks/>
          </p:cNvCxnSpPr>
          <p:nvPr/>
        </p:nvCxnSpPr>
        <p:spPr>
          <a:xfrm>
            <a:off x="1596863" y="4208212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Rechte verbindingslijn met pijl 352">
            <a:extLst>
              <a:ext uri="{FF2B5EF4-FFF2-40B4-BE49-F238E27FC236}">
                <a16:creationId xmlns:a16="http://schemas.microsoft.com/office/drawing/2014/main" id="{676B3AD6-7187-A929-1902-CFCB5BEDF5FA}"/>
              </a:ext>
            </a:extLst>
          </p:cNvPr>
          <p:cNvCxnSpPr>
            <a:cxnSpLocks/>
          </p:cNvCxnSpPr>
          <p:nvPr/>
        </p:nvCxnSpPr>
        <p:spPr>
          <a:xfrm flipH="1">
            <a:off x="6088359" y="4270224"/>
            <a:ext cx="25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Rechte verbindingslijn met pijl 353">
            <a:extLst>
              <a:ext uri="{FF2B5EF4-FFF2-40B4-BE49-F238E27FC236}">
                <a16:creationId xmlns:a16="http://schemas.microsoft.com/office/drawing/2014/main" id="{920A976C-3A48-31E6-9438-22CA0EF7B6DA}"/>
              </a:ext>
            </a:extLst>
          </p:cNvPr>
          <p:cNvCxnSpPr>
            <a:cxnSpLocks/>
          </p:cNvCxnSpPr>
          <p:nvPr/>
        </p:nvCxnSpPr>
        <p:spPr>
          <a:xfrm>
            <a:off x="10018390" y="3939823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Rechte verbindingslijn 354">
            <a:extLst>
              <a:ext uri="{FF2B5EF4-FFF2-40B4-BE49-F238E27FC236}">
                <a16:creationId xmlns:a16="http://schemas.microsoft.com/office/drawing/2014/main" id="{99BD523F-8710-5BC2-CAA0-89A078ED51B3}"/>
              </a:ext>
            </a:extLst>
          </p:cNvPr>
          <p:cNvCxnSpPr>
            <a:cxnSpLocks/>
          </p:cNvCxnSpPr>
          <p:nvPr/>
        </p:nvCxnSpPr>
        <p:spPr>
          <a:xfrm>
            <a:off x="1685740" y="3826161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Rechte verbindingslijn 355">
            <a:extLst>
              <a:ext uri="{FF2B5EF4-FFF2-40B4-BE49-F238E27FC236}">
                <a16:creationId xmlns:a16="http://schemas.microsoft.com/office/drawing/2014/main" id="{4D0553D8-EE52-AA0A-09BA-4779FAF62E30}"/>
              </a:ext>
            </a:extLst>
          </p:cNvPr>
          <p:cNvCxnSpPr>
            <a:cxnSpLocks/>
          </p:cNvCxnSpPr>
          <p:nvPr/>
        </p:nvCxnSpPr>
        <p:spPr>
          <a:xfrm flipH="1" flipV="1">
            <a:off x="1175046" y="4011470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Rechte verbindingslijn 356">
            <a:extLst>
              <a:ext uri="{FF2B5EF4-FFF2-40B4-BE49-F238E27FC236}">
                <a16:creationId xmlns:a16="http://schemas.microsoft.com/office/drawing/2014/main" id="{2B90C5F6-9339-34E5-A2A8-2447FCF07F6B}"/>
              </a:ext>
            </a:extLst>
          </p:cNvPr>
          <p:cNvCxnSpPr>
            <a:cxnSpLocks/>
          </p:cNvCxnSpPr>
          <p:nvPr/>
        </p:nvCxnSpPr>
        <p:spPr>
          <a:xfrm>
            <a:off x="6241884" y="3884357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Rechte verbindingslijn 357">
            <a:extLst>
              <a:ext uri="{FF2B5EF4-FFF2-40B4-BE49-F238E27FC236}">
                <a16:creationId xmlns:a16="http://schemas.microsoft.com/office/drawing/2014/main" id="{55328258-70F3-3605-129E-49DD2FFB5352}"/>
              </a:ext>
            </a:extLst>
          </p:cNvPr>
          <p:cNvCxnSpPr>
            <a:cxnSpLocks/>
          </p:cNvCxnSpPr>
          <p:nvPr/>
        </p:nvCxnSpPr>
        <p:spPr>
          <a:xfrm flipH="1" flipV="1">
            <a:off x="5731190" y="4069666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Rechte verbindingslijn 358">
            <a:extLst>
              <a:ext uri="{FF2B5EF4-FFF2-40B4-BE49-F238E27FC236}">
                <a16:creationId xmlns:a16="http://schemas.microsoft.com/office/drawing/2014/main" id="{64728F4B-D40B-5DF7-CEE6-856AAAC7BF46}"/>
              </a:ext>
            </a:extLst>
          </p:cNvPr>
          <p:cNvCxnSpPr>
            <a:cxnSpLocks/>
          </p:cNvCxnSpPr>
          <p:nvPr/>
        </p:nvCxnSpPr>
        <p:spPr>
          <a:xfrm>
            <a:off x="10583878" y="388931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Rechte verbindingslijn 359">
            <a:extLst>
              <a:ext uri="{FF2B5EF4-FFF2-40B4-BE49-F238E27FC236}">
                <a16:creationId xmlns:a16="http://schemas.microsoft.com/office/drawing/2014/main" id="{C68D2A18-0E72-8F39-F76D-51FE351B78FB}"/>
              </a:ext>
            </a:extLst>
          </p:cNvPr>
          <p:cNvCxnSpPr>
            <a:cxnSpLocks/>
          </p:cNvCxnSpPr>
          <p:nvPr/>
        </p:nvCxnSpPr>
        <p:spPr>
          <a:xfrm flipH="1" flipV="1">
            <a:off x="10073184" y="4074619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Rechte verbindingslijn 360">
            <a:extLst>
              <a:ext uri="{FF2B5EF4-FFF2-40B4-BE49-F238E27FC236}">
                <a16:creationId xmlns:a16="http://schemas.microsoft.com/office/drawing/2014/main" id="{543B4CBF-7E4C-BC69-2A41-9D480CBD80EB}"/>
              </a:ext>
            </a:extLst>
          </p:cNvPr>
          <p:cNvCxnSpPr>
            <a:cxnSpLocks/>
          </p:cNvCxnSpPr>
          <p:nvPr/>
        </p:nvCxnSpPr>
        <p:spPr>
          <a:xfrm>
            <a:off x="1640858" y="6074061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Rechte verbindingslijn 361">
            <a:extLst>
              <a:ext uri="{FF2B5EF4-FFF2-40B4-BE49-F238E27FC236}">
                <a16:creationId xmlns:a16="http://schemas.microsoft.com/office/drawing/2014/main" id="{901195AF-70D1-5B14-52A1-874D69AEE285}"/>
              </a:ext>
            </a:extLst>
          </p:cNvPr>
          <p:cNvCxnSpPr>
            <a:cxnSpLocks/>
          </p:cNvCxnSpPr>
          <p:nvPr/>
        </p:nvCxnSpPr>
        <p:spPr>
          <a:xfrm flipH="1" flipV="1">
            <a:off x="1130164" y="6259370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Rechte verbindingslijn 362">
            <a:extLst>
              <a:ext uri="{FF2B5EF4-FFF2-40B4-BE49-F238E27FC236}">
                <a16:creationId xmlns:a16="http://schemas.microsoft.com/office/drawing/2014/main" id="{ADE1F983-0606-D55F-7A9E-EF88056C1397}"/>
              </a:ext>
            </a:extLst>
          </p:cNvPr>
          <p:cNvCxnSpPr>
            <a:cxnSpLocks/>
          </p:cNvCxnSpPr>
          <p:nvPr/>
        </p:nvCxnSpPr>
        <p:spPr>
          <a:xfrm>
            <a:off x="6617326" y="6007386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Rechte verbindingslijn 363">
            <a:extLst>
              <a:ext uri="{FF2B5EF4-FFF2-40B4-BE49-F238E27FC236}">
                <a16:creationId xmlns:a16="http://schemas.microsoft.com/office/drawing/2014/main" id="{1EEFB92A-3DD9-612F-96A2-C88A958D08AE}"/>
              </a:ext>
            </a:extLst>
          </p:cNvPr>
          <p:cNvCxnSpPr>
            <a:cxnSpLocks/>
          </p:cNvCxnSpPr>
          <p:nvPr/>
        </p:nvCxnSpPr>
        <p:spPr>
          <a:xfrm flipH="1" flipV="1">
            <a:off x="6106632" y="6192695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Rechte verbindingslijn 364">
            <a:extLst>
              <a:ext uri="{FF2B5EF4-FFF2-40B4-BE49-F238E27FC236}">
                <a16:creationId xmlns:a16="http://schemas.microsoft.com/office/drawing/2014/main" id="{62B47784-5038-7BFF-AA71-74F87F2856DE}"/>
              </a:ext>
            </a:extLst>
          </p:cNvPr>
          <p:cNvCxnSpPr>
            <a:cxnSpLocks/>
          </p:cNvCxnSpPr>
          <p:nvPr/>
        </p:nvCxnSpPr>
        <p:spPr>
          <a:xfrm>
            <a:off x="10640003" y="6050249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Rechte verbindingslijn 365">
            <a:extLst>
              <a:ext uri="{FF2B5EF4-FFF2-40B4-BE49-F238E27FC236}">
                <a16:creationId xmlns:a16="http://schemas.microsoft.com/office/drawing/2014/main" id="{4383B740-9998-1464-0159-1DD146B319C1}"/>
              </a:ext>
            </a:extLst>
          </p:cNvPr>
          <p:cNvCxnSpPr>
            <a:cxnSpLocks/>
          </p:cNvCxnSpPr>
          <p:nvPr/>
        </p:nvCxnSpPr>
        <p:spPr>
          <a:xfrm flipH="1" flipV="1">
            <a:off x="10129309" y="6235558"/>
            <a:ext cx="108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7" name="Tekstvak 366">
            <a:extLst>
              <a:ext uri="{FF2B5EF4-FFF2-40B4-BE49-F238E27FC236}">
                <a16:creationId xmlns:a16="http://schemas.microsoft.com/office/drawing/2014/main" id="{A2F933DC-FD85-0677-22A1-BEA4B3CF175D}"/>
              </a:ext>
            </a:extLst>
          </p:cNvPr>
          <p:cNvSpPr txBox="1"/>
          <p:nvPr/>
        </p:nvSpPr>
        <p:spPr>
          <a:xfrm>
            <a:off x="1052624" y="4697128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(Of 7,5 : 1 x 3 = 21,50)</a:t>
            </a:r>
          </a:p>
        </p:txBody>
      </p:sp>
      <p:sp>
        <p:nvSpPr>
          <p:cNvPr id="368" name="Tekstvak 367">
            <a:extLst>
              <a:ext uri="{FF2B5EF4-FFF2-40B4-BE49-F238E27FC236}">
                <a16:creationId xmlns:a16="http://schemas.microsoft.com/office/drawing/2014/main" id="{BFCE0EDA-14AD-62B3-23F0-546AD9899EA8}"/>
              </a:ext>
            </a:extLst>
          </p:cNvPr>
          <p:cNvSpPr txBox="1"/>
          <p:nvPr/>
        </p:nvSpPr>
        <p:spPr>
          <a:xfrm>
            <a:off x="5134792" y="4704968"/>
            <a:ext cx="236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(Of 1 : 25 x 210 = 8,4 cm )</a:t>
            </a:r>
          </a:p>
        </p:txBody>
      </p:sp>
      <p:sp>
        <p:nvSpPr>
          <p:cNvPr id="369" name="Tekstvak 368">
            <a:extLst>
              <a:ext uri="{FF2B5EF4-FFF2-40B4-BE49-F238E27FC236}">
                <a16:creationId xmlns:a16="http://schemas.microsoft.com/office/drawing/2014/main" id="{F1A6D73F-69E4-1CA1-35BC-607CF023785A}"/>
              </a:ext>
            </a:extLst>
          </p:cNvPr>
          <p:cNvSpPr txBox="1"/>
          <p:nvPr/>
        </p:nvSpPr>
        <p:spPr>
          <a:xfrm>
            <a:off x="9658436" y="4667920"/>
            <a:ext cx="24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>
                <a:solidFill>
                  <a:srgbClr val="7030A0"/>
                </a:solidFill>
              </a:rPr>
              <a:t>(Of 18 : 1 x 3,2 = 57,6 cm )</a:t>
            </a:r>
          </a:p>
        </p:txBody>
      </p:sp>
      <p:sp>
        <p:nvSpPr>
          <p:cNvPr id="370" name="Tekstvak 369">
            <a:extLst>
              <a:ext uri="{FF2B5EF4-FFF2-40B4-BE49-F238E27FC236}">
                <a16:creationId xmlns:a16="http://schemas.microsoft.com/office/drawing/2014/main" id="{41F5D6EA-9C6F-47D8-E823-DF79BD6993FF}"/>
              </a:ext>
            </a:extLst>
          </p:cNvPr>
          <p:cNvSpPr txBox="1"/>
          <p:nvPr/>
        </p:nvSpPr>
        <p:spPr>
          <a:xfrm>
            <a:off x="877335" y="3055931"/>
            <a:ext cx="18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Hoeveel verdien je?</a:t>
            </a:r>
          </a:p>
        </p:txBody>
      </p:sp>
      <p:sp>
        <p:nvSpPr>
          <p:cNvPr id="371" name="Tekstvak 370">
            <a:extLst>
              <a:ext uri="{FF2B5EF4-FFF2-40B4-BE49-F238E27FC236}">
                <a16:creationId xmlns:a16="http://schemas.microsoft.com/office/drawing/2014/main" id="{38ED9A71-CCEF-17CD-7DB4-D8DCE7C1B3C9}"/>
              </a:ext>
            </a:extLst>
          </p:cNvPr>
          <p:cNvSpPr txBox="1"/>
          <p:nvPr/>
        </p:nvSpPr>
        <p:spPr>
          <a:xfrm>
            <a:off x="4997437" y="3067223"/>
            <a:ext cx="282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Wat is de afstand op de kaart?</a:t>
            </a:r>
          </a:p>
        </p:txBody>
      </p:sp>
      <p:sp>
        <p:nvSpPr>
          <p:cNvPr id="372" name="Tekstvak 371">
            <a:extLst>
              <a:ext uri="{FF2B5EF4-FFF2-40B4-BE49-F238E27FC236}">
                <a16:creationId xmlns:a16="http://schemas.microsoft.com/office/drawing/2014/main" id="{57B2DC76-C0CE-7F16-65DC-3D2DC886E83A}"/>
              </a:ext>
            </a:extLst>
          </p:cNvPr>
          <p:cNvSpPr txBox="1"/>
          <p:nvPr/>
        </p:nvSpPr>
        <p:spPr>
          <a:xfrm>
            <a:off x="9173397" y="3090248"/>
            <a:ext cx="2437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Hoeveel km kun je rijden?</a:t>
            </a:r>
          </a:p>
        </p:txBody>
      </p:sp>
      <p:sp>
        <p:nvSpPr>
          <p:cNvPr id="373" name="Tekstvak 372">
            <a:extLst>
              <a:ext uri="{FF2B5EF4-FFF2-40B4-BE49-F238E27FC236}">
                <a16:creationId xmlns:a16="http://schemas.microsoft.com/office/drawing/2014/main" id="{0E982264-C368-928A-D5BB-BECAD967BCB3}"/>
              </a:ext>
            </a:extLst>
          </p:cNvPr>
          <p:cNvSpPr txBox="1"/>
          <p:nvPr/>
        </p:nvSpPr>
        <p:spPr>
          <a:xfrm>
            <a:off x="296673" y="5432809"/>
            <a:ext cx="3271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Hoeveel seconden gaat hij rennen.</a:t>
            </a:r>
          </a:p>
        </p:txBody>
      </p:sp>
      <p:sp>
        <p:nvSpPr>
          <p:cNvPr id="374" name="Tekstvak 373">
            <a:extLst>
              <a:ext uri="{FF2B5EF4-FFF2-40B4-BE49-F238E27FC236}">
                <a16:creationId xmlns:a16="http://schemas.microsoft.com/office/drawing/2014/main" id="{29D836EB-FEFC-7654-D568-EFD92850FFE5}"/>
              </a:ext>
            </a:extLst>
          </p:cNvPr>
          <p:cNvSpPr txBox="1"/>
          <p:nvPr/>
        </p:nvSpPr>
        <p:spPr>
          <a:xfrm>
            <a:off x="4550951" y="5443946"/>
            <a:ext cx="4251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Hoeveel liter heeft hij nodig voor 14 personen?</a:t>
            </a:r>
          </a:p>
        </p:txBody>
      </p:sp>
      <p:sp>
        <p:nvSpPr>
          <p:cNvPr id="375" name="Tekstvak 374">
            <a:extLst>
              <a:ext uri="{FF2B5EF4-FFF2-40B4-BE49-F238E27FC236}">
                <a16:creationId xmlns:a16="http://schemas.microsoft.com/office/drawing/2014/main" id="{DF79521E-F7BA-5FC3-8519-8898F82C1773}"/>
              </a:ext>
            </a:extLst>
          </p:cNvPr>
          <p:cNvSpPr txBox="1"/>
          <p:nvPr/>
        </p:nvSpPr>
        <p:spPr>
          <a:xfrm>
            <a:off x="9251527" y="5437495"/>
            <a:ext cx="283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600" dirty="0"/>
              <a:t>Hoeveel mensen zijn in totaal.</a:t>
            </a:r>
          </a:p>
        </p:txBody>
      </p:sp>
      <p:sp>
        <p:nvSpPr>
          <p:cNvPr id="376" name="Tekstvak 375">
            <a:extLst>
              <a:ext uri="{FF2B5EF4-FFF2-40B4-BE49-F238E27FC236}">
                <a16:creationId xmlns:a16="http://schemas.microsoft.com/office/drawing/2014/main" id="{C6B34E04-1CE8-2609-0B23-B517D97822EB}"/>
              </a:ext>
            </a:extLst>
          </p:cNvPr>
          <p:cNvSpPr txBox="1"/>
          <p:nvPr/>
        </p:nvSpPr>
        <p:spPr>
          <a:xfrm>
            <a:off x="7877722" y="284778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= 210 cm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1FDBFEF-2FFE-4367-3CEC-B51C03BD752A}"/>
              </a:ext>
            </a:extLst>
          </p:cNvPr>
          <p:cNvSpPr txBox="1"/>
          <p:nvPr/>
        </p:nvSpPr>
        <p:spPr>
          <a:xfrm>
            <a:off x="2957308" y="501767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= 1400 m</a:t>
            </a:r>
          </a:p>
        </p:txBody>
      </p:sp>
    </p:spTree>
    <p:extLst>
      <p:ext uri="{BB962C8B-B14F-4D97-AF65-F5344CB8AC3E}">
        <p14:creationId xmlns:p14="http://schemas.microsoft.com/office/powerpoint/2010/main" val="177950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/>
      <p:bldP spid="33" grpId="0"/>
      <p:bldP spid="34" grpId="0"/>
      <p:bldP spid="39" grpId="0"/>
      <p:bldP spid="40" grpId="0"/>
      <p:bldP spid="41" grpId="0"/>
      <p:bldP spid="42" grpId="0"/>
      <p:bldP spid="52" grpId="0"/>
      <p:bldP spid="53" grpId="0"/>
      <p:bldP spid="57" grpId="0"/>
      <p:bldP spid="58" grpId="0" animBg="1"/>
      <p:bldP spid="63" grpId="0"/>
      <p:bldP spid="64" grpId="0"/>
      <p:bldP spid="69" grpId="0"/>
      <p:bldP spid="71" grpId="0"/>
      <p:bldP spid="72" grpId="0"/>
      <p:bldP spid="77" grpId="0"/>
      <p:bldP spid="78" grpId="0"/>
      <p:bldP spid="79" grpId="0"/>
      <p:bldP spid="80" grpId="0"/>
      <p:bldP spid="82" grpId="0"/>
      <p:bldP spid="83" grpId="0"/>
      <p:bldP spid="224" grpId="0"/>
      <p:bldP spid="225" grpId="0" animBg="1"/>
      <p:bldP spid="226" grpId="0"/>
      <p:bldP spid="227" grpId="0"/>
      <p:bldP spid="229" grpId="0"/>
      <p:bldP spid="230" grpId="0" animBg="1"/>
      <p:bldP spid="231" grpId="0"/>
      <p:bldP spid="232" grpId="0"/>
      <p:bldP spid="234" grpId="0"/>
      <p:bldP spid="235" grpId="0" animBg="1"/>
      <p:bldP spid="236" grpId="0"/>
      <p:bldP spid="238" grpId="0"/>
      <p:bldP spid="260" grpId="0" animBg="1"/>
      <p:bldP spid="216" grpId="0"/>
      <p:bldP spid="217" grpId="0"/>
      <p:bldP spid="244" grpId="0"/>
      <p:bldP spid="245" grpId="0"/>
      <p:bldP spid="246" grpId="0"/>
      <p:bldP spid="247" grpId="0"/>
      <p:bldP spid="248" grpId="0"/>
      <p:bldP spid="250" grpId="0"/>
      <p:bldP spid="252" grpId="0"/>
      <p:bldP spid="253" grpId="0"/>
      <p:bldP spid="254" grpId="0"/>
      <p:bldP spid="255" grpId="0"/>
      <p:bldP spid="256" grpId="0"/>
      <p:bldP spid="261" grpId="0"/>
      <p:bldP spid="263" grpId="0"/>
      <p:bldP spid="264" grpId="0"/>
      <p:bldP spid="266" grpId="0"/>
      <p:bldP spid="267" grpId="0"/>
      <p:bldP spid="268" grpId="0"/>
      <p:bldP spid="287" grpId="0"/>
      <p:bldP spid="292" grpId="0"/>
      <p:bldP spid="293" grpId="0"/>
      <p:bldP spid="294" grpId="0"/>
      <p:bldP spid="295" grpId="0"/>
      <p:bldP spid="296" grpId="0"/>
      <p:bldP spid="297" grpId="0"/>
      <p:bldP spid="298" grpId="0"/>
      <p:bldP spid="299" grpId="0"/>
      <p:bldP spid="300" grpId="0"/>
      <p:bldP spid="302" grpId="0"/>
      <p:bldP spid="303" grpId="0"/>
      <p:bldP spid="304" grpId="0"/>
      <p:bldP spid="305" grpId="0"/>
      <p:bldP spid="306" grpId="0"/>
      <p:bldP spid="307" grpId="0"/>
      <p:bldP spid="308" grpId="0"/>
      <p:bldP spid="309" grpId="0"/>
      <p:bldP spid="310" grpId="0"/>
      <p:bldP spid="312" grpId="0"/>
      <p:bldP spid="313" grpId="0"/>
      <p:bldP spid="314" grpId="0"/>
      <p:bldP spid="316" grpId="0"/>
      <p:bldP spid="317" grpId="0"/>
      <p:bldP spid="318" grpId="0"/>
      <p:bldP spid="319" grpId="0"/>
      <p:bldP spid="320" grpId="0"/>
      <p:bldP spid="321" grpId="0"/>
      <p:bldP spid="322" grpId="0"/>
      <p:bldP spid="323" grpId="0" animBg="1"/>
      <p:bldP spid="324" grpId="0"/>
      <p:bldP spid="325" grpId="0"/>
      <p:bldP spid="326" grpId="0"/>
      <p:bldP spid="327" grpId="0"/>
      <p:bldP spid="328" grpId="0"/>
      <p:bldP spid="329" grpId="0"/>
      <p:bldP spid="330" grpId="0"/>
      <p:bldP spid="331" grpId="0"/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0" grpId="0"/>
      <p:bldP spid="341" grpId="0"/>
      <p:bldP spid="342" grpId="0"/>
      <p:bldP spid="343" grpId="0"/>
      <p:bldP spid="344" grpId="0" animBg="1"/>
      <p:bldP spid="345" grpId="0"/>
      <p:bldP spid="346" grpId="0"/>
      <p:bldP spid="347" grpId="0"/>
      <p:bldP spid="348" grpId="0"/>
      <p:bldP spid="349" grpId="0"/>
      <p:bldP spid="350" grpId="0" animBg="1"/>
      <p:bldP spid="351" grpId="0"/>
      <p:bldP spid="367" grpId="0"/>
      <p:bldP spid="368" grpId="0"/>
      <p:bldP spid="369" grpId="0"/>
      <p:bldP spid="370" grpId="0"/>
      <p:bldP spid="371" grpId="0"/>
      <p:bldP spid="372" grpId="0"/>
      <p:bldP spid="373" grpId="0"/>
      <p:bldP spid="374" grpId="0"/>
      <p:bldP spid="375" grpId="0"/>
      <p:bldP spid="376" grpId="0"/>
      <p:bldP spid="6" grpId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2E764D74A4114B8D133DFA748547C4" ma:contentTypeVersion="15" ma:contentTypeDescription="Een nieuw document maken." ma:contentTypeScope="" ma:versionID="71a2aa809b2fcfaa2fbc7ea814dbd2c0">
  <xsd:schema xmlns:xsd="http://www.w3.org/2001/XMLSchema" xmlns:xs="http://www.w3.org/2001/XMLSchema" xmlns:p="http://schemas.microsoft.com/office/2006/metadata/properties" xmlns:ns3="87dc2715-99ad-4a22-8413-5624d8a9af1e" xmlns:ns4="6f292427-abb4-4e2a-a118-4c0e1fcf0c78" targetNamespace="http://schemas.microsoft.com/office/2006/metadata/properties" ma:root="true" ma:fieldsID="5015245f5429886bb599fbf5fbfdb549" ns3:_="" ns4:_="">
    <xsd:import namespace="87dc2715-99ad-4a22-8413-5624d8a9af1e"/>
    <xsd:import namespace="6f292427-abb4-4e2a-a118-4c0e1fcf0c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c2715-99ad-4a22-8413-5624d8a9af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92427-abb4-4e2a-a118-4c0e1fcf0c7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7dc2715-99ad-4a22-8413-5624d8a9af1e" xsi:nil="true"/>
  </documentManagement>
</p:properties>
</file>

<file path=customXml/itemProps1.xml><?xml version="1.0" encoding="utf-8"?>
<ds:datastoreItem xmlns:ds="http://schemas.openxmlformats.org/officeDocument/2006/customXml" ds:itemID="{62CE5B7E-3CC0-440C-9657-92405958FF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c2715-99ad-4a22-8413-5624d8a9af1e"/>
    <ds:schemaRef ds:uri="6f292427-abb4-4e2a-a118-4c0e1fcf0c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8D3084-3EDD-457D-BAEC-5C69CDD0D9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90D43C-4F0C-4263-87BB-A6BB274503EB}">
  <ds:schemaRefs>
    <ds:schemaRef ds:uri="6f292427-abb4-4e2a-a118-4c0e1fcf0c78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87dc2715-99ad-4a22-8413-5624d8a9af1e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11647</Words>
  <Application>Microsoft Office PowerPoint</Application>
  <PresentationFormat>Breedbeeld</PresentationFormat>
  <Paragraphs>3474</Paragraphs>
  <Slides>72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72</vt:i4>
      </vt:variant>
    </vt:vector>
  </HeadingPairs>
  <TitlesOfParts>
    <vt:vector size="81" baseType="lpstr">
      <vt:lpstr>Aptos</vt:lpstr>
      <vt:lpstr>Aptos Display</vt:lpstr>
      <vt:lpstr>Arial</vt:lpstr>
      <vt:lpstr>Calibri</vt:lpstr>
      <vt:lpstr>Cambria Math</vt:lpstr>
      <vt:lpstr>Symbol</vt:lpstr>
      <vt:lpstr>Times New Roman</vt:lpstr>
      <vt:lpstr>Wingdings</vt:lpstr>
      <vt:lpstr>Kantoorthema</vt:lpstr>
      <vt:lpstr>PowerPoint-presentatie</vt:lpstr>
      <vt:lpstr>Hoofdstuk 5 rekenen</vt:lpstr>
      <vt:lpstr>Hoofdstuk 5 rekenen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6 vlakke meetkunde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7 Verbanden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Aantekeningen</vt:lpstr>
      <vt:lpstr>Aantekeningen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Deckers (Leerling)</dc:creator>
  <cp:lastModifiedBy>Thomas Deckers (Leerling)</cp:lastModifiedBy>
  <cp:revision>1</cp:revision>
  <dcterms:created xsi:type="dcterms:W3CDTF">2025-10-21T15:33:13Z</dcterms:created>
  <dcterms:modified xsi:type="dcterms:W3CDTF">2025-10-21T15:40:37Z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0x010100F32E764D74A4114B8D133DFA748547C4</vt:lpwstr>
  </property>
</Properties>
</file>